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256" r:id="rId2"/>
    <p:sldId id="258" r:id="rId3"/>
    <p:sldId id="259" r:id="rId4"/>
    <p:sldId id="260" r:id="rId5"/>
    <p:sldId id="309" r:id="rId6"/>
    <p:sldId id="308" r:id="rId7"/>
    <p:sldId id="310" r:id="rId8"/>
    <p:sldId id="360" r:id="rId9"/>
    <p:sldId id="359" r:id="rId10"/>
    <p:sldId id="357" r:id="rId11"/>
    <p:sldId id="286" r:id="rId12"/>
    <p:sldId id="311" r:id="rId13"/>
    <p:sldId id="264" r:id="rId14"/>
    <p:sldId id="341" r:id="rId15"/>
    <p:sldId id="287" r:id="rId16"/>
    <p:sldId id="331" r:id="rId17"/>
    <p:sldId id="335" r:id="rId18"/>
    <p:sldId id="334" r:id="rId19"/>
    <p:sldId id="382" r:id="rId20"/>
    <p:sldId id="340" r:id="rId21"/>
    <p:sldId id="355" r:id="rId22"/>
    <p:sldId id="379" r:id="rId23"/>
    <p:sldId id="380" r:id="rId24"/>
    <p:sldId id="381" r:id="rId25"/>
    <p:sldId id="288" r:id="rId26"/>
    <p:sldId id="383" r:id="rId27"/>
    <p:sldId id="283" r:id="rId28"/>
  </p:sldIdLst>
  <p:sldSz cx="12192000" cy="6858000"/>
  <p:notesSz cx="6858000" cy="9144000"/>
  <p:defaultTextStyle>
    <a:defPPr>
      <a:defRPr lang="zh-CN"/>
    </a:defPPr>
    <a:lvl1pPr marL="0" algn="l" defTabSz="913765" rtl="0" eaLnBrk="1" latinLnBrk="0" hangingPunct="1">
      <a:defRPr sz="1900" kern="1200">
        <a:solidFill>
          <a:schemeClr val="tx1"/>
        </a:solidFill>
        <a:latin typeface="+mn-lt"/>
        <a:ea typeface="+mn-ea"/>
        <a:cs typeface="+mn-cs"/>
      </a:defRPr>
    </a:lvl1pPr>
    <a:lvl2pPr marL="457200" algn="l" defTabSz="913765" rtl="0" eaLnBrk="1" latinLnBrk="0" hangingPunct="1">
      <a:defRPr sz="1900" kern="1200">
        <a:solidFill>
          <a:schemeClr val="tx1"/>
        </a:solidFill>
        <a:latin typeface="+mn-lt"/>
        <a:ea typeface="+mn-ea"/>
        <a:cs typeface="+mn-cs"/>
      </a:defRPr>
    </a:lvl2pPr>
    <a:lvl3pPr marL="914400" algn="l" defTabSz="913765" rtl="0" eaLnBrk="1" latinLnBrk="0" hangingPunct="1">
      <a:defRPr sz="1900" kern="1200">
        <a:solidFill>
          <a:schemeClr val="tx1"/>
        </a:solidFill>
        <a:latin typeface="+mn-lt"/>
        <a:ea typeface="+mn-ea"/>
        <a:cs typeface="+mn-cs"/>
      </a:defRPr>
    </a:lvl3pPr>
    <a:lvl4pPr marL="1371600" algn="l" defTabSz="913765" rtl="0" eaLnBrk="1" latinLnBrk="0" hangingPunct="1">
      <a:defRPr sz="1900" kern="1200">
        <a:solidFill>
          <a:schemeClr val="tx1"/>
        </a:solidFill>
        <a:latin typeface="+mn-lt"/>
        <a:ea typeface="+mn-ea"/>
        <a:cs typeface="+mn-cs"/>
      </a:defRPr>
    </a:lvl4pPr>
    <a:lvl5pPr marL="1828800" algn="l" defTabSz="913765" rtl="0" eaLnBrk="1" latinLnBrk="0" hangingPunct="1">
      <a:defRPr sz="1900" kern="1200">
        <a:solidFill>
          <a:schemeClr val="tx1"/>
        </a:solidFill>
        <a:latin typeface="+mn-lt"/>
        <a:ea typeface="+mn-ea"/>
        <a:cs typeface="+mn-cs"/>
      </a:defRPr>
    </a:lvl5pPr>
    <a:lvl6pPr marL="2286000" algn="l" defTabSz="913765" rtl="0" eaLnBrk="1" latinLnBrk="0" hangingPunct="1">
      <a:defRPr sz="1900" kern="1200">
        <a:solidFill>
          <a:schemeClr val="tx1"/>
        </a:solidFill>
        <a:latin typeface="+mn-lt"/>
        <a:ea typeface="+mn-ea"/>
        <a:cs typeface="+mn-cs"/>
      </a:defRPr>
    </a:lvl6pPr>
    <a:lvl7pPr marL="2743200" algn="l" defTabSz="913765" rtl="0" eaLnBrk="1" latinLnBrk="0" hangingPunct="1">
      <a:defRPr sz="1900" kern="1200">
        <a:solidFill>
          <a:schemeClr val="tx1"/>
        </a:solidFill>
        <a:latin typeface="+mn-lt"/>
        <a:ea typeface="+mn-ea"/>
        <a:cs typeface="+mn-cs"/>
      </a:defRPr>
    </a:lvl7pPr>
    <a:lvl8pPr marL="3200400" algn="l" defTabSz="913765" rtl="0" eaLnBrk="1" latinLnBrk="0" hangingPunct="1">
      <a:defRPr sz="1900" kern="1200">
        <a:solidFill>
          <a:schemeClr val="tx1"/>
        </a:solidFill>
        <a:latin typeface="+mn-lt"/>
        <a:ea typeface="+mn-ea"/>
        <a:cs typeface="+mn-cs"/>
      </a:defRPr>
    </a:lvl8pPr>
    <a:lvl9pPr marL="3657600" algn="l" defTabSz="913765"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74">
          <p15:clr>
            <a:srgbClr val="A4A3A4"/>
          </p15:clr>
        </p15:guide>
        <p15:guide id="2" pos="38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F5597"/>
    <a:srgbClr val="A2A2A2"/>
    <a:srgbClr val="EBE9DC"/>
    <a:srgbClr val="540000"/>
    <a:srgbClr val="AD1C21"/>
    <a:srgbClr val="7B1216"/>
    <a:srgbClr val="BAB7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娣辫壊鏍峰紡 1 - 寮鸿皟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涓害鏍峰紡 2 - 寮鸿皟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27" autoAdjust="0"/>
    <p:restoredTop sz="94660"/>
  </p:normalViewPr>
  <p:slideViewPr>
    <p:cSldViewPr snapToGrid="0">
      <p:cViewPr varScale="1">
        <p:scale>
          <a:sx n="86" d="100"/>
          <a:sy n="86" d="100"/>
        </p:scale>
        <p:origin x="634" y="86"/>
      </p:cViewPr>
      <p:guideLst>
        <p:guide orient="horz" pos="2074"/>
        <p:guide pos="3851"/>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83AA3F-A82B-43BF-B18C-5608A05C57EB}" type="datetimeFigureOut">
              <a:rPr lang="zh-CN" altLang="en-US" smtClean="0"/>
              <a:t>2018/9/29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530F0D-1A5A-4EA2-B28F-0EC912CB6BA5}" type="slidenum">
              <a:rPr lang="zh-CN" altLang="en-US" smtClean="0"/>
              <a:t>‹#›</a:t>
            </a:fld>
            <a:endParaRPr lang="zh-CN" altLang="en-US"/>
          </a:p>
        </p:txBody>
      </p:sp>
    </p:spTree>
    <p:extLst>
      <p:ext uri="{BB962C8B-B14F-4D97-AF65-F5344CB8AC3E}">
        <p14:creationId xmlns:p14="http://schemas.microsoft.com/office/powerpoint/2010/main" val="285397033"/>
      </p:ext>
    </p:extLst>
  </p:cSld>
  <p:clrMap bg1="lt1" tx1="dk1" bg2="lt2" tx2="dk2" accent1="accent1" accent2="accent2" accent3="accent3" accent4="accent4" accent5="accent5" accent6="accent6" hlink="hlink" folHlink="folHlink"/>
  <p:notesStyle>
    <a:lvl1pPr marL="0" algn="l" defTabSz="913765" rtl="0" eaLnBrk="1" latinLnBrk="0" hangingPunct="1">
      <a:defRPr sz="1200" kern="1200">
        <a:solidFill>
          <a:schemeClr val="tx1"/>
        </a:solidFill>
        <a:latin typeface="+mn-lt"/>
        <a:ea typeface="+mn-ea"/>
        <a:cs typeface="+mn-cs"/>
      </a:defRPr>
    </a:lvl1pPr>
    <a:lvl2pPr marL="457200" algn="l" defTabSz="913765" rtl="0" eaLnBrk="1" latinLnBrk="0" hangingPunct="1">
      <a:defRPr sz="1200" kern="1200">
        <a:solidFill>
          <a:schemeClr val="tx1"/>
        </a:solidFill>
        <a:latin typeface="+mn-lt"/>
        <a:ea typeface="+mn-ea"/>
        <a:cs typeface="+mn-cs"/>
      </a:defRPr>
    </a:lvl2pPr>
    <a:lvl3pPr marL="914400" algn="l" defTabSz="913765" rtl="0" eaLnBrk="1" latinLnBrk="0" hangingPunct="1">
      <a:defRPr sz="1200" kern="1200">
        <a:solidFill>
          <a:schemeClr val="tx1"/>
        </a:solidFill>
        <a:latin typeface="+mn-lt"/>
        <a:ea typeface="+mn-ea"/>
        <a:cs typeface="+mn-cs"/>
      </a:defRPr>
    </a:lvl3pPr>
    <a:lvl4pPr marL="1371600" algn="l" defTabSz="913765" rtl="0" eaLnBrk="1" latinLnBrk="0" hangingPunct="1">
      <a:defRPr sz="1200" kern="1200">
        <a:solidFill>
          <a:schemeClr val="tx1"/>
        </a:solidFill>
        <a:latin typeface="+mn-lt"/>
        <a:ea typeface="+mn-ea"/>
        <a:cs typeface="+mn-cs"/>
      </a:defRPr>
    </a:lvl4pPr>
    <a:lvl5pPr marL="1828800" algn="l" defTabSz="913765" rtl="0" eaLnBrk="1" latinLnBrk="0" hangingPunct="1">
      <a:defRPr sz="1200" kern="1200">
        <a:solidFill>
          <a:schemeClr val="tx1"/>
        </a:solidFill>
        <a:latin typeface="+mn-lt"/>
        <a:ea typeface="+mn-ea"/>
        <a:cs typeface="+mn-cs"/>
      </a:defRPr>
    </a:lvl5pPr>
    <a:lvl6pPr marL="2286000" algn="l" defTabSz="913765" rtl="0" eaLnBrk="1" latinLnBrk="0" hangingPunct="1">
      <a:defRPr sz="1200" kern="1200">
        <a:solidFill>
          <a:schemeClr val="tx1"/>
        </a:solidFill>
        <a:latin typeface="+mn-lt"/>
        <a:ea typeface="+mn-ea"/>
        <a:cs typeface="+mn-cs"/>
      </a:defRPr>
    </a:lvl6pPr>
    <a:lvl7pPr marL="2743200" algn="l" defTabSz="913765" rtl="0" eaLnBrk="1" latinLnBrk="0" hangingPunct="1">
      <a:defRPr sz="1200" kern="1200">
        <a:solidFill>
          <a:schemeClr val="tx1"/>
        </a:solidFill>
        <a:latin typeface="+mn-lt"/>
        <a:ea typeface="+mn-ea"/>
        <a:cs typeface="+mn-cs"/>
      </a:defRPr>
    </a:lvl7pPr>
    <a:lvl8pPr marL="3200400" algn="l" defTabSz="913765" rtl="0" eaLnBrk="1" latinLnBrk="0" hangingPunct="1">
      <a:defRPr sz="1200" kern="1200">
        <a:solidFill>
          <a:schemeClr val="tx1"/>
        </a:solidFill>
        <a:latin typeface="+mn-lt"/>
        <a:ea typeface="+mn-ea"/>
        <a:cs typeface="+mn-cs"/>
      </a:defRPr>
    </a:lvl8pPr>
    <a:lvl9pPr marL="3657600" algn="l" defTabSz="91376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666891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7901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799507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679511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012590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645460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236964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0508943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816350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9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7"/>
            <a:ext cx="2628900" cy="58118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2" y="365127"/>
            <a:ext cx="7734300" cy="581183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41"/>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9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9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9"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2" y="1681163"/>
            <a:ext cx="5183188" cy="823912"/>
          </a:xfrm>
        </p:spPr>
        <p:txBody>
          <a:bodyPr anchor="b"/>
          <a:lstStyle>
            <a:lvl1pPr marL="0" indent="0">
              <a:buNone/>
              <a:defRPr sz="2400" b="1"/>
            </a:lvl1pPr>
            <a:lvl2pPr marL="457200" indent="0">
              <a:buNone/>
              <a:defRPr sz="2000" b="1"/>
            </a:lvl2pPr>
            <a:lvl3pPr marL="914400" indent="0">
              <a:buNone/>
              <a:defRPr sz="19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2"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500"/>
            </a:lvl2pPr>
            <a:lvl3pPr marL="914400" indent="0">
              <a:buNone/>
              <a:defRPr sz="1200"/>
            </a:lvl3pPr>
            <a:lvl4pPr marL="1371600" indent="0">
              <a:buNone/>
              <a:defRPr sz="1100"/>
            </a:lvl4pPr>
            <a:lvl5pPr marL="1828800" indent="0">
              <a:buNone/>
              <a:defRPr sz="1100"/>
            </a:lvl5pPr>
            <a:lvl6pPr marL="2286000" indent="0">
              <a:buNone/>
              <a:defRPr sz="1100"/>
            </a:lvl6pPr>
            <a:lvl7pPr marL="2743200" indent="0">
              <a:buNone/>
              <a:defRPr sz="1100"/>
            </a:lvl7pPr>
            <a:lvl8pPr marL="3200400" indent="0">
              <a:buNone/>
              <a:defRPr sz="1100"/>
            </a:lvl8pPr>
            <a:lvl9pPr marL="3657600"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500"/>
            </a:lvl2pPr>
            <a:lvl3pPr marL="914400" indent="0">
              <a:buNone/>
              <a:defRPr sz="1200"/>
            </a:lvl3pPr>
            <a:lvl4pPr marL="1371600" indent="0">
              <a:buNone/>
              <a:defRPr sz="1100"/>
            </a:lvl4pPr>
            <a:lvl5pPr marL="1828800" indent="0">
              <a:buNone/>
              <a:defRPr sz="1100"/>
            </a:lvl5pPr>
            <a:lvl6pPr marL="2286000" indent="0">
              <a:buNone/>
              <a:defRPr sz="1100"/>
            </a:lvl6pPr>
            <a:lvl7pPr marL="2743200" indent="0">
              <a:buNone/>
              <a:defRPr sz="1100"/>
            </a:lvl7pPr>
            <a:lvl8pPr marL="3200400" indent="0">
              <a:buNone/>
              <a:defRPr sz="1100"/>
            </a:lvl8pPr>
            <a:lvl9pPr marL="3657600"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1AB7A37-B852-49AB-B2E2-96296AB21F67}" type="datetimeFigureOut">
              <a:rPr lang="zh-CN" altLang="en-US" smtClean="0"/>
              <a:t>2018/9/29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88F8D02-9041-4C59-BC62-13DE0E5C6713}"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36" tIns="45718" rIns="91436" bIns="45718"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9"/>
          </a:xfrm>
          <a:prstGeom prst="rect">
            <a:avLst/>
          </a:prstGeom>
        </p:spPr>
        <p:txBody>
          <a:bodyPr vert="horz" lIns="91436" tIns="45718" rIns="91436" bIns="4571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2"/>
            <a:ext cx="2743200" cy="365125"/>
          </a:xfrm>
          <a:prstGeom prst="rect">
            <a:avLst/>
          </a:prstGeom>
        </p:spPr>
        <p:txBody>
          <a:bodyPr vert="horz" lIns="91436" tIns="45718" rIns="91436" bIns="45718" rtlCol="0" anchor="ctr"/>
          <a:lstStyle>
            <a:lvl1pPr algn="l">
              <a:defRPr sz="1200">
                <a:solidFill>
                  <a:schemeClr val="tx1">
                    <a:tint val="75000"/>
                  </a:schemeClr>
                </a:solidFill>
              </a:defRPr>
            </a:lvl1pPr>
          </a:lstStyle>
          <a:p>
            <a:fld id="{71AB7A37-B852-49AB-B2E2-96296AB21F67}" type="datetimeFigureOut">
              <a:rPr lang="zh-CN" altLang="en-US" smtClean="0"/>
              <a:t>2018/9/29</a:t>
            </a:fld>
            <a:endParaRPr lang="zh-CN" altLang="en-US"/>
          </a:p>
        </p:txBody>
      </p:sp>
      <p:sp>
        <p:nvSpPr>
          <p:cNvPr id="5" name="页脚占位符 4"/>
          <p:cNvSpPr>
            <a:spLocks noGrp="1"/>
          </p:cNvSpPr>
          <p:nvPr>
            <p:ph type="ftr" sz="quarter" idx="3"/>
          </p:nvPr>
        </p:nvSpPr>
        <p:spPr>
          <a:xfrm>
            <a:off x="4038600" y="6356352"/>
            <a:ext cx="4114800" cy="365125"/>
          </a:xfrm>
          <a:prstGeom prst="rect">
            <a:avLst/>
          </a:prstGeom>
        </p:spPr>
        <p:txBody>
          <a:bodyPr vert="horz" lIns="91436" tIns="45718" rIns="91436" bIns="45718"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2"/>
            <a:ext cx="2743200" cy="365125"/>
          </a:xfrm>
          <a:prstGeom prst="rect">
            <a:avLst/>
          </a:prstGeom>
        </p:spPr>
        <p:txBody>
          <a:bodyPr vert="horz" lIns="91436" tIns="45718" rIns="91436" bIns="45718" rtlCol="0" anchor="ctr"/>
          <a:lstStyle>
            <a:lvl1pPr algn="r">
              <a:defRPr sz="1200">
                <a:solidFill>
                  <a:schemeClr val="tx1">
                    <a:tint val="75000"/>
                  </a:schemeClr>
                </a:solidFill>
              </a:defRPr>
            </a:lvl1pPr>
          </a:lstStyle>
          <a:p>
            <a:fld id="{888F8D02-9041-4C59-BC62-13DE0E5C6713}"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zoom dir="in"/>
      </p:transition>
    </mc:Choice>
    <mc:Fallback xmlns="">
      <p:transition spd="slow">
        <p:zoom dir="in"/>
      </p:transition>
    </mc:Fallback>
  </mc:AlternateContent>
  <p:txStyles>
    <p:titleStyle>
      <a:lvl1pPr algn="l" defTabSz="91376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3765"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3765"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4pPr>
      <a:lvl5pPr marL="20574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5pPr>
      <a:lvl6pPr marL="25146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6pPr>
      <a:lvl7pPr marL="29718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7pPr>
      <a:lvl8pPr marL="34290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8pPr>
      <a:lvl9pPr marL="3886200" indent="-228600" algn="l" defTabSz="913765" rtl="0" eaLnBrk="1" latinLnBrk="0" hangingPunct="1">
        <a:lnSpc>
          <a:spcPct val="90000"/>
        </a:lnSpc>
        <a:spcBef>
          <a:spcPts val="500"/>
        </a:spcBef>
        <a:buFont typeface="Arial" charset="0"/>
        <a:buChar char="•"/>
        <a:defRPr sz="1900" kern="1200">
          <a:solidFill>
            <a:schemeClr val="tx1"/>
          </a:solidFill>
          <a:latin typeface="+mn-lt"/>
          <a:ea typeface="+mn-ea"/>
          <a:cs typeface="+mn-cs"/>
        </a:defRPr>
      </a:lvl9pPr>
    </p:bodyStyle>
    <p:otherStyle>
      <a:defPPr>
        <a:defRPr lang="zh-CN"/>
      </a:defPPr>
      <a:lvl1pPr marL="0" algn="l" defTabSz="913765" rtl="0" eaLnBrk="1" latinLnBrk="0" hangingPunct="1">
        <a:defRPr sz="1900" kern="1200">
          <a:solidFill>
            <a:schemeClr val="tx1"/>
          </a:solidFill>
          <a:latin typeface="+mn-lt"/>
          <a:ea typeface="+mn-ea"/>
          <a:cs typeface="+mn-cs"/>
        </a:defRPr>
      </a:lvl1pPr>
      <a:lvl2pPr marL="457200" algn="l" defTabSz="913765" rtl="0" eaLnBrk="1" latinLnBrk="0" hangingPunct="1">
        <a:defRPr sz="1900" kern="1200">
          <a:solidFill>
            <a:schemeClr val="tx1"/>
          </a:solidFill>
          <a:latin typeface="+mn-lt"/>
          <a:ea typeface="+mn-ea"/>
          <a:cs typeface="+mn-cs"/>
        </a:defRPr>
      </a:lvl2pPr>
      <a:lvl3pPr marL="914400" algn="l" defTabSz="913765" rtl="0" eaLnBrk="1" latinLnBrk="0" hangingPunct="1">
        <a:defRPr sz="1900" kern="1200">
          <a:solidFill>
            <a:schemeClr val="tx1"/>
          </a:solidFill>
          <a:latin typeface="+mn-lt"/>
          <a:ea typeface="+mn-ea"/>
          <a:cs typeface="+mn-cs"/>
        </a:defRPr>
      </a:lvl3pPr>
      <a:lvl4pPr marL="1371600" algn="l" defTabSz="913765" rtl="0" eaLnBrk="1" latinLnBrk="0" hangingPunct="1">
        <a:defRPr sz="1900" kern="1200">
          <a:solidFill>
            <a:schemeClr val="tx1"/>
          </a:solidFill>
          <a:latin typeface="+mn-lt"/>
          <a:ea typeface="+mn-ea"/>
          <a:cs typeface="+mn-cs"/>
        </a:defRPr>
      </a:lvl4pPr>
      <a:lvl5pPr marL="1828800" algn="l" defTabSz="913765" rtl="0" eaLnBrk="1" latinLnBrk="0" hangingPunct="1">
        <a:defRPr sz="1900" kern="1200">
          <a:solidFill>
            <a:schemeClr val="tx1"/>
          </a:solidFill>
          <a:latin typeface="+mn-lt"/>
          <a:ea typeface="+mn-ea"/>
          <a:cs typeface="+mn-cs"/>
        </a:defRPr>
      </a:lvl5pPr>
      <a:lvl6pPr marL="2286000" algn="l" defTabSz="913765" rtl="0" eaLnBrk="1" latinLnBrk="0" hangingPunct="1">
        <a:defRPr sz="1900" kern="1200">
          <a:solidFill>
            <a:schemeClr val="tx1"/>
          </a:solidFill>
          <a:latin typeface="+mn-lt"/>
          <a:ea typeface="+mn-ea"/>
          <a:cs typeface="+mn-cs"/>
        </a:defRPr>
      </a:lvl6pPr>
      <a:lvl7pPr marL="2743200" algn="l" defTabSz="913765" rtl="0" eaLnBrk="1" latinLnBrk="0" hangingPunct="1">
        <a:defRPr sz="1900" kern="1200">
          <a:solidFill>
            <a:schemeClr val="tx1"/>
          </a:solidFill>
          <a:latin typeface="+mn-lt"/>
          <a:ea typeface="+mn-ea"/>
          <a:cs typeface="+mn-cs"/>
        </a:defRPr>
      </a:lvl7pPr>
      <a:lvl8pPr marL="3200400" algn="l" defTabSz="913765" rtl="0" eaLnBrk="1" latinLnBrk="0" hangingPunct="1">
        <a:defRPr sz="1900" kern="1200">
          <a:solidFill>
            <a:schemeClr val="tx1"/>
          </a:solidFill>
          <a:latin typeface="+mn-lt"/>
          <a:ea typeface="+mn-ea"/>
          <a:cs typeface="+mn-cs"/>
        </a:defRPr>
      </a:lvl8pPr>
      <a:lvl9pPr marL="3657600" algn="l" defTabSz="913765"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矩形 78"/>
          <p:cNvSpPr/>
          <p:nvPr/>
        </p:nvSpPr>
        <p:spPr>
          <a:xfrm>
            <a:off x="-8551" y="4672004"/>
            <a:ext cx="12192000" cy="1234251"/>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pSp>
        <p:nvGrpSpPr>
          <p:cNvPr id="61" name="组合 60"/>
          <p:cNvGrpSpPr/>
          <p:nvPr/>
        </p:nvGrpSpPr>
        <p:grpSpPr>
          <a:xfrm rot="16200000">
            <a:off x="11436485" y="51060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44" name="文本框 43"/>
          <p:cNvSpPr txBox="1"/>
          <p:nvPr/>
        </p:nvSpPr>
        <p:spPr>
          <a:xfrm>
            <a:off x="2676112" y="3609524"/>
            <a:ext cx="6823235" cy="1013460"/>
          </a:xfrm>
          <a:prstGeom prst="rect">
            <a:avLst/>
          </a:prstGeom>
          <a:noFill/>
        </p:spPr>
        <p:txBody>
          <a:bodyPr wrap="square" lIns="91436" tIns="45718" rIns="91436" bIns="45718" rtlCol="0">
            <a:spAutoFit/>
          </a:bodyPr>
          <a:lstStyle/>
          <a:p>
            <a:pPr algn="ctr"/>
            <a:r>
              <a:rPr lang="en-US" sz="6000" b="1" spc="600" dirty="0">
                <a:solidFill>
                  <a:schemeClr val="tx2">
                    <a:alpha val="78000"/>
                  </a:schemeClr>
                </a:solidFill>
                <a:latin typeface="Times New Roman" charset="0"/>
                <a:ea typeface="微软雅黑" pitchFamily="34" charset="-122"/>
                <a:cs typeface="Segoe UI Semilight" pitchFamily="34" charset="0"/>
                <a:sym typeface="Arial" charset="0"/>
              </a:rPr>
              <a:t>LEC</a:t>
            </a:r>
          </a:p>
        </p:txBody>
      </p:sp>
      <p:sp>
        <p:nvSpPr>
          <p:cNvPr id="48" name="文本框 47"/>
          <p:cNvSpPr txBox="1"/>
          <p:nvPr/>
        </p:nvSpPr>
        <p:spPr>
          <a:xfrm>
            <a:off x="2871007" y="1808463"/>
            <a:ext cx="6887210" cy="1443990"/>
          </a:xfrm>
          <a:prstGeom prst="rect">
            <a:avLst/>
          </a:prstGeom>
          <a:noFill/>
        </p:spPr>
        <p:txBody>
          <a:bodyPr wrap="none" lIns="91438" tIns="45719" rIns="91438" bIns="45719" rtlCol="0">
            <a:spAutoFit/>
          </a:bodyPr>
          <a:lstStyle/>
          <a:p>
            <a:r>
              <a:rPr lang="zh-CN" altLang="en-US" sz="8800" dirty="0">
                <a:ln w="0"/>
                <a:solidFill>
                  <a:schemeClr val="tx2"/>
                </a:solidFill>
                <a:latin typeface="Arial" charset="0"/>
                <a:ea typeface="微软雅黑" pitchFamily="34" charset="-122"/>
                <a:sym typeface="Arial" charset="0"/>
              </a:rPr>
              <a:t>风险评价方法</a:t>
            </a:r>
          </a:p>
        </p:txBody>
      </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等腰三角形 28"/>
          <p:cNvSpPr/>
          <p:nvPr/>
        </p:nvSpPr>
        <p:spPr>
          <a:xfrm>
            <a:off x="5084281" y="1826474"/>
            <a:ext cx="1817311" cy="1817311"/>
          </a:xfrm>
          <a:prstGeom prst="triangle">
            <a:avLst/>
          </a:prstGeom>
          <a:solidFill>
            <a:srgbClr val="4472C4"/>
          </a:solidFill>
          <a:ln w="28575">
            <a:solidFill>
              <a:schemeClr val="lt1">
                <a:hueOff val="0"/>
                <a:satOff val="0"/>
                <a:lumOff val="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sz="1400">
              <a:latin typeface="Arial" charset="0"/>
              <a:ea typeface="微软雅黑" pitchFamily="34" charset="-122"/>
              <a:sym typeface="Arial" charset="0"/>
            </a:endParaRPr>
          </a:p>
        </p:txBody>
      </p:sp>
      <p:sp>
        <p:nvSpPr>
          <p:cNvPr id="27" name="等腰三角形 26"/>
          <p:cNvSpPr/>
          <p:nvPr/>
        </p:nvSpPr>
        <p:spPr>
          <a:xfrm>
            <a:off x="4175626" y="3654579"/>
            <a:ext cx="1817311" cy="1817311"/>
          </a:xfrm>
          <a:prstGeom prst="triangle">
            <a:avLst/>
          </a:prstGeom>
          <a:solidFill>
            <a:srgbClr val="4472C4"/>
          </a:solidFill>
          <a:ln w="28575">
            <a:solidFill>
              <a:schemeClr val="lt1">
                <a:hueOff val="0"/>
                <a:satOff val="0"/>
                <a:lumOff val="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a:latin typeface="Arial" charset="0"/>
              <a:ea typeface="微软雅黑" pitchFamily="34" charset="-122"/>
              <a:sym typeface="Arial" charset="0"/>
            </a:endParaRPr>
          </a:p>
        </p:txBody>
      </p:sp>
      <p:sp>
        <p:nvSpPr>
          <p:cNvPr id="25" name="等腰三角形 24"/>
          <p:cNvSpPr/>
          <p:nvPr/>
        </p:nvSpPr>
        <p:spPr>
          <a:xfrm rot="10800000">
            <a:off x="5084281" y="3654579"/>
            <a:ext cx="1817311" cy="1817311"/>
          </a:xfrm>
          <a:prstGeom prst="triangle">
            <a:avLst/>
          </a:prstGeom>
          <a:solidFill>
            <a:srgbClr val="4472C4">
              <a:alpha val="55000"/>
            </a:srgbClr>
          </a:solidFill>
          <a:ln w="28575">
            <a:solidFill>
              <a:schemeClr val="lt1">
                <a:hueOff val="0"/>
                <a:satOff val="0"/>
                <a:lumOff val="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a:latin typeface="Arial" charset="0"/>
              <a:ea typeface="微软雅黑" pitchFamily="34" charset="-122"/>
              <a:sym typeface="Arial" charset="0"/>
            </a:endParaRPr>
          </a:p>
        </p:txBody>
      </p:sp>
      <p:sp>
        <p:nvSpPr>
          <p:cNvPr id="23" name="等腰三角形 22"/>
          <p:cNvSpPr/>
          <p:nvPr/>
        </p:nvSpPr>
        <p:spPr>
          <a:xfrm>
            <a:off x="5992935" y="3654579"/>
            <a:ext cx="1817311" cy="1817311"/>
          </a:xfrm>
          <a:prstGeom prst="triangle">
            <a:avLst/>
          </a:prstGeom>
          <a:solidFill>
            <a:srgbClr val="4472C4"/>
          </a:solidFill>
          <a:ln w="28575">
            <a:solidFill>
              <a:schemeClr val="lt1">
                <a:hueOff val="0"/>
                <a:satOff val="0"/>
                <a:lumOff val="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a:latin typeface="Arial" charset="0"/>
              <a:ea typeface="微软雅黑" pitchFamily="34" charset="-122"/>
              <a:sym typeface="Arial" charset="0"/>
            </a:endParaRPr>
          </a:p>
        </p:txBody>
      </p:sp>
      <p:sp>
        <p:nvSpPr>
          <p:cNvPr id="32" name="圆角矩形 31"/>
          <p:cNvSpPr/>
          <p:nvPr/>
        </p:nvSpPr>
        <p:spPr>
          <a:xfrm rot="10800000" flipV="1">
            <a:off x="7165277" y="1922529"/>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3</a:t>
            </a:r>
          </a:p>
        </p:txBody>
      </p:sp>
      <p:sp>
        <p:nvSpPr>
          <p:cNvPr id="33" name="文本框 32"/>
          <p:cNvSpPr txBox="1"/>
          <p:nvPr/>
        </p:nvSpPr>
        <p:spPr>
          <a:xfrm>
            <a:off x="7524236" y="1826057"/>
            <a:ext cx="4363720" cy="469265"/>
          </a:xfrm>
          <a:prstGeom prst="rect">
            <a:avLst/>
          </a:prstGeom>
          <a:noFill/>
        </p:spPr>
        <p:txBody>
          <a:bodyPr wrap="none" lIns="91438" tIns="45719" rIns="91438" bIns="45719" rtlCol="0">
            <a:spAutoFit/>
          </a:bodyPr>
          <a:lstStyle/>
          <a:p>
            <a:pPr>
              <a:lnSpc>
                <a:spcPct val="130000"/>
              </a:lnSpc>
            </a:pPr>
            <a:r>
              <a:rPr lang="zh-CN" sz="1800" dirty="0">
                <a:solidFill>
                  <a:srgbClr val="FF0000"/>
                </a:solidFill>
                <a:latin typeface="Arial" charset="0"/>
                <a:ea typeface="微软雅黑" pitchFamily="34" charset="-122"/>
                <a:sym typeface="Arial" charset="0"/>
              </a:rPr>
              <a:t>可能造成职业病、中毒的劳动环境和条件</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35" name="矩形 34"/>
          <p:cNvSpPr/>
          <p:nvPr/>
        </p:nvSpPr>
        <p:spPr>
          <a:xfrm>
            <a:off x="7524115" y="2317115"/>
            <a:ext cx="4293870" cy="1208405"/>
          </a:xfrm>
          <a:prstGeom prst="rect">
            <a:avLst/>
          </a:prstGeom>
        </p:spPr>
        <p:txBody>
          <a:bodyPr wrap="square" lIns="91438" tIns="45719" rIns="91438" bIns="45719">
            <a:spAutoFit/>
          </a:bodyPr>
          <a:lstStyle/>
          <a:p>
            <a:pPr>
              <a:lnSpc>
                <a:spcPct val="130000"/>
              </a:lnSpc>
            </a:pPr>
            <a:r>
              <a:rPr lang="zh-CN" altLang="en-US" sz="1400" dirty="0">
                <a:solidFill>
                  <a:schemeClr val="tx1">
                    <a:lumMod val="65000"/>
                    <a:lumOff val="35000"/>
                  </a:schemeClr>
                </a:solidFill>
                <a:latin typeface="Arial" charset="0"/>
                <a:ea typeface="微软雅黑" pitchFamily="34" charset="-122"/>
                <a:sym typeface="Arial" charset="0"/>
              </a:rPr>
              <a:t>包括 </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1. </a:t>
            </a:r>
            <a:r>
              <a:rPr lang="zh-CN" altLang="en-US" sz="1400" dirty="0">
                <a:solidFill>
                  <a:schemeClr val="tx1">
                    <a:lumMod val="65000"/>
                    <a:lumOff val="35000"/>
                  </a:schemeClr>
                </a:solidFill>
                <a:latin typeface="Arial" charset="0"/>
                <a:ea typeface="微软雅黑" pitchFamily="34" charset="-122"/>
                <a:sym typeface="Arial" charset="0"/>
              </a:rPr>
              <a:t>物理的（噪音、振动、湿度、辐射）</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2.  </a:t>
            </a:r>
            <a:r>
              <a:rPr lang="zh-CN" altLang="en-US" sz="1400" dirty="0">
                <a:solidFill>
                  <a:schemeClr val="tx1">
                    <a:lumMod val="65000"/>
                    <a:lumOff val="35000"/>
                  </a:schemeClr>
                </a:solidFill>
                <a:latin typeface="Arial" charset="0"/>
                <a:ea typeface="微软雅黑" pitchFamily="34" charset="-122"/>
                <a:sym typeface="Arial" charset="0"/>
              </a:rPr>
              <a:t>化学的（易燃易爆、有毒、危险气体、氧化物等）</a:t>
            </a:r>
            <a:r>
              <a:rPr lang="en-US" altLang="zh-CN" sz="1400" dirty="0">
                <a:solidFill>
                  <a:schemeClr val="tx1">
                    <a:lumMod val="65000"/>
                    <a:lumOff val="35000"/>
                  </a:schemeClr>
                </a:solidFill>
                <a:latin typeface="Arial" charset="0"/>
                <a:ea typeface="微软雅黑" pitchFamily="34" charset="-122"/>
                <a:sym typeface="Arial" charset="0"/>
              </a:rPr>
              <a:t>3.   </a:t>
            </a:r>
            <a:r>
              <a:rPr lang="zh-CN" altLang="en-US" sz="1400" dirty="0">
                <a:solidFill>
                  <a:schemeClr val="tx1">
                    <a:lumMod val="65000"/>
                    <a:lumOff val="35000"/>
                  </a:schemeClr>
                </a:solidFill>
                <a:latin typeface="Arial" charset="0"/>
                <a:ea typeface="微软雅黑" pitchFamily="34" charset="-122"/>
                <a:sym typeface="Arial" charset="0"/>
              </a:rPr>
              <a:t>生物因素，自然环境</a:t>
            </a:r>
          </a:p>
        </p:txBody>
      </p:sp>
      <p:sp>
        <p:nvSpPr>
          <p:cNvPr id="37" name="圆角矩形 36"/>
          <p:cNvSpPr/>
          <p:nvPr/>
        </p:nvSpPr>
        <p:spPr>
          <a:xfrm rot="10800000" flipV="1">
            <a:off x="7673335" y="4201973"/>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4</a:t>
            </a:r>
          </a:p>
        </p:txBody>
      </p:sp>
      <p:sp>
        <p:nvSpPr>
          <p:cNvPr id="38" name="文本框 37"/>
          <p:cNvSpPr txBox="1"/>
          <p:nvPr/>
        </p:nvSpPr>
        <p:spPr>
          <a:xfrm>
            <a:off x="8147864" y="4104866"/>
            <a:ext cx="1163320" cy="469265"/>
          </a:xfrm>
          <a:prstGeom prst="rect">
            <a:avLst/>
          </a:prstGeom>
          <a:noFill/>
        </p:spPr>
        <p:txBody>
          <a:bodyPr wrap="none" lIns="91438" tIns="45719" rIns="91438" bIns="45719" rtlCol="0">
            <a:spAutoFit/>
          </a:bodyPr>
          <a:lstStyle/>
          <a:p>
            <a:pPr>
              <a:lnSpc>
                <a:spcPct val="130000"/>
              </a:lnSpc>
            </a:pPr>
            <a:r>
              <a:rPr lang="zh-CN" sz="1800" dirty="0">
                <a:solidFill>
                  <a:srgbClr val="FF0000"/>
                </a:solidFill>
                <a:latin typeface="Arial" charset="0"/>
                <a:ea typeface="微软雅黑" pitchFamily="34" charset="-122"/>
                <a:sym typeface="Arial" charset="0"/>
              </a:rPr>
              <a:t>管理缺陷</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40" name="矩形 39"/>
          <p:cNvSpPr/>
          <p:nvPr/>
        </p:nvSpPr>
        <p:spPr>
          <a:xfrm>
            <a:off x="7986623" y="4754678"/>
            <a:ext cx="3532696" cy="1208405"/>
          </a:xfrm>
          <a:prstGeom prst="rect">
            <a:avLst/>
          </a:prstGeom>
        </p:spPr>
        <p:txBody>
          <a:bodyPr wrap="square" lIns="91438" tIns="45719" rIns="91438" bIns="45719">
            <a:spAutoFit/>
          </a:bodyPr>
          <a:lstStyle/>
          <a:p>
            <a:pPr>
              <a:lnSpc>
                <a:spcPct val="130000"/>
              </a:lnSpc>
            </a:pPr>
            <a:r>
              <a:rPr lang="zh-CN" altLang="en-US" sz="1400" dirty="0">
                <a:solidFill>
                  <a:schemeClr val="tx1">
                    <a:lumMod val="65000"/>
                    <a:lumOff val="35000"/>
                  </a:schemeClr>
                </a:solidFill>
                <a:latin typeface="Arial" charset="0"/>
                <a:ea typeface="微软雅黑" pitchFamily="34" charset="-122"/>
                <a:sym typeface="Arial" charset="0"/>
              </a:rPr>
              <a:t>包括</a:t>
            </a:r>
          </a:p>
          <a:p>
            <a:pPr>
              <a:lnSpc>
                <a:spcPct val="130000"/>
              </a:lnSpc>
            </a:pPr>
            <a:r>
              <a:rPr lang="zh-CN" altLang="en-US" sz="1400" dirty="0">
                <a:solidFill>
                  <a:schemeClr val="tx1">
                    <a:lumMod val="65000"/>
                    <a:lumOff val="35000"/>
                  </a:schemeClr>
                </a:solidFill>
                <a:latin typeface="Arial" charset="0"/>
                <a:ea typeface="微软雅黑" pitchFamily="34" charset="-122"/>
                <a:sym typeface="Arial" charset="0"/>
              </a:rPr>
              <a:t>安全监督、检查、事故防范、应急管理、作业人员安排、防护用品缺少、工艺过程和操作方法的管理等。</a:t>
            </a:r>
          </a:p>
        </p:txBody>
      </p:sp>
      <p:sp>
        <p:nvSpPr>
          <p:cNvPr id="41" name="等腰三角形 40"/>
          <p:cNvSpPr/>
          <p:nvPr/>
        </p:nvSpPr>
        <p:spPr>
          <a:xfrm>
            <a:off x="5207635" y="4754880"/>
            <a:ext cx="1626235" cy="1500505"/>
          </a:xfrm>
          <a:prstGeom prst="triangle">
            <a:avLst/>
          </a:prstGeom>
          <a:solidFill>
            <a:srgbClr val="4472C4"/>
          </a:solidFill>
          <a:ln w="28575">
            <a:solidFill>
              <a:schemeClr val="lt1">
                <a:hueOff val="0"/>
                <a:satOff val="0"/>
                <a:lumOff val="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zh-CN" altLang="en-US">
              <a:latin typeface="Arial" charset="0"/>
              <a:ea typeface="微软雅黑" pitchFamily="34" charset="-122"/>
              <a:sym typeface="Arial" charset="0"/>
            </a:endParaRPr>
          </a:p>
        </p:txBody>
      </p:sp>
      <p:sp>
        <p:nvSpPr>
          <p:cNvPr id="43" name="圆角矩形 42"/>
          <p:cNvSpPr/>
          <p:nvPr/>
        </p:nvSpPr>
        <p:spPr>
          <a:xfrm rot="10800000" flipV="1">
            <a:off x="4665861" y="1907176"/>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1</a:t>
            </a:r>
          </a:p>
        </p:txBody>
      </p:sp>
      <p:sp>
        <p:nvSpPr>
          <p:cNvPr id="44" name="文本框 43"/>
          <p:cNvSpPr txBox="1"/>
          <p:nvPr/>
        </p:nvSpPr>
        <p:spPr>
          <a:xfrm>
            <a:off x="1342390" y="1805940"/>
            <a:ext cx="3334385" cy="469265"/>
          </a:xfrm>
          <a:prstGeom prst="rect">
            <a:avLst/>
          </a:prstGeom>
          <a:noFill/>
        </p:spPr>
        <p:txBody>
          <a:bodyPr wrap="square" lIns="91438" tIns="45719" rIns="91438" bIns="45719" rtlCol="0">
            <a:spAutoFit/>
          </a:bodyPr>
          <a:lstStyle/>
          <a:p>
            <a:pPr>
              <a:lnSpc>
                <a:spcPct val="130000"/>
              </a:lnSpc>
            </a:pPr>
            <a:r>
              <a:rPr lang="zh-CN" sz="1800" dirty="0">
                <a:solidFill>
                  <a:srgbClr val="FF0000"/>
                </a:solidFill>
                <a:latin typeface="Arial" charset="0"/>
                <a:ea typeface="微软雅黑" pitchFamily="34" charset="-122"/>
                <a:sym typeface="Arial" charset="0"/>
              </a:rPr>
              <a:t>物（设备设施）的不安全状态</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cxnSp>
        <p:nvCxnSpPr>
          <p:cNvPr id="45" name="直接连接符 44"/>
          <p:cNvCxnSpPr/>
          <p:nvPr/>
        </p:nvCxnSpPr>
        <p:spPr>
          <a:xfrm flipV="1">
            <a:off x="1342390" y="2193925"/>
            <a:ext cx="3126105" cy="1270"/>
          </a:xfrm>
          <a:prstGeom prst="line">
            <a:avLst/>
          </a:prstGeom>
          <a:ln w="3175">
            <a:solidFill>
              <a:schemeClr val="tx1">
                <a:lumMod val="75000"/>
                <a:lumOff val="2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46" name="矩形 45"/>
          <p:cNvSpPr/>
          <p:nvPr/>
        </p:nvSpPr>
        <p:spPr>
          <a:xfrm>
            <a:off x="1333429" y="2317320"/>
            <a:ext cx="3532695" cy="1487805"/>
          </a:xfrm>
          <a:prstGeom prst="rect">
            <a:avLst/>
          </a:prstGeom>
        </p:spPr>
        <p:txBody>
          <a:bodyPr wrap="square" lIns="91438" tIns="45719" rIns="91438" bIns="45719">
            <a:spAutoFit/>
          </a:bodyPr>
          <a:lstStyle/>
          <a:p>
            <a:pPr>
              <a:lnSpc>
                <a:spcPct val="130000"/>
              </a:lnSpc>
            </a:pPr>
            <a:r>
              <a:rPr lang="zh-CN" altLang="en-US" sz="1400" dirty="0">
                <a:solidFill>
                  <a:schemeClr val="tx1">
                    <a:lumMod val="65000"/>
                    <a:lumOff val="35000"/>
                  </a:schemeClr>
                </a:solidFill>
                <a:latin typeface="Arial" charset="0"/>
                <a:ea typeface="微软雅黑" pitchFamily="34" charset="-122"/>
                <a:sym typeface="Arial" charset="0"/>
              </a:rPr>
              <a:t>包括可能导致事故发生和危害扩大的</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1. </a:t>
            </a:r>
            <a:r>
              <a:rPr lang="zh-CN" altLang="en-US" sz="1400" dirty="0">
                <a:solidFill>
                  <a:schemeClr val="tx1">
                    <a:lumMod val="65000"/>
                    <a:lumOff val="35000"/>
                  </a:schemeClr>
                </a:solidFill>
                <a:latin typeface="Arial" charset="0"/>
                <a:ea typeface="微软雅黑" pitchFamily="34" charset="-122"/>
                <a:sym typeface="Arial" charset="0"/>
              </a:rPr>
              <a:t>设计缺陷</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2. </a:t>
            </a:r>
            <a:r>
              <a:rPr lang="zh-CN" altLang="en-US" sz="1400" dirty="0">
                <a:solidFill>
                  <a:schemeClr val="tx1">
                    <a:lumMod val="65000"/>
                    <a:lumOff val="35000"/>
                  </a:schemeClr>
                </a:solidFill>
                <a:latin typeface="Arial" charset="0"/>
                <a:ea typeface="微软雅黑" pitchFamily="34" charset="-122"/>
                <a:sym typeface="Arial" charset="0"/>
              </a:rPr>
              <a:t>工艺缺陷</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3. </a:t>
            </a:r>
            <a:r>
              <a:rPr lang="zh-CN" altLang="en-US" sz="1400" dirty="0">
                <a:solidFill>
                  <a:schemeClr val="tx1">
                    <a:lumMod val="65000"/>
                    <a:lumOff val="35000"/>
                  </a:schemeClr>
                </a:solidFill>
                <a:latin typeface="Arial" charset="0"/>
                <a:ea typeface="微软雅黑" pitchFamily="34" charset="-122"/>
                <a:sym typeface="Arial" charset="0"/>
              </a:rPr>
              <a:t>设备缺陷</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4. </a:t>
            </a:r>
            <a:r>
              <a:rPr lang="zh-CN" altLang="en-US" sz="1400" dirty="0">
                <a:solidFill>
                  <a:schemeClr val="tx1">
                    <a:lumMod val="65000"/>
                    <a:lumOff val="35000"/>
                  </a:schemeClr>
                </a:solidFill>
                <a:latin typeface="Arial" charset="0"/>
                <a:ea typeface="微软雅黑" pitchFamily="34" charset="-122"/>
                <a:sym typeface="Arial" charset="0"/>
              </a:rPr>
              <a:t>保护措施和安全装置的缺陷</a:t>
            </a:r>
            <a:r>
              <a:rPr lang="zh-CN" altLang="en-US" sz="1400" dirty="0">
                <a:solidFill>
                  <a:schemeClr val="bg2">
                    <a:lumMod val="50000"/>
                  </a:schemeClr>
                </a:solidFill>
                <a:latin typeface="Arial" charset="0"/>
                <a:ea typeface="微软雅黑" pitchFamily="34" charset="-122"/>
                <a:sym typeface="Arial" charset="0"/>
              </a:rPr>
              <a:t>。</a:t>
            </a:r>
            <a:endParaRPr lang="en-US" altLang="zh-CN" sz="1400" dirty="0">
              <a:solidFill>
                <a:schemeClr val="bg2">
                  <a:lumMod val="50000"/>
                </a:schemeClr>
              </a:solidFill>
              <a:latin typeface="Arial" charset="0"/>
              <a:ea typeface="微软雅黑" pitchFamily="34" charset="-122"/>
              <a:sym typeface="Arial" charset="0"/>
            </a:endParaRPr>
          </a:p>
        </p:txBody>
      </p:sp>
      <p:sp>
        <p:nvSpPr>
          <p:cNvPr id="48" name="圆角矩形 47"/>
          <p:cNvSpPr/>
          <p:nvPr/>
        </p:nvSpPr>
        <p:spPr>
          <a:xfrm rot="10800000" flipV="1">
            <a:off x="3903388" y="4206559"/>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2</a:t>
            </a:r>
          </a:p>
        </p:txBody>
      </p:sp>
      <p:sp>
        <p:nvSpPr>
          <p:cNvPr id="49" name="文本框 48"/>
          <p:cNvSpPr txBox="1"/>
          <p:nvPr/>
        </p:nvSpPr>
        <p:spPr>
          <a:xfrm>
            <a:off x="1961736" y="4114846"/>
            <a:ext cx="1781810" cy="449580"/>
          </a:xfrm>
          <a:prstGeom prst="rect">
            <a:avLst/>
          </a:prstGeom>
          <a:noFill/>
        </p:spPr>
        <p:txBody>
          <a:bodyPr wrap="none" lIns="91438" tIns="45719" rIns="91438" bIns="45719" rtlCol="0">
            <a:spAutoFit/>
          </a:bodyPr>
          <a:lstStyle/>
          <a:p>
            <a:pPr>
              <a:lnSpc>
                <a:spcPct val="130000"/>
              </a:lnSpc>
            </a:pPr>
            <a:r>
              <a:rPr lang="zh-CN" sz="1800" dirty="0">
                <a:solidFill>
                  <a:srgbClr val="FF0000"/>
                </a:solidFill>
                <a:latin typeface="Arial" charset="0"/>
                <a:ea typeface="微软雅黑" pitchFamily="34" charset="-122"/>
                <a:sym typeface="Arial" charset="0"/>
              </a:rPr>
              <a:t>人的不安全行为</a:t>
            </a:r>
          </a:p>
        </p:txBody>
      </p:sp>
      <p:sp>
        <p:nvSpPr>
          <p:cNvPr id="51" name="矩形 50"/>
          <p:cNvSpPr/>
          <p:nvPr/>
        </p:nvSpPr>
        <p:spPr>
          <a:xfrm>
            <a:off x="1342481" y="4637023"/>
            <a:ext cx="3532695" cy="1487805"/>
          </a:xfrm>
          <a:prstGeom prst="rect">
            <a:avLst/>
          </a:prstGeom>
        </p:spPr>
        <p:txBody>
          <a:bodyPr wrap="square" lIns="91438" tIns="45719" rIns="91438" bIns="45719">
            <a:spAutoFit/>
          </a:bodyPr>
          <a:lstStyle/>
          <a:p>
            <a:pPr>
              <a:lnSpc>
                <a:spcPct val="130000"/>
              </a:lnSpc>
            </a:pPr>
            <a:r>
              <a:rPr lang="zh-CN" sz="1400" dirty="0">
                <a:solidFill>
                  <a:schemeClr val="tx1">
                    <a:lumMod val="65000"/>
                    <a:lumOff val="35000"/>
                  </a:schemeClr>
                </a:solidFill>
                <a:latin typeface="Arial" charset="0"/>
                <a:ea typeface="微软雅黑" pitchFamily="34" charset="-122"/>
                <a:sym typeface="Arial" charset="0"/>
              </a:rPr>
              <a:t>包括</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1. </a:t>
            </a:r>
            <a:r>
              <a:rPr lang="zh-CN" sz="1400" dirty="0">
                <a:solidFill>
                  <a:schemeClr val="tx1">
                    <a:lumMod val="65000"/>
                    <a:lumOff val="35000"/>
                  </a:schemeClr>
                </a:solidFill>
                <a:latin typeface="Arial" charset="0"/>
                <a:ea typeface="微软雅黑" pitchFamily="34" charset="-122"/>
                <a:sym typeface="Arial" charset="0"/>
              </a:rPr>
              <a:t>不采取安全措施</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2. </a:t>
            </a:r>
            <a:r>
              <a:rPr lang="zh-CN" sz="1400" dirty="0">
                <a:solidFill>
                  <a:schemeClr val="tx1">
                    <a:lumMod val="65000"/>
                    <a:lumOff val="35000"/>
                  </a:schemeClr>
                </a:solidFill>
                <a:latin typeface="Arial" charset="0"/>
                <a:ea typeface="微软雅黑" pitchFamily="34" charset="-122"/>
                <a:sym typeface="Arial" charset="0"/>
              </a:rPr>
              <a:t>误操作</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3. </a:t>
            </a:r>
            <a:r>
              <a:rPr lang="zh-CN" sz="1400" dirty="0">
                <a:solidFill>
                  <a:schemeClr val="tx1">
                    <a:lumMod val="65000"/>
                    <a:lumOff val="35000"/>
                  </a:schemeClr>
                </a:solidFill>
                <a:latin typeface="Arial" charset="0"/>
                <a:ea typeface="微软雅黑" pitchFamily="34" charset="-122"/>
                <a:sym typeface="Arial" charset="0"/>
              </a:rPr>
              <a:t>不按规定的方法操作</a:t>
            </a:r>
          </a:p>
          <a:p>
            <a:pPr>
              <a:lnSpc>
                <a:spcPct val="130000"/>
              </a:lnSpc>
            </a:pPr>
            <a:r>
              <a:rPr lang="en-US" altLang="zh-CN" sz="1400" dirty="0">
                <a:solidFill>
                  <a:schemeClr val="tx1">
                    <a:lumMod val="65000"/>
                    <a:lumOff val="35000"/>
                  </a:schemeClr>
                </a:solidFill>
                <a:latin typeface="Arial" charset="0"/>
                <a:ea typeface="微软雅黑" pitchFamily="34" charset="-122"/>
                <a:sym typeface="Arial" charset="0"/>
              </a:rPr>
              <a:t>4. </a:t>
            </a:r>
            <a:r>
              <a:rPr lang="zh-CN" sz="1400" dirty="0">
                <a:solidFill>
                  <a:schemeClr val="tx1">
                    <a:lumMod val="65000"/>
                    <a:lumOff val="35000"/>
                  </a:schemeClr>
                </a:solidFill>
                <a:latin typeface="Arial" charset="0"/>
                <a:ea typeface="微软雅黑" pitchFamily="34" charset="-122"/>
                <a:sym typeface="Arial" charset="0"/>
              </a:rPr>
              <a:t>某些不安全行为（制造了危险状态）</a:t>
            </a:r>
            <a:endParaRPr lang="zh-CN" sz="1400" dirty="0">
              <a:solidFill>
                <a:schemeClr val="bg2">
                  <a:lumMod val="50000"/>
                </a:schemeClr>
              </a:solidFill>
              <a:latin typeface="Arial" charset="0"/>
              <a:ea typeface="微软雅黑" pitchFamily="34" charset="-122"/>
              <a:sym typeface="Arial" charset="0"/>
            </a:endParaRPr>
          </a:p>
        </p:txBody>
      </p:sp>
      <p:sp>
        <p:nvSpPr>
          <p:cNvPr id="53" name="文本框 52"/>
          <p:cNvSpPr txBox="1"/>
          <p:nvPr/>
        </p:nvSpPr>
        <p:spPr>
          <a:xfrm>
            <a:off x="4493102" y="4586000"/>
            <a:ext cx="1096010" cy="808990"/>
          </a:xfrm>
          <a:prstGeom prst="rect">
            <a:avLst/>
          </a:prstGeom>
          <a:noFill/>
        </p:spPr>
        <p:txBody>
          <a:bodyPr wrap="none" lIns="91436" tIns="45718" rIns="91436" bIns="45718" rtlCol="0">
            <a:spAutoFit/>
          </a:bodyPr>
          <a:lstStyle/>
          <a:p>
            <a:pPr algn="ctr">
              <a:lnSpc>
                <a:spcPct val="130000"/>
              </a:lnSpc>
            </a:pPr>
            <a:r>
              <a:rPr lang="zh-CN" sz="1800" dirty="0">
                <a:solidFill>
                  <a:schemeClr val="bg1"/>
                </a:solidFill>
                <a:latin typeface="Arial" charset="0"/>
                <a:ea typeface="微软雅黑" pitchFamily="34" charset="-122"/>
                <a:sym typeface="Arial" charset="0"/>
              </a:rPr>
              <a:t>人的不</a:t>
            </a:r>
          </a:p>
          <a:p>
            <a:pPr algn="ctr">
              <a:lnSpc>
                <a:spcPct val="130000"/>
              </a:lnSpc>
            </a:pPr>
            <a:r>
              <a:rPr lang="zh-CN" sz="1800" dirty="0">
                <a:solidFill>
                  <a:schemeClr val="bg1"/>
                </a:solidFill>
                <a:latin typeface="Arial" charset="0"/>
                <a:ea typeface="微软雅黑" pitchFamily="34" charset="-122"/>
                <a:sym typeface="Arial" charset="0"/>
              </a:rPr>
              <a:t>安全行为</a:t>
            </a:r>
          </a:p>
        </p:txBody>
      </p:sp>
      <p:sp>
        <p:nvSpPr>
          <p:cNvPr id="54" name="文本框 53"/>
          <p:cNvSpPr txBox="1"/>
          <p:nvPr/>
        </p:nvSpPr>
        <p:spPr>
          <a:xfrm>
            <a:off x="5492750" y="3804920"/>
            <a:ext cx="1000760" cy="808990"/>
          </a:xfrm>
          <a:prstGeom prst="rect">
            <a:avLst/>
          </a:prstGeom>
          <a:noFill/>
        </p:spPr>
        <p:txBody>
          <a:bodyPr wrap="square" lIns="91436" tIns="45718" rIns="91436" bIns="45718" rtlCol="0">
            <a:spAutoFit/>
          </a:bodyPr>
          <a:lstStyle/>
          <a:p>
            <a:pPr algn="ctr">
              <a:lnSpc>
                <a:spcPct val="130000"/>
              </a:lnSpc>
            </a:pPr>
            <a:r>
              <a:rPr lang="zh-CN" sz="2400" b="1" dirty="0">
                <a:solidFill>
                  <a:srgbClr val="FF0000"/>
                </a:solidFill>
                <a:latin typeface="宋体" charset="-122"/>
                <a:ea typeface="宋体" charset="-122"/>
                <a:sym typeface="Arial" charset="0"/>
              </a:rPr>
              <a:t>事故</a:t>
            </a:r>
          </a:p>
          <a:p>
            <a:pPr algn="ctr">
              <a:lnSpc>
                <a:spcPct val="130000"/>
              </a:lnSpc>
            </a:pPr>
            <a:r>
              <a:rPr lang="zh-CN" sz="1200" dirty="0">
                <a:solidFill>
                  <a:schemeClr val="bg1"/>
                </a:solidFill>
                <a:uFillTx/>
                <a:latin typeface="宋体" charset="-122"/>
                <a:ea typeface="宋体" charset="-122"/>
                <a:sym typeface="Arial" charset="0"/>
              </a:rPr>
              <a:t>发生</a:t>
            </a:r>
            <a:r>
              <a:rPr lang="zh-CN" altLang="en-US" sz="1200" dirty="0">
                <a:solidFill>
                  <a:schemeClr val="bg1"/>
                </a:solidFill>
                <a:uFillTx/>
                <a:latin typeface="宋体" charset="-122"/>
                <a:ea typeface="宋体" charset="-122"/>
                <a:sym typeface="Arial" charset="0"/>
              </a:rPr>
              <a:t>的根源</a:t>
            </a:r>
          </a:p>
        </p:txBody>
      </p:sp>
      <p:sp>
        <p:nvSpPr>
          <p:cNvPr id="55" name="文本框 54"/>
          <p:cNvSpPr txBox="1"/>
          <p:nvPr/>
        </p:nvSpPr>
        <p:spPr>
          <a:xfrm>
            <a:off x="6341934" y="4553757"/>
            <a:ext cx="1096010" cy="808990"/>
          </a:xfrm>
          <a:prstGeom prst="rect">
            <a:avLst/>
          </a:prstGeom>
          <a:noFill/>
        </p:spPr>
        <p:txBody>
          <a:bodyPr wrap="none" lIns="91436" tIns="45718" rIns="91436" bIns="45718" rtlCol="0">
            <a:spAutoFit/>
          </a:bodyPr>
          <a:lstStyle/>
          <a:p>
            <a:pPr algn="ctr">
              <a:lnSpc>
                <a:spcPct val="130000"/>
              </a:lnSpc>
            </a:pPr>
            <a:r>
              <a:rPr lang="zh-CN" sz="1800" dirty="0">
                <a:solidFill>
                  <a:schemeClr val="bg1"/>
                </a:solidFill>
                <a:latin typeface="Arial" charset="0"/>
                <a:ea typeface="微软雅黑" pitchFamily="34" charset="-122"/>
                <a:sym typeface="Arial" charset="0"/>
              </a:rPr>
              <a:t>不安全</a:t>
            </a:r>
          </a:p>
          <a:p>
            <a:pPr algn="ctr">
              <a:lnSpc>
                <a:spcPct val="130000"/>
              </a:lnSpc>
            </a:pPr>
            <a:r>
              <a:rPr lang="zh-CN" sz="1800" dirty="0">
                <a:solidFill>
                  <a:schemeClr val="bg1"/>
                </a:solidFill>
                <a:latin typeface="Arial" charset="0"/>
                <a:ea typeface="微软雅黑" pitchFamily="34" charset="-122"/>
                <a:sym typeface="Arial" charset="0"/>
              </a:rPr>
              <a:t>作业环境</a:t>
            </a:r>
          </a:p>
        </p:txBody>
      </p:sp>
      <p:sp>
        <p:nvSpPr>
          <p:cNvPr id="70" name="圆角矩形 69"/>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2</a:t>
            </a:r>
          </a:p>
        </p:txBody>
      </p:sp>
      <p:sp>
        <p:nvSpPr>
          <p:cNvPr id="4" name="文本框 3"/>
          <p:cNvSpPr txBox="1"/>
          <p:nvPr/>
        </p:nvSpPr>
        <p:spPr>
          <a:xfrm>
            <a:off x="5466904" y="2496357"/>
            <a:ext cx="1096010" cy="1169035"/>
          </a:xfrm>
          <a:prstGeom prst="rect">
            <a:avLst/>
          </a:prstGeom>
          <a:noFill/>
        </p:spPr>
        <p:txBody>
          <a:bodyPr wrap="none" lIns="91436" tIns="45718" rIns="91436" bIns="45718" rtlCol="0">
            <a:spAutoFit/>
          </a:bodyPr>
          <a:lstStyle/>
          <a:p>
            <a:pPr algn="ctr">
              <a:lnSpc>
                <a:spcPct val="130000"/>
              </a:lnSpc>
            </a:pPr>
            <a:r>
              <a:rPr lang="zh-CN" sz="1800">
                <a:solidFill>
                  <a:schemeClr val="bg1"/>
                </a:solidFill>
                <a:latin typeface="Arial" charset="0"/>
                <a:ea typeface="微软雅黑" pitchFamily="34" charset="-122"/>
                <a:sym typeface="Arial" charset="0"/>
              </a:rPr>
              <a:t>不安全</a:t>
            </a:r>
          </a:p>
          <a:p>
            <a:pPr algn="ctr">
              <a:lnSpc>
                <a:spcPct val="130000"/>
              </a:lnSpc>
            </a:pPr>
            <a:r>
              <a:rPr lang="zh-CN" sz="1800">
                <a:solidFill>
                  <a:schemeClr val="bg1"/>
                </a:solidFill>
                <a:latin typeface="Arial" charset="0"/>
                <a:ea typeface="微软雅黑" pitchFamily="34" charset="-122"/>
                <a:sym typeface="Arial" charset="0"/>
              </a:rPr>
              <a:t>设备、设</a:t>
            </a:r>
          </a:p>
          <a:p>
            <a:pPr algn="ctr">
              <a:lnSpc>
                <a:spcPct val="130000"/>
              </a:lnSpc>
            </a:pPr>
            <a:r>
              <a:rPr lang="zh-CN" sz="1800">
                <a:solidFill>
                  <a:schemeClr val="bg1"/>
                </a:solidFill>
                <a:latin typeface="Arial" charset="0"/>
                <a:ea typeface="微软雅黑" pitchFamily="34" charset="-122"/>
                <a:sym typeface="Arial" charset="0"/>
              </a:rPr>
              <a:t>施、设计</a:t>
            </a:r>
            <a:endParaRPr lang="zh-CN" sz="1800" dirty="0">
              <a:solidFill>
                <a:schemeClr val="bg1"/>
              </a:solidFill>
              <a:latin typeface="Arial" charset="0"/>
              <a:ea typeface="微软雅黑" pitchFamily="34" charset="-122"/>
              <a:sym typeface="Arial" charset="0"/>
            </a:endParaRPr>
          </a:p>
        </p:txBody>
      </p:sp>
      <p:sp>
        <p:nvSpPr>
          <p:cNvPr id="6" name="文本框 5"/>
          <p:cNvSpPr txBox="1"/>
          <p:nvPr/>
        </p:nvSpPr>
        <p:spPr>
          <a:xfrm>
            <a:off x="5520244" y="5503717"/>
            <a:ext cx="994410" cy="729615"/>
          </a:xfrm>
          <a:prstGeom prst="rect">
            <a:avLst/>
          </a:prstGeom>
          <a:noFill/>
        </p:spPr>
        <p:txBody>
          <a:bodyPr wrap="none" lIns="91436" tIns="45718" rIns="91436" bIns="45718" rtlCol="0">
            <a:spAutoFit/>
          </a:bodyPr>
          <a:lstStyle/>
          <a:p>
            <a:pPr algn="ctr">
              <a:lnSpc>
                <a:spcPct val="130000"/>
              </a:lnSpc>
            </a:pPr>
            <a:r>
              <a:rPr lang="zh-CN" sz="1600" dirty="0">
                <a:solidFill>
                  <a:schemeClr val="bg1"/>
                </a:solidFill>
                <a:latin typeface="Arial" charset="0"/>
                <a:ea typeface="微软雅黑" pitchFamily="34" charset="-122"/>
                <a:sym typeface="Arial" charset="0"/>
              </a:rPr>
              <a:t>安全管理</a:t>
            </a:r>
          </a:p>
          <a:p>
            <a:pPr algn="ctr">
              <a:lnSpc>
                <a:spcPct val="130000"/>
              </a:lnSpc>
            </a:pPr>
            <a:r>
              <a:rPr lang="zh-CN" sz="1600" dirty="0">
                <a:solidFill>
                  <a:schemeClr val="bg1"/>
                </a:solidFill>
                <a:latin typeface="Arial" charset="0"/>
                <a:ea typeface="微软雅黑" pitchFamily="34" charset="-122"/>
                <a:sym typeface="Arial" charset="0"/>
              </a:rPr>
              <a:t>缺陷</a:t>
            </a:r>
          </a:p>
        </p:txBody>
      </p:sp>
      <p:cxnSp>
        <p:nvCxnSpPr>
          <p:cNvPr id="7" name="直接连接符 6"/>
          <p:cNvCxnSpPr/>
          <p:nvPr/>
        </p:nvCxnSpPr>
        <p:spPr>
          <a:xfrm flipV="1">
            <a:off x="7578090" y="2240915"/>
            <a:ext cx="4149090" cy="1905"/>
          </a:xfrm>
          <a:prstGeom prst="line">
            <a:avLst/>
          </a:prstGeom>
          <a:ln w="3175">
            <a:solidFill>
              <a:schemeClr val="tx1">
                <a:lumMod val="75000"/>
                <a:lumOff val="2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1885950" y="4498340"/>
            <a:ext cx="1816100" cy="1270"/>
          </a:xfrm>
          <a:prstGeom prst="line">
            <a:avLst/>
          </a:prstGeom>
          <a:ln w="3175">
            <a:solidFill>
              <a:schemeClr val="tx1">
                <a:lumMod val="75000"/>
                <a:lumOff val="2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flipV="1">
            <a:off x="8091170" y="4499610"/>
            <a:ext cx="1333500" cy="1270"/>
          </a:xfrm>
          <a:prstGeom prst="line">
            <a:avLst/>
          </a:prstGeom>
          <a:ln w="3175">
            <a:solidFill>
              <a:schemeClr val="tx1">
                <a:lumMod val="75000"/>
                <a:lumOff val="2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基本概念</a:t>
            </a:r>
          </a:p>
        </p:txBody>
      </p:sp>
      <p:sp>
        <p:nvSpPr>
          <p:cNvPr id="11" name="矩形 10"/>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13" name="文本框 12"/>
          <p:cNvSpPr txBox="1"/>
          <p:nvPr/>
        </p:nvSpPr>
        <p:spPr>
          <a:xfrm>
            <a:off x="5847080" y="2255520"/>
            <a:ext cx="316865" cy="383540"/>
          </a:xfrm>
          <a:prstGeom prst="rect">
            <a:avLst/>
          </a:prstGeom>
          <a:noFill/>
        </p:spPr>
        <p:txBody>
          <a:bodyPr wrap="square" rtlCol="0">
            <a:spAutoFit/>
          </a:bodyPr>
          <a:lstStyle/>
          <a:p>
            <a:pPr algn="ctr"/>
            <a:r>
              <a:rPr lang="en-US" altLang="zh-CN">
                <a:solidFill>
                  <a:schemeClr val="bg1"/>
                </a:solidFill>
                <a:latin typeface="Times New Roman" charset="0"/>
              </a:rPr>
              <a:t>1</a:t>
            </a:r>
          </a:p>
        </p:txBody>
      </p:sp>
      <p:sp>
        <p:nvSpPr>
          <p:cNvPr id="14" name="文本框 13"/>
          <p:cNvSpPr txBox="1"/>
          <p:nvPr/>
        </p:nvSpPr>
        <p:spPr>
          <a:xfrm>
            <a:off x="4890770" y="4230370"/>
            <a:ext cx="316865" cy="383540"/>
          </a:xfrm>
          <a:prstGeom prst="rect">
            <a:avLst/>
          </a:prstGeom>
          <a:noFill/>
        </p:spPr>
        <p:txBody>
          <a:bodyPr wrap="square" rtlCol="0">
            <a:spAutoFit/>
          </a:bodyPr>
          <a:lstStyle/>
          <a:p>
            <a:pPr algn="ctr"/>
            <a:r>
              <a:rPr lang="en-US" altLang="zh-CN">
                <a:solidFill>
                  <a:schemeClr val="bg1"/>
                </a:solidFill>
                <a:latin typeface="Times New Roman" charset="0"/>
              </a:rPr>
              <a:t>2</a:t>
            </a:r>
          </a:p>
        </p:txBody>
      </p:sp>
      <p:sp>
        <p:nvSpPr>
          <p:cNvPr id="15" name="文本框 14"/>
          <p:cNvSpPr txBox="1"/>
          <p:nvPr/>
        </p:nvSpPr>
        <p:spPr>
          <a:xfrm>
            <a:off x="6743700" y="4190365"/>
            <a:ext cx="316865" cy="383540"/>
          </a:xfrm>
          <a:prstGeom prst="rect">
            <a:avLst/>
          </a:prstGeom>
          <a:noFill/>
        </p:spPr>
        <p:txBody>
          <a:bodyPr wrap="square" rtlCol="0">
            <a:spAutoFit/>
          </a:bodyPr>
          <a:lstStyle/>
          <a:p>
            <a:pPr algn="ctr"/>
            <a:r>
              <a:rPr lang="en-US" altLang="zh-CN">
                <a:solidFill>
                  <a:schemeClr val="bg1"/>
                </a:solidFill>
                <a:latin typeface="Times New Roman" charset="0"/>
              </a:rPr>
              <a:t>3</a:t>
            </a:r>
          </a:p>
        </p:txBody>
      </p:sp>
      <p:sp>
        <p:nvSpPr>
          <p:cNvPr id="16" name="文本框 15"/>
          <p:cNvSpPr txBox="1"/>
          <p:nvPr/>
        </p:nvSpPr>
        <p:spPr>
          <a:xfrm>
            <a:off x="5862320" y="5120005"/>
            <a:ext cx="316865" cy="383540"/>
          </a:xfrm>
          <a:prstGeom prst="rect">
            <a:avLst/>
          </a:prstGeom>
          <a:noFill/>
        </p:spPr>
        <p:txBody>
          <a:bodyPr wrap="square" rtlCol="0">
            <a:spAutoFit/>
          </a:bodyPr>
          <a:lstStyle/>
          <a:p>
            <a:pPr algn="ctr"/>
            <a:r>
              <a:rPr lang="en-US" altLang="zh-CN">
                <a:solidFill>
                  <a:schemeClr val="bg1"/>
                </a:solidFill>
                <a:latin typeface="Times New Roman" charset="0"/>
              </a:rPr>
              <a:t>4</a:t>
            </a:r>
          </a:p>
        </p:txBody>
      </p:sp>
    </p:spTree>
  </p:cSld>
  <p:clrMapOvr>
    <a:masterClrMapping/>
  </p:clrMapOvr>
  <mc:AlternateContent xmlns:mc="http://schemas.openxmlformats.org/markup-compatibility/2006" xmlns:p14="http://schemas.microsoft.com/office/powerpoint/2010/main">
    <mc:Choice Requires="p14">
      <p:transition spd="slow" p14:dur="1200">
        <p:blinds/>
      </p:transition>
    </mc:Choice>
    <mc:Fallback xmlns="">
      <p:transition spd="slow">
        <p:blind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6000" dirty="0">
                  <a:latin typeface="Arial" charset="0"/>
                  <a:ea typeface="微软雅黑" pitchFamily="34" charset="-122"/>
                  <a:sym typeface="Arial" charset="0"/>
                </a:rPr>
                <a:t>3</a:t>
              </a:r>
            </a:p>
          </p:txBody>
        </p:sp>
        <p:sp>
          <p:nvSpPr>
            <p:cNvPr id="42" name="文本框 41"/>
            <p:cNvSpPr txBox="1"/>
            <p:nvPr/>
          </p:nvSpPr>
          <p:spPr>
            <a:xfrm>
              <a:off x="5086294" y="3077396"/>
              <a:ext cx="2924810"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风险管理</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圆角矩形 41"/>
          <p:cNvSpPr/>
          <p:nvPr/>
        </p:nvSpPr>
        <p:spPr>
          <a:xfrm>
            <a:off x="1052195" y="1490345"/>
            <a:ext cx="2275840" cy="2641600"/>
          </a:xfrm>
          <a:prstGeom prst="roundRect">
            <a:avLst>
              <a:gd name="adj" fmla="val 8631"/>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4000" dirty="0">
              <a:latin typeface="Arial" charset="0"/>
              <a:ea typeface="微软雅黑" pitchFamily="34" charset="-122"/>
              <a:sym typeface="Arial" charset="0"/>
            </a:endParaRPr>
          </a:p>
        </p:txBody>
      </p:sp>
      <p:sp>
        <p:nvSpPr>
          <p:cNvPr id="43" name="圆角矩形 42"/>
          <p:cNvSpPr/>
          <p:nvPr/>
        </p:nvSpPr>
        <p:spPr>
          <a:xfrm>
            <a:off x="1133475" y="1490345"/>
            <a:ext cx="2275840" cy="2641600"/>
          </a:xfrm>
          <a:prstGeom prst="roundRect">
            <a:avLst>
              <a:gd name="adj" fmla="val 7169"/>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3200" dirty="0">
              <a:latin typeface="Arial" charset="0"/>
              <a:ea typeface="微软雅黑" pitchFamily="34" charset="-122"/>
              <a:sym typeface="Arial" charset="0"/>
            </a:endParaRPr>
          </a:p>
          <a:p>
            <a:pPr algn="ctr"/>
            <a:endParaRPr lang="zh-CN" altLang="en-US" sz="3200" dirty="0">
              <a:latin typeface="Arial" charset="0"/>
              <a:ea typeface="微软雅黑" pitchFamily="34" charset="-122"/>
              <a:sym typeface="Arial" charset="0"/>
            </a:endParaRPr>
          </a:p>
          <a:p>
            <a:pPr algn="ctr"/>
            <a:r>
              <a:rPr lang="zh-CN" altLang="en-US" sz="3200" dirty="0">
                <a:latin typeface="Arial" charset="0"/>
                <a:ea typeface="微软雅黑" pitchFamily="34" charset="-122"/>
                <a:sym typeface="Arial" charset="0"/>
              </a:rPr>
              <a:t>危害辨识</a:t>
            </a:r>
          </a:p>
        </p:txBody>
      </p:sp>
      <p:sp>
        <p:nvSpPr>
          <p:cNvPr id="45" name="圆角矩形 44"/>
          <p:cNvSpPr/>
          <p:nvPr/>
        </p:nvSpPr>
        <p:spPr>
          <a:xfrm>
            <a:off x="4787265" y="1490345"/>
            <a:ext cx="2275840" cy="2642235"/>
          </a:xfrm>
          <a:prstGeom prst="roundRect">
            <a:avLst>
              <a:gd name="adj" fmla="val 8631"/>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4000" dirty="0">
              <a:latin typeface="Arial" charset="0"/>
              <a:ea typeface="微软雅黑" pitchFamily="34" charset="-122"/>
              <a:sym typeface="Arial" charset="0"/>
            </a:endParaRPr>
          </a:p>
        </p:txBody>
      </p:sp>
      <p:sp>
        <p:nvSpPr>
          <p:cNvPr id="46" name="圆角矩形 45"/>
          <p:cNvSpPr/>
          <p:nvPr/>
        </p:nvSpPr>
        <p:spPr>
          <a:xfrm>
            <a:off x="4863465" y="1490345"/>
            <a:ext cx="2275840" cy="2641600"/>
          </a:xfrm>
          <a:prstGeom prst="roundRect">
            <a:avLst>
              <a:gd name="adj" fmla="val 7169"/>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4000" dirty="0">
              <a:latin typeface="Arial" charset="0"/>
              <a:ea typeface="微软雅黑" pitchFamily="34" charset="-122"/>
              <a:sym typeface="Arial" charset="0"/>
            </a:endParaRPr>
          </a:p>
          <a:p>
            <a:pPr algn="ctr"/>
            <a:endParaRPr lang="zh-CN" altLang="en-US" sz="4000" dirty="0">
              <a:latin typeface="Arial" charset="0"/>
              <a:ea typeface="微软雅黑" pitchFamily="34" charset="-122"/>
              <a:sym typeface="Arial" charset="0"/>
            </a:endParaRPr>
          </a:p>
          <a:p>
            <a:pPr algn="ctr"/>
            <a:r>
              <a:rPr lang="zh-CN" altLang="en-US" sz="3200" dirty="0">
                <a:latin typeface="Arial" charset="0"/>
                <a:ea typeface="微软雅黑" pitchFamily="34" charset="-122"/>
                <a:sym typeface="Arial" charset="0"/>
              </a:rPr>
              <a:t>风险评价</a:t>
            </a:r>
          </a:p>
        </p:txBody>
      </p:sp>
      <p:sp>
        <p:nvSpPr>
          <p:cNvPr id="51" name="圆角矩形 50"/>
          <p:cNvSpPr/>
          <p:nvPr/>
        </p:nvSpPr>
        <p:spPr>
          <a:xfrm>
            <a:off x="8707120" y="1477645"/>
            <a:ext cx="2275840" cy="2654300"/>
          </a:xfrm>
          <a:prstGeom prst="roundRect">
            <a:avLst>
              <a:gd name="adj" fmla="val 8631"/>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4000" dirty="0">
              <a:latin typeface="Arial" charset="0"/>
              <a:ea typeface="微软雅黑" pitchFamily="34" charset="-122"/>
              <a:sym typeface="Arial" charset="0"/>
            </a:endParaRPr>
          </a:p>
        </p:txBody>
      </p:sp>
      <p:sp>
        <p:nvSpPr>
          <p:cNvPr id="52" name="圆角矩形 51"/>
          <p:cNvSpPr/>
          <p:nvPr/>
        </p:nvSpPr>
        <p:spPr>
          <a:xfrm>
            <a:off x="8630920" y="1490345"/>
            <a:ext cx="2275840" cy="2641600"/>
          </a:xfrm>
          <a:prstGeom prst="roundRect">
            <a:avLst>
              <a:gd name="adj" fmla="val 7169"/>
            </a:avLst>
          </a:prstGeom>
          <a:solidFill>
            <a:srgbClr val="4472C4">
              <a:alpha val="4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sz="3200" dirty="0">
              <a:latin typeface="Arial" charset="0"/>
              <a:ea typeface="微软雅黑" pitchFamily="34" charset="-122"/>
              <a:sym typeface="Arial" charset="0"/>
            </a:endParaRPr>
          </a:p>
          <a:p>
            <a:pPr algn="ctr"/>
            <a:endParaRPr lang="zh-CN" altLang="en-US" sz="3200" dirty="0">
              <a:latin typeface="Arial" charset="0"/>
              <a:ea typeface="微软雅黑" pitchFamily="34" charset="-122"/>
              <a:sym typeface="Arial" charset="0"/>
            </a:endParaRPr>
          </a:p>
          <a:p>
            <a:pPr algn="ctr"/>
            <a:r>
              <a:rPr lang="zh-CN" altLang="en-US" sz="3200" dirty="0">
                <a:latin typeface="Arial" charset="0"/>
                <a:ea typeface="微软雅黑" pitchFamily="34" charset="-122"/>
                <a:sym typeface="Arial" charset="0"/>
              </a:rPr>
              <a:t> 风险控制</a:t>
            </a:r>
          </a:p>
        </p:txBody>
      </p:sp>
      <p:sp>
        <p:nvSpPr>
          <p:cNvPr id="53" name="矩形 52"/>
          <p:cNvSpPr/>
          <p:nvPr/>
        </p:nvSpPr>
        <p:spPr>
          <a:xfrm>
            <a:off x="1257935" y="4822825"/>
            <a:ext cx="2151380" cy="1487805"/>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利用经验对照、安全检查表、设备故障类型、现场操作失常、专家指导等方法，识别危险的存在并确定其特性。</a:t>
            </a:r>
          </a:p>
        </p:txBody>
      </p:sp>
      <p:cxnSp>
        <p:nvCxnSpPr>
          <p:cNvPr id="54" name="直接连接符 53"/>
          <p:cNvCxnSpPr/>
          <p:nvPr/>
        </p:nvCxnSpPr>
        <p:spPr>
          <a:xfrm flipH="1">
            <a:off x="1052459" y="4420395"/>
            <a:ext cx="1" cy="801692"/>
          </a:xfrm>
          <a:prstGeom prst="line">
            <a:avLst/>
          </a:prstGeom>
          <a:ln w="3175">
            <a:solidFill>
              <a:schemeClr val="tx1">
                <a:lumMod val="95000"/>
                <a:lumOff val="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58" name="矩形 57"/>
          <p:cNvSpPr/>
          <p:nvPr/>
        </p:nvSpPr>
        <p:spPr>
          <a:xfrm>
            <a:off x="5071512" y="4823053"/>
            <a:ext cx="1902415" cy="1208405"/>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利用</a:t>
            </a:r>
            <a:r>
              <a:rPr lang="en-US" altLang="zh-CN" sz="1400" dirty="0">
                <a:solidFill>
                  <a:schemeClr val="tx1">
                    <a:lumMod val="65000"/>
                    <a:lumOff val="35000"/>
                  </a:schemeClr>
                </a:solidFill>
                <a:uFillTx/>
                <a:latin typeface="Arial" charset="0"/>
                <a:ea typeface="微软雅黑" pitchFamily="34" charset="-122"/>
                <a:sym typeface="Arial" charset="0"/>
              </a:rPr>
              <a:t>LEC</a:t>
            </a:r>
            <a:r>
              <a:rPr lang="zh-CN" altLang="en-US" sz="1400" dirty="0">
                <a:solidFill>
                  <a:schemeClr val="tx1">
                    <a:lumMod val="65000"/>
                    <a:lumOff val="35000"/>
                  </a:schemeClr>
                </a:solidFill>
                <a:uFillTx/>
                <a:latin typeface="Arial" charset="0"/>
                <a:ea typeface="微软雅黑" pitchFamily="34" charset="-122"/>
                <a:sym typeface="Arial" charset="0"/>
              </a:rPr>
              <a:t>评价方法，评估风险大小以及确定风险是否可容许的过程。</a:t>
            </a:r>
          </a:p>
        </p:txBody>
      </p:sp>
      <p:cxnSp>
        <p:nvCxnSpPr>
          <p:cNvPr id="59" name="直接连接符 58"/>
          <p:cNvCxnSpPr/>
          <p:nvPr/>
        </p:nvCxnSpPr>
        <p:spPr>
          <a:xfrm flipH="1">
            <a:off x="4787533" y="4420395"/>
            <a:ext cx="1" cy="801692"/>
          </a:xfrm>
          <a:prstGeom prst="line">
            <a:avLst/>
          </a:prstGeom>
          <a:ln w="3175">
            <a:solidFill>
              <a:schemeClr val="tx1">
                <a:lumMod val="95000"/>
                <a:lumOff val="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60" name="矩形 59"/>
          <p:cNvSpPr/>
          <p:nvPr/>
        </p:nvSpPr>
        <p:spPr>
          <a:xfrm>
            <a:off x="8942070" y="4889500"/>
            <a:ext cx="2041525" cy="1487805"/>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根据风险评价结果，利用技术、教育和管理手段削减和控制危害，消除或降低风险等级，防止事故发生。</a:t>
            </a:r>
          </a:p>
        </p:txBody>
      </p:sp>
      <p:cxnSp>
        <p:nvCxnSpPr>
          <p:cNvPr id="61" name="直接连接符 60"/>
          <p:cNvCxnSpPr/>
          <p:nvPr/>
        </p:nvCxnSpPr>
        <p:spPr>
          <a:xfrm flipH="1">
            <a:off x="8706925" y="4420395"/>
            <a:ext cx="1" cy="801692"/>
          </a:xfrm>
          <a:prstGeom prst="line">
            <a:avLst/>
          </a:prstGeom>
          <a:ln w="3175">
            <a:solidFill>
              <a:schemeClr val="tx1">
                <a:lumMod val="95000"/>
                <a:lumOff val="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62" name="圆角矩形 61"/>
          <p:cNvSpPr/>
          <p:nvPr/>
        </p:nvSpPr>
        <p:spPr>
          <a:xfrm rot="10800000" flipV="1">
            <a:off x="1257783" y="1617452"/>
            <a:ext cx="484287" cy="694048"/>
          </a:xfrm>
          <a:prstGeom prst="roundRect">
            <a:avLst>
              <a:gd name="adj" fmla="val 5039"/>
            </a:avLst>
          </a:prstGeom>
          <a:solidFill>
            <a:srgbClr val="4472C4">
              <a:alpha val="42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A</a:t>
            </a:r>
            <a:endParaRPr lang="zh-CN" altLang="en-US" sz="3600" dirty="0">
              <a:latin typeface="Arial" charset="0"/>
              <a:ea typeface="微软雅黑" pitchFamily="34" charset="-122"/>
              <a:sym typeface="Arial" charset="0"/>
            </a:endParaRPr>
          </a:p>
        </p:txBody>
      </p:sp>
      <p:sp>
        <p:nvSpPr>
          <p:cNvPr id="63" name="圆角矩形 62"/>
          <p:cNvSpPr/>
          <p:nvPr/>
        </p:nvSpPr>
        <p:spPr>
          <a:xfrm rot="10800000" flipV="1">
            <a:off x="4978606" y="1617631"/>
            <a:ext cx="484287" cy="694048"/>
          </a:xfrm>
          <a:prstGeom prst="roundRect">
            <a:avLst>
              <a:gd name="adj" fmla="val 5039"/>
            </a:avLst>
          </a:prstGeom>
          <a:solidFill>
            <a:srgbClr val="4472C4">
              <a:alpha val="42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B</a:t>
            </a:r>
            <a:endParaRPr lang="zh-CN" altLang="en-US" sz="3600" dirty="0">
              <a:latin typeface="Arial" charset="0"/>
              <a:ea typeface="微软雅黑" pitchFamily="34" charset="-122"/>
              <a:sym typeface="Arial" charset="0"/>
            </a:endParaRPr>
          </a:p>
        </p:txBody>
      </p:sp>
      <p:sp>
        <p:nvSpPr>
          <p:cNvPr id="65" name="圆角矩形 64"/>
          <p:cNvSpPr/>
          <p:nvPr/>
        </p:nvSpPr>
        <p:spPr>
          <a:xfrm rot="10800000" flipV="1">
            <a:off x="8840468" y="1617330"/>
            <a:ext cx="484287" cy="694048"/>
          </a:xfrm>
          <a:prstGeom prst="roundRect">
            <a:avLst>
              <a:gd name="adj" fmla="val 5039"/>
            </a:avLst>
          </a:prstGeom>
          <a:solidFill>
            <a:srgbClr val="4472C4">
              <a:alpha val="42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C</a:t>
            </a:r>
          </a:p>
        </p:txBody>
      </p:sp>
      <p:sp>
        <p:nvSpPr>
          <p:cNvPr id="66" name="Freeform 36"/>
          <p:cNvSpPr/>
          <p:nvPr/>
        </p:nvSpPr>
        <p:spPr bwMode="auto">
          <a:xfrm>
            <a:off x="5653364" y="2123854"/>
            <a:ext cx="655699" cy="724068"/>
          </a:xfrm>
          <a:custGeom>
            <a:avLst/>
            <a:gdLst>
              <a:gd name="T0" fmla="*/ 47 w 152"/>
              <a:gd name="T1" fmla="*/ 115 h 168"/>
              <a:gd name="T2" fmla="*/ 52 w 152"/>
              <a:gd name="T3" fmla="*/ 109 h 168"/>
              <a:gd name="T4" fmla="*/ 52 w 152"/>
              <a:gd name="T5" fmla="*/ 103 h 168"/>
              <a:gd name="T6" fmla="*/ 48 w 152"/>
              <a:gd name="T7" fmla="*/ 95 h 168"/>
              <a:gd name="T8" fmla="*/ 47 w 152"/>
              <a:gd name="T9" fmla="*/ 90 h 168"/>
              <a:gd name="T10" fmla="*/ 45 w 152"/>
              <a:gd name="T11" fmla="*/ 83 h 168"/>
              <a:gd name="T12" fmla="*/ 43 w 152"/>
              <a:gd name="T13" fmla="*/ 80 h 168"/>
              <a:gd name="T14" fmla="*/ 41 w 152"/>
              <a:gd name="T15" fmla="*/ 76 h 168"/>
              <a:gd name="T16" fmla="*/ 40 w 152"/>
              <a:gd name="T17" fmla="*/ 74 h 168"/>
              <a:gd name="T18" fmla="*/ 39 w 152"/>
              <a:gd name="T19" fmla="*/ 68 h 168"/>
              <a:gd name="T20" fmla="*/ 38 w 152"/>
              <a:gd name="T21" fmla="*/ 64 h 168"/>
              <a:gd name="T22" fmla="*/ 38 w 152"/>
              <a:gd name="T23" fmla="*/ 61 h 168"/>
              <a:gd name="T24" fmla="*/ 38 w 152"/>
              <a:gd name="T25" fmla="*/ 59 h 168"/>
              <a:gd name="T26" fmla="*/ 39 w 152"/>
              <a:gd name="T27" fmla="*/ 57 h 168"/>
              <a:gd name="T28" fmla="*/ 39 w 152"/>
              <a:gd name="T29" fmla="*/ 56 h 168"/>
              <a:gd name="T30" fmla="*/ 39 w 152"/>
              <a:gd name="T31" fmla="*/ 55 h 168"/>
              <a:gd name="T32" fmla="*/ 39 w 152"/>
              <a:gd name="T33" fmla="*/ 54 h 168"/>
              <a:gd name="T34" fmla="*/ 38 w 152"/>
              <a:gd name="T35" fmla="*/ 40 h 168"/>
              <a:gd name="T36" fmla="*/ 38 w 152"/>
              <a:gd name="T37" fmla="*/ 37 h 168"/>
              <a:gd name="T38" fmla="*/ 45 w 152"/>
              <a:gd name="T39" fmla="*/ 13 h 168"/>
              <a:gd name="T40" fmla="*/ 48 w 152"/>
              <a:gd name="T41" fmla="*/ 10 h 168"/>
              <a:gd name="T42" fmla="*/ 52 w 152"/>
              <a:gd name="T43" fmla="*/ 7 h 168"/>
              <a:gd name="T44" fmla="*/ 58 w 152"/>
              <a:gd name="T45" fmla="*/ 3 h 168"/>
              <a:gd name="T46" fmla="*/ 62 w 152"/>
              <a:gd name="T47" fmla="*/ 2 h 168"/>
              <a:gd name="T48" fmla="*/ 72 w 152"/>
              <a:gd name="T49" fmla="*/ 0 h 168"/>
              <a:gd name="T50" fmla="*/ 80 w 152"/>
              <a:gd name="T51" fmla="*/ 0 h 168"/>
              <a:gd name="T52" fmla="*/ 88 w 152"/>
              <a:gd name="T53" fmla="*/ 1 h 168"/>
              <a:gd name="T54" fmla="*/ 94 w 152"/>
              <a:gd name="T55" fmla="*/ 3 h 168"/>
              <a:gd name="T56" fmla="*/ 99 w 152"/>
              <a:gd name="T57" fmla="*/ 6 h 168"/>
              <a:gd name="T58" fmla="*/ 103 w 152"/>
              <a:gd name="T59" fmla="*/ 9 h 168"/>
              <a:gd name="T60" fmla="*/ 107 w 152"/>
              <a:gd name="T61" fmla="*/ 13 h 168"/>
              <a:gd name="T62" fmla="*/ 113 w 152"/>
              <a:gd name="T63" fmla="*/ 39 h 168"/>
              <a:gd name="T64" fmla="*/ 112 w 152"/>
              <a:gd name="T65" fmla="*/ 49 h 168"/>
              <a:gd name="T66" fmla="*/ 112 w 152"/>
              <a:gd name="T67" fmla="*/ 52 h 168"/>
              <a:gd name="T68" fmla="*/ 112 w 152"/>
              <a:gd name="T69" fmla="*/ 55 h 168"/>
              <a:gd name="T70" fmla="*/ 113 w 152"/>
              <a:gd name="T71" fmla="*/ 56 h 168"/>
              <a:gd name="T72" fmla="*/ 114 w 152"/>
              <a:gd name="T73" fmla="*/ 62 h 168"/>
              <a:gd name="T74" fmla="*/ 113 w 152"/>
              <a:gd name="T75" fmla="*/ 65 h 168"/>
              <a:gd name="T76" fmla="*/ 107 w 152"/>
              <a:gd name="T77" fmla="*/ 83 h 168"/>
              <a:gd name="T78" fmla="*/ 105 w 152"/>
              <a:gd name="T79" fmla="*/ 91 h 168"/>
              <a:gd name="T80" fmla="*/ 102 w 152"/>
              <a:gd name="T81" fmla="*/ 98 h 168"/>
              <a:gd name="T82" fmla="*/ 101 w 152"/>
              <a:gd name="T83" fmla="*/ 103 h 168"/>
              <a:gd name="T84" fmla="*/ 100 w 152"/>
              <a:gd name="T85" fmla="*/ 109 h 168"/>
              <a:gd name="T86" fmla="*/ 101 w 152"/>
              <a:gd name="T87" fmla="*/ 114 h 168"/>
              <a:gd name="T88" fmla="*/ 121 w 152"/>
              <a:gd name="T89" fmla="*/ 120 h 168"/>
              <a:gd name="T90" fmla="*/ 125 w 152"/>
              <a:gd name="T91" fmla="*/ 122 h 168"/>
              <a:gd name="T92" fmla="*/ 128 w 152"/>
              <a:gd name="T93" fmla="*/ 123 h 168"/>
              <a:gd name="T94" fmla="*/ 140 w 152"/>
              <a:gd name="T95" fmla="*/ 127 h 168"/>
              <a:gd name="T96" fmla="*/ 146 w 152"/>
              <a:gd name="T97" fmla="*/ 130 h 168"/>
              <a:gd name="T98" fmla="*/ 149 w 152"/>
              <a:gd name="T99" fmla="*/ 132 h 168"/>
              <a:gd name="T100" fmla="*/ 150 w 152"/>
              <a:gd name="T101" fmla="*/ 135 h 168"/>
              <a:gd name="T102" fmla="*/ 151 w 152"/>
              <a:gd name="T103" fmla="*/ 137 h 168"/>
              <a:gd name="T104" fmla="*/ 152 w 152"/>
              <a:gd name="T105" fmla="*/ 141 h 168"/>
              <a:gd name="T106" fmla="*/ 144 w 152"/>
              <a:gd name="T107" fmla="*/ 168 h 168"/>
              <a:gd name="T108" fmla="*/ 76 w 152"/>
              <a:gd name="T109" fmla="*/ 168 h 168"/>
              <a:gd name="T110" fmla="*/ 8 w 152"/>
              <a:gd name="T111" fmla="*/ 168 h 168"/>
              <a:gd name="T112" fmla="*/ 0 w 152"/>
              <a:gd name="T113" fmla="*/ 16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2" h="168">
                <a:moveTo>
                  <a:pt x="9" y="128"/>
                </a:moveTo>
                <a:cubicBezTo>
                  <a:pt x="16" y="126"/>
                  <a:pt x="30" y="120"/>
                  <a:pt x="42" y="117"/>
                </a:cubicBezTo>
                <a:cubicBezTo>
                  <a:pt x="44" y="116"/>
                  <a:pt x="45" y="116"/>
                  <a:pt x="47" y="115"/>
                </a:cubicBezTo>
                <a:cubicBezTo>
                  <a:pt x="47" y="115"/>
                  <a:pt x="47" y="115"/>
                  <a:pt x="47" y="115"/>
                </a:cubicBezTo>
                <a:cubicBezTo>
                  <a:pt x="49" y="115"/>
                  <a:pt x="50" y="114"/>
                  <a:pt x="51" y="114"/>
                </a:cubicBezTo>
                <a:cubicBezTo>
                  <a:pt x="52" y="113"/>
                  <a:pt x="52" y="113"/>
                  <a:pt x="52" y="109"/>
                </a:cubicBezTo>
                <a:cubicBezTo>
                  <a:pt x="52" y="108"/>
                  <a:pt x="52" y="107"/>
                  <a:pt x="52" y="106"/>
                </a:cubicBezTo>
                <a:cubicBezTo>
                  <a:pt x="52" y="105"/>
                  <a:pt x="52" y="105"/>
                  <a:pt x="52" y="104"/>
                </a:cubicBezTo>
                <a:cubicBezTo>
                  <a:pt x="52" y="104"/>
                  <a:pt x="52" y="104"/>
                  <a:pt x="52" y="103"/>
                </a:cubicBezTo>
                <a:cubicBezTo>
                  <a:pt x="51" y="103"/>
                  <a:pt x="51" y="102"/>
                  <a:pt x="51" y="102"/>
                </a:cubicBezTo>
                <a:cubicBezTo>
                  <a:pt x="51" y="101"/>
                  <a:pt x="50" y="99"/>
                  <a:pt x="49" y="98"/>
                </a:cubicBezTo>
                <a:cubicBezTo>
                  <a:pt x="49" y="97"/>
                  <a:pt x="49" y="96"/>
                  <a:pt x="48" y="95"/>
                </a:cubicBezTo>
                <a:cubicBezTo>
                  <a:pt x="48" y="95"/>
                  <a:pt x="48" y="94"/>
                  <a:pt x="48" y="94"/>
                </a:cubicBezTo>
                <a:cubicBezTo>
                  <a:pt x="48" y="93"/>
                  <a:pt x="47" y="92"/>
                  <a:pt x="47" y="91"/>
                </a:cubicBezTo>
                <a:cubicBezTo>
                  <a:pt x="47" y="91"/>
                  <a:pt x="47" y="91"/>
                  <a:pt x="47" y="90"/>
                </a:cubicBezTo>
                <a:cubicBezTo>
                  <a:pt x="46" y="89"/>
                  <a:pt x="46" y="88"/>
                  <a:pt x="46" y="87"/>
                </a:cubicBezTo>
                <a:cubicBezTo>
                  <a:pt x="46" y="87"/>
                  <a:pt x="46" y="86"/>
                  <a:pt x="45" y="85"/>
                </a:cubicBezTo>
                <a:cubicBezTo>
                  <a:pt x="45" y="84"/>
                  <a:pt x="45" y="84"/>
                  <a:pt x="45" y="83"/>
                </a:cubicBezTo>
                <a:cubicBezTo>
                  <a:pt x="45" y="83"/>
                  <a:pt x="45" y="83"/>
                  <a:pt x="45" y="83"/>
                </a:cubicBezTo>
                <a:cubicBezTo>
                  <a:pt x="45" y="83"/>
                  <a:pt x="45" y="83"/>
                  <a:pt x="45" y="83"/>
                </a:cubicBezTo>
                <a:cubicBezTo>
                  <a:pt x="44" y="83"/>
                  <a:pt x="44" y="81"/>
                  <a:pt x="43" y="80"/>
                </a:cubicBezTo>
                <a:cubicBezTo>
                  <a:pt x="43" y="80"/>
                  <a:pt x="43" y="79"/>
                  <a:pt x="42" y="79"/>
                </a:cubicBezTo>
                <a:cubicBezTo>
                  <a:pt x="42" y="79"/>
                  <a:pt x="42" y="79"/>
                  <a:pt x="42" y="78"/>
                </a:cubicBezTo>
                <a:cubicBezTo>
                  <a:pt x="42" y="78"/>
                  <a:pt x="41" y="77"/>
                  <a:pt x="41" y="76"/>
                </a:cubicBezTo>
                <a:cubicBezTo>
                  <a:pt x="41" y="76"/>
                  <a:pt x="41" y="76"/>
                  <a:pt x="41" y="76"/>
                </a:cubicBezTo>
                <a:cubicBezTo>
                  <a:pt x="41" y="76"/>
                  <a:pt x="41" y="75"/>
                  <a:pt x="40" y="74"/>
                </a:cubicBezTo>
                <a:cubicBezTo>
                  <a:pt x="40" y="74"/>
                  <a:pt x="40" y="74"/>
                  <a:pt x="40" y="74"/>
                </a:cubicBezTo>
                <a:cubicBezTo>
                  <a:pt x="40" y="73"/>
                  <a:pt x="40" y="72"/>
                  <a:pt x="40" y="71"/>
                </a:cubicBezTo>
                <a:cubicBezTo>
                  <a:pt x="40" y="71"/>
                  <a:pt x="40" y="71"/>
                  <a:pt x="40" y="71"/>
                </a:cubicBezTo>
                <a:cubicBezTo>
                  <a:pt x="39" y="70"/>
                  <a:pt x="39" y="69"/>
                  <a:pt x="39" y="68"/>
                </a:cubicBezTo>
                <a:cubicBezTo>
                  <a:pt x="39" y="67"/>
                  <a:pt x="39" y="67"/>
                  <a:pt x="38" y="66"/>
                </a:cubicBezTo>
                <a:cubicBezTo>
                  <a:pt x="38" y="66"/>
                  <a:pt x="38" y="65"/>
                  <a:pt x="38" y="65"/>
                </a:cubicBezTo>
                <a:cubicBezTo>
                  <a:pt x="38" y="65"/>
                  <a:pt x="38" y="64"/>
                  <a:pt x="38" y="64"/>
                </a:cubicBezTo>
                <a:cubicBezTo>
                  <a:pt x="38" y="63"/>
                  <a:pt x="38" y="63"/>
                  <a:pt x="38" y="63"/>
                </a:cubicBezTo>
                <a:cubicBezTo>
                  <a:pt x="38" y="63"/>
                  <a:pt x="38" y="62"/>
                  <a:pt x="38" y="62"/>
                </a:cubicBezTo>
                <a:cubicBezTo>
                  <a:pt x="38" y="62"/>
                  <a:pt x="38" y="61"/>
                  <a:pt x="38" y="61"/>
                </a:cubicBezTo>
                <a:cubicBezTo>
                  <a:pt x="38" y="61"/>
                  <a:pt x="38" y="61"/>
                  <a:pt x="38" y="60"/>
                </a:cubicBezTo>
                <a:cubicBezTo>
                  <a:pt x="38" y="60"/>
                  <a:pt x="38" y="60"/>
                  <a:pt x="38" y="60"/>
                </a:cubicBezTo>
                <a:cubicBezTo>
                  <a:pt x="38" y="59"/>
                  <a:pt x="38" y="59"/>
                  <a:pt x="38" y="59"/>
                </a:cubicBezTo>
                <a:cubicBezTo>
                  <a:pt x="38" y="59"/>
                  <a:pt x="38" y="58"/>
                  <a:pt x="38" y="58"/>
                </a:cubicBezTo>
                <a:cubicBezTo>
                  <a:pt x="38" y="58"/>
                  <a:pt x="38" y="58"/>
                  <a:pt x="38" y="58"/>
                </a:cubicBezTo>
                <a:cubicBezTo>
                  <a:pt x="38" y="58"/>
                  <a:pt x="38" y="57"/>
                  <a:pt x="39" y="57"/>
                </a:cubicBezTo>
                <a:cubicBezTo>
                  <a:pt x="39" y="57"/>
                  <a:pt x="39" y="57"/>
                  <a:pt x="39" y="57"/>
                </a:cubicBezTo>
                <a:cubicBezTo>
                  <a:pt x="39" y="57"/>
                  <a:pt x="39" y="56"/>
                  <a:pt x="39" y="56"/>
                </a:cubicBezTo>
                <a:cubicBezTo>
                  <a:pt x="39" y="56"/>
                  <a:pt x="39" y="56"/>
                  <a:pt x="39" y="56"/>
                </a:cubicBezTo>
                <a:cubicBezTo>
                  <a:pt x="39" y="56"/>
                  <a:pt x="39" y="55"/>
                  <a:pt x="39" y="55"/>
                </a:cubicBezTo>
                <a:cubicBezTo>
                  <a:pt x="39" y="55"/>
                  <a:pt x="39" y="55"/>
                  <a:pt x="39" y="55"/>
                </a:cubicBezTo>
                <a:cubicBezTo>
                  <a:pt x="39" y="55"/>
                  <a:pt x="39" y="55"/>
                  <a:pt x="39" y="55"/>
                </a:cubicBezTo>
                <a:cubicBezTo>
                  <a:pt x="39" y="55"/>
                  <a:pt x="39" y="55"/>
                  <a:pt x="39" y="55"/>
                </a:cubicBezTo>
                <a:cubicBezTo>
                  <a:pt x="39" y="55"/>
                  <a:pt x="39" y="54"/>
                  <a:pt x="39" y="54"/>
                </a:cubicBezTo>
                <a:cubicBezTo>
                  <a:pt x="39" y="54"/>
                  <a:pt x="39" y="54"/>
                  <a:pt x="39" y="54"/>
                </a:cubicBezTo>
                <a:cubicBezTo>
                  <a:pt x="40" y="51"/>
                  <a:pt x="39" y="47"/>
                  <a:pt x="39" y="42"/>
                </a:cubicBezTo>
                <a:cubicBezTo>
                  <a:pt x="39" y="42"/>
                  <a:pt x="39" y="42"/>
                  <a:pt x="39" y="42"/>
                </a:cubicBezTo>
                <a:cubicBezTo>
                  <a:pt x="39" y="42"/>
                  <a:pt x="39" y="41"/>
                  <a:pt x="38" y="40"/>
                </a:cubicBezTo>
                <a:cubicBezTo>
                  <a:pt x="38" y="40"/>
                  <a:pt x="38" y="40"/>
                  <a:pt x="38" y="39"/>
                </a:cubicBezTo>
                <a:cubicBezTo>
                  <a:pt x="38" y="39"/>
                  <a:pt x="38" y="38"/>
                  <a:pt x="38" y="37"/>
                </a:cubicBezTo>
                <a:cubicBezTo>
                  <a:pt x="38" y="37"/>
                  <a:pt x="38" y="37"/>
                  <a:pt x="38" y="37"/>
                </a:cubicBezTo>
                <a:cubicBezTo>
                  <a:pt x="38" y="36"/>
                  <a:pt x="38" y="35"/>
                  <a:pt x="38" y="35"/>
                </a:cubicBezTo>
                <a:cubicBezTo>
                  <a:pt x="38" y="31"/>
                  <a:pt x="38" y="27"/>
                  <a:pt x="40" y="22"/>
                </a:cubicBezTo>
                <a:cubicBezTo>
                  <a:pt x="41" y="19"/>
                  <a:pt x="43" y="16"/>
                  <a:pt x="45" y="13"/>
                </a:cubicBezTo>
                <a:cubicBezTo>
                  <a:pt x="45" y="13"/>
                  <a:pt x="45" y="13"/>
                  <a:pt x="45" y="13"/>
                </a:cubicBezTo>
                <a:cubicBezTo>
                  <a:pt x="46" y="12"/>
                  <a:pt x="46" y="11"/>
                  <a:pt x="47" y="11"/>
                </a:cubicBezTo>
                <a:cubicBezTo>
                  <a:pt x="47" y="10"/>
                  <a:pt x="48" y="10"/>
                  <a:pt x="48" y="10"/>
                </a:cubicBezTo>
                <a:cubicBezTo>
                  <a:pt x="48" y="9"/>
                  <a:pt x="49" y="9"/>
                  <a:pt x="49" y="9"/>
                </a:cubicBezTo>
                <a:cubicBezTo>
                  <a:pt x="50" y="8"/>
                  <a:pt x="50" y="8"/>
                  <a:pt x="51" y="7"/>
                </a:cubicBezTo>
                <a:cubicBezTo>
                  <a:pt x="51" y="7"/>
                  <a:pt x="51" y="7"/>
                  <a:pt x="52" y="7"/>
                </a:cubicBezTo>
                <a:cubicBezTo>
                  <a:pt x="52" y="6"/>
                  <a:pt x="53" y="6"/>
                  <a:pt x="54" y="5"/>
                </a:cubicBezTo>
                <a:cubicBezTo>
                  <a:pt x="54" y="5"/>
                  <a:pt x="54" y="5"/>
                  <a:pt x="55" y="5"/>
                </a:cubicBezTo>
                <a:cubicBezTo>
                  <a:pt x="56" y="4"/>
                  <a:pt x="57" y="4"/>
                  <a:pt x="58" y="3"/>
                </a:cubicBezTo>
                <a:cubicBezTo>
                  <a:pt x="58" y="3"/>
                  <a:pt x="58" y="3"/>
                  <a:pt x="58" y="3"/>
                </a:cubicBezTo>
                <a:cubicBezTo>
                  <a:pt x="59" y="3"/>
                  <a:pt x="60" y="2"/>
                  <a:pt x="62" y="2"/>
                </a:cubicBezTo>
                <a:cubicBezTo>
                  <a:pt x="62" y="2"/>
                  <a:pt x="62" y="2"/>
                  <a:pt x="62" y="2"/>
                </a:cubicBezTo>
                <a:cubicBezTo>
                  <a:pt x="63" y="1"/>
                  <a:pt x="65" y="1"/>
                  <a:pt x="66" y="1"/>
                </a:cubicBezTo>
                <a:cubicBezTo>
                  <a:pt x="66" y="1"/>
                  <a:pt x="67" y="1"/>
                  <a:pt x="67" y="1"/>
                </a:cubicBezTo>
                <a:cubicBezTo>
                  <a:pt x="68" y="0"/>
                  <a:pt x="70" y="0"/>
                  <a:pt x="72" y="0"/>
                </a:cubicBezTo>
                <a:cubicBezTo>
                  <a:pt x="76" y="0"/>
                  <a:pt x="76" y="0"/>
                  <a:pt x="76" y="0"/>
                </a:cubicBezTo>
                <a:cubicBezTo>
                  <a:pt x="80" y="0"/>
                  <a:pt x="80" y="0"/>
                  <a:pt x="80" y="0"/>
                </a:cubicBezTo>
                <a:cubicBezTo>
                  <a:pt x="80" y="0"/>
                  <a:pt x="80" y="0"/>
                  <a:pt x="80" y="0"/>
                </a:cubicBezTo>
                <a:cubicBezTo>
                  <a:pt x="81" y="0"/>
                  <a:pt x="82" y="0"/>
                  <a:pt x="83" y="0"/>
                </a:cubicBezTo>
                <a:cubicBezTo>
                  <a:pt x="84" y="1"/>
                  <a:pt x="84" y="1"/>
                  <a:pt x="85" y="1"/>
                </a:cubicBezTo>
                <a:cubicBezTo>
                  <a:pt x="86" y="1"/>
                  <a:pt x="87" y="1"/>
                  <a:pt x="88" y="1"/>
                </a:cubicBezTo>
                <a:cubicBezTo>
                  <a:pt x="88" y="1"/>
                  <a:pt x="89" y="2"/>
                  <a:pt x="90" y="2"/>
                </a:cubicBezTo>
                <a:cubicBezTo>
                  <a:pt x="91" y="2"/>
                  <a:pt x="91" y="2"/>
                  <a:pt x="92" y="3"/>
                </a:cubicBezTo>
                <a:cubicBezTo>
                  <a:pt x="93" y="3"/>
                  <a:pt x="93" y="3"/>
                  <a:pt x="94" y="3"/>
                </a:cubicBezTo>
                <a:cubicBezTo>
                  <a:pt x="94" y="4"/>
                  <a:pt x="95" y="4"/>
                  <a:pt x="96" y="4"/>
                </a:cubicBezTo>
                <a:cubicBezTo>
                  <a:pt x="96" y="4"/>
                  <a:pt x="97" y="5"/>
                  <a:pt x="97" y="5"/>
                </a:cubicBezTo>
                <a:cubicBezTo>
                  <a:pt x="98" y="5"/>
                  <a:pt x="98" y="6"/>
                  <a:pt x="99" y="6"/>
                </a:cubicBezTo>
                <a:cubicBezTo>
                  <a:pt x="99" y="6"/>
                  <a:pt x="100" y="7"/>
                  <a:pt x="100" y="7"/>
                </a:cubicBezTo>
                <a:cubicBezTo>
                  <a:pt x="101" y="7"/>
                  <a:pt x="101" y="8"/>
                  <a:pt x="102" y="8"/>
                </a:cubicBezTo>
                <a:cubicBezTo>
                  <a:pt x="102" y="8"/>
                  <a:pt x="103" y="9"/>
                  <a:pt x="103" y="9"/>
                </a:cubicBezTo>
                <a:cubicBezTo>
                  <a:pt x="103" y="9"/>
                  <a:pt x="104" y="10"/>
                  <a:pt x="105" y="11"/>
                </a:cubicBezTo>
                <a:cubicBezTo>
                  <a:pt x="105" y="11"/>
                  <a:pt x="105" y="11"/>
                  <a:pt x="105" y="11"/>
                </a:cubicBezTo>
                <a:cubicBezTo>
                  <a:pt x="106" y="12"/>
                  <a:pt x="106" y="12"/>
                  <a:pt x="107" y="13"/>
                </a:cubicBezTo>
                <a:cubicBezTo>
                  <a:pt x="113" y="22"/>
                  <a:pt x="115" y="32"/>
                  <a:pt x="114" y="37"/>
                </a:cubicBezTo>
                <a:cubicBezTo>
                  <a:pt x="114" y="37"/>
                  <a:pt x="114" y="37"/>
                  <a:pt x="114" y="37"/>
                </a:cubicBezTo>
                <a:cubicBezTo>
                  <a:pt x="113" y="38"/>
                  <a:pt x="113" y="39"/>
                  <a:pt x="113" y="39"/>
                </a:cubicBezTo>
                <a:cubicBezTo>
                  <a:pt x="113" y="42"/>
                  <a:pt x="113" y="45"/>
                  <a:pt x="112" y="47"/>
                </a:cubicBezTo>
                <a:cubicBezTo>
                  <a:pt x="112" y="47"/>
                  <a:pt x="112" y="47"/>
                  <a:pt x="112" y="47"/>
                </a:cubicBezTo>
                <a:cubicBezTo>
                  <a:pt x="112" y="48"/>
                  <a:pt x="112" y="49"/>
                  <a:pt x="112" y="49"/>
                </a:cubicBezTo>
                <a:cubicBezTo>
                  <a:pt x="112" y="49"/>
                  <a:pt x="112" y="50"/>
                  <a:pt x="112" y="50"/>
                </a:cubicBezTo>
                <a:cubicBezTo>
                  <a:pt x="112" y="50"/>
                  <a:pt x="112" y="51"/>
                  <a:pt x="112" y="51"/>
                </a:cubicBezTo>
                <a:cubicBezTo>
                  <a:pt x="112" y="52"/>
                  <a:pt x="112" y="52"/>
                  <a:pt x="112" y="52"/>
                </a:cubicBezTo>
                <a:cubicBezTo>
                  <a:pt x="112" y="53"/>
                  <a:pt x="112" y="53"/>
                  <a:pt x="112" y="54"/>
                </a:cubicBezTo>
                <a:cubicBezTo>
                  <a:pt x="112" y="54"/>
                  <a:pt x="112" y="54"/>
                  <a:pt x="112" y="54"/>
                </a:cubicBezTo>
                <a:cubicBezTo>
                  <a:pt x="112" y="54"/>
                  <a:pt x="112" y="54"/>
                  <a:pt x="112" y="55"/>
                </a:cubicBezTo>
                <a:cubicBezTo>
                  <a:pt x="112" y="55"/>
                  <a:pt x="112" y="55"/>
                  <a:pt x="112" y="55"/>
                </a:cubicBezTo>
                <a:cubicBezTo>
                  <a:pt x="112" y="55"/>
                  <a:pt x="112" y="55"/>
                  <a:pt x="112" y="55"/>
                </a:cubicBezTo>
                <a:cubicBezTo>
                  <a:pt x="112" y="55"/>
                  <a:pt x="112" y="55"/>
                  <a:pt x="113" y="56"/>
                </a:cubicBezTo>
                <a:cubicBezTo>
                  <a:pt x="113" y="57"/>
                  <a:pt x="113" y="59"/>
                  <a:pt x="114" y="60"/>
                </a:cubicBezTo>
                <a:cubicBezTo>
                  <a:pt x="114" y="61"/>
                  <a:pt x="114" y="61"/>
                  <a:pt x="114" y="61"/>
                </a:cubicBezTo>
                <a:cubicBezTo>
                  <a:pt x="114" y="61"/>
                  <a:pt x="114" y="61"/>
                  <a:pt x="114" y="62"/>
                </a:cubicBezTo>
                <a:cubicBezTo>
                  <a:pt x="114" y="62"/>
                  <a:pt x="114" y="62"/>
                  <a:pt x="114" y="63"/>
                </a:cubicBezTo>
                <a:cubicBezTo>
                  <a:pt x="113" y="63"/>
                  <a:pt x="113" y="63"/>
                  <a:pt x="113" y="64"/>
                </a:cubicBezTo>
                <a:cubicBezTo>
                  <a:pt x="113" y="64"/>
                  <a:pt x="113" y="65"/>
                  <a:pt x="113" y="65"/>
                </a:cubicBezTo>
                <a:cubicBezTo>
                  <a:pt x="113" y="65"/>
                  <a:pt x="113" y="66"/>
                  <a:pt x="113" y="66"/>
                </a:cubicBezTo>
                <a:cubicBezTo>
                  <a:pt x="113" y="67"/>
                  <a:pt x="113" y="67"/>
                  <a:pt x="113" y="68"/>
                </a:cubicBezTo>
                <a:cubicBezTo>
                  <a:pt x="111" y="76"/>
                  <a:pt x="109" y="80"/>
                  <a:pt x="107" y="83"/>
                </a:cubicBezTo>
                <a:cubicBezTo>
                  <a:pt x="107" y="83"/>
                  <a:pt x="107" y="83"/>
                  <a:pt x="106" y="83"/>
                </a:cubicBezTo>
                <a:cubicBezTo>
                  <a:pt x="106" y="86"/>
                  <a:pt x="106" y="88"/>
                  <a:pt x="105" y="90"/>
                </a:cubicBezTo>
                <a:cubicBezTo>
                  <a:pt x="105" y="91"/>
                  <a:pt x="105" y="91"/>
                  <a:pt x="105" y="91"/>
                </a:cubicBezTo>
                <a:cubicBezTo>
                  <a:pt x="104" y="92"/>
                  <a:pt x="104" y="93"/>
                  <a:pt x="104" y="93"/>
                </a:cubicBezTo>
                <a:cubicBezTo>
                  <a:pt x="104" y="94"/>
                  <a:pt x="104" y="95"/>
                  <a:pt x="103" y="95"/>
                </a:cubicBezTo>
                <a:cubicBezTo>
                  <a:pt x="103" y="96"/>
                  <a:pt x="103" y="97"/>
                  <a:pt x="102" y="98"/>
                </a:cubicBezTo>
                <a:cubicBezTo>
                  <a:pt x="102" y="99"/>
                  <a:pt x="102" y="99"/>
                  <a:pt x="101" y="100"/>
                </a:cubicBezTo>
                <a:cubicBezTo>
                  <a:pt x="101" y="100"/>
                  <a:pt x="101" y="100"/>
                  <a:pt x="101" y="101"/>
                </a:cubicBezTo>
                <a:cubicBezTo>
                  <a:pt x="101" y="101"/>
                  <a:pt x="101" y="102"/>
                  <a:pt x="101" y="103"/>
                </a:cubicBezTo>
                <a:cubicBezTo>
                  <a:pt x="101" y="103"/>
                  <a:pt x="101" y="103"/>
                  <a:pt x="101" y="104"/>
                </a:cubicBezTo>
                <a:cubicBezTo>
                  <a:pt x="101" y="104"/>
                  <a:pt x="101" y="105"/>
                  <a:pt x="100" y="106"/>
                </a:cubicBezTo>
                <a:cubicBezTo>
                  <a:pt x="100" y="107"/>
                  <a:pt x="100" y="108"/>
                  <a:pt x="100" y="109"/>
                </a:cubicBezTo>
                <a:cubicBezTo>
                  <a:pt x="100" y="112"/>
                  <a:pt x="100" y="113"/>
                  <a:pt x="101" y="113"/>
                </a:cubicBezTo>
                <a:cubicBezTo>
                  <a:pt x="101" y="114"/>
                  <a:pt x="101" y="114"/>
                  <a:pt x="101" y="114"/>
                </a:cubicBezTo>
                <a:cubicBezTo>
                  <a:pt x="101" y="114"/>
                  <a:pt x="101" y="114"/>
                  <a:pt x="101" y="114"/>
                </a:cubicBezTo>
                <a:cubicBezTo>
                  <a:pt x="101" y="114"/>
                  <a:pt x="101" y="114"/>
                  <a:pt x="102" y="114"/>
                </a:cubicBezTo>
                <a:cubicBezTo>
                  <a:pt x="102" y="114"/>
                  <a:pt x="103" y="114"/>
                  <a:pt x="104" y="115"/>
                </a:cubicBezTo>
                <a:cubicBezTo>
                  <a:pt x="109" y="116"/>
                  <a:pt x="115" y="118"/>
                  <a:pt x="121" y="120"/>
                </a:cubicBezTo>
                <a:cubicBezTo>
                  <a:pt x="121" y="120"/>
                  <a:pt x="121" y="120"/>
                  <a:pt x="122" y="120"/>
                </a:cubicBezTo>
                <a:cubicBezTo>
                  <a:pt x="122" y="121"/>
                  <a:pt x="123" y="121"/>
                  <a:pt x="124" y="121"/>
                </a:cubicBezTo>
                <a:cubicBezTo>
                  <a:pt x="124" y="121"/>
                  <a:pt x="124" y="121"/>
                  <a:pt x="125" y="122"/>
                </a:cubicBezTo>
                <a:cubicBezTo>
                  <a:pt x="125" y="122"/>
                  <a:pt x="126" y="122"/>
                  <a:pt x="126" y="122"/>
                </a:cubicBezTo>
                <a:cubicBezTo>
                  <a:pt x="127" y="122"/>
                  <a:pt x="127" y="122"/>
                  <a:pt x="128" y="123"/>
                </a:cubicBezTo>
                <a:cubicBezTo>
                  <a:pt x="128" y="123"/>
                  <a:pt x="128" y="123"/>
                  <a:pt x="128" y="123"/>
                </a:cubicBezTo>
                <a:cubicBezTo>
                  <a:pt x="129" y="123"/>
                  <a:pt x="130" y="123"/>
                  <a:pt x="130" y="124"/>
                </a:cubicBezTo>
                <a:cubicBezTo>
                  <a:pt x="131" y="124"/>
                  <a:pt x="131" y="124"/>
                  <a:pt x="131" y="124"/>
                </a:cubicBezTo>
                <a:cubicBezTo>
                  <a:pt x="134" y="125"/>
                  <a:pt x="138" y="126"/>
                  <a:pt x="140" y="127"/>
                </a:cubicBezTo>
                <a:cubicBezTo>
                  <a:pt x="142" y="128"/>
                  <a:pt x="143" y="128"/>
                  <a:pt x="144" y="129"/>
                </a:cubicBezTo>
                <a:cubicBezTo>
                  <a:pt x="145" y="129"/>
                  <a:pt x="145" y="130"/>
                  <a:pt x="146" y="130"/>
                </a:cubicBezTo>
                <a:cubicBezTo>
                  <a:pt x="146" y="130"/>
                  <a:pt x="146" y="130"/>
                  <a:pt x="146" y="130"/>
                </a:cubicBezTo>
                <a:cubicBezTo>
                  <a:pt x="147" y="131"/>
                  <a:pt x="147" y="131"/>
                  <a:pt x="147" y="131"/>
                </a:cubicBezTo>
                <a:cubicBezTo>
                  <a:pt x="148" y="131"/>
                  <a:pt x="148" y="131"/>
                  <a:pt x="148" y="132"/>
                </a:cubicBezTo>
                <a:cubicBezTo>
                  <a:pt x="148" y="132"/>
                  <a:pt x="149" y="132"/>
                  <a:pt x="149" y="132"/>
                </a:cubicBezTo>
                <a:cubicBezTo>
                  <a:pt x="149" y="133"/>
                  <a:pt x="149" y="133"/>
                  <a:pt x="149" y="133"/>
                </a:cubicBezTo>
                <a:cubicBezTo>
                  <a:pt x="150" y="133"/>
                  <a:pt x="150" y="134"/>
                  <a:pt x="150" y="134"/>
                </a:cubicBezTo>
                <a:cubicBezTo>
                  <a:pt x="150" y="134"/>
                  <a:pt x="150" y="134"/>
                  <a:pt x="150" y="135"/>
                </a:cubicBezTo>
                <a:cubicBezTo>
                  <a:pt x="150" y="135"/>
                  <a:pt x="150" y="135"/>
                  <a:pt x="151" y="135"/>
                </a:cubicBezTo>
                <a:cubicBezTo>
                  <a:pt x="151" y="136"/>
                  <a:pt x="151" y="136"/>
                  <a:pt x="151" y="136"/>
                </a:cubicBezTo>
                <a:cubicBezTo>
                  <a:pt x="151" y="137"/>
                  <a:pt x="151" y="137"/>
                  <a:pt x="151" y="137"/>
                </a:cubicBezTo>
                <a:cubicBezTo>
                  <a:pt x="151" y="137"/>
                  <a:pt x="151" y="138"/>
                  <a:pt x="151" y="138"/>
                </a:cubicBezTo>
                <a:cubicBezTo>
                  <a:pt x="151" y="138"/>
                  <a:pt x="151" y="139"/>
                  <a:pt x="151" y="139"/>
                </a:cubicBezTo>
                <a:cubicBezTo>
                  <a:pt x="152" y="139"/>
                  <a:pt x="152" y="140"/>
                  <a:pt x="152" y="141"/>
                </a:cubicBezTo>
                <a:cubicBezTo>
                  <a:pt x="152" y="145"/>
                  <a:pt x="152" y="157"/>
                  <a:pt x="152" y="160"/>
                </a:cubicBezTo>
                <a:cubicBezTo>
                  <a:pt x="152" y="160"/>
                  <a:pt x="152" y="161"/>
                  <a:pt x="152" y="161"/>
                </a:cubicBezTo>
                <a:cubicBezTo>
                  <a:pt x="152" y="164"/>
                  <a:pt x="150" y="168"/>
                  <a:pt x="144" y="168"/>
                </a:cubicBezTo>
                <a:cubicBezTo>
                  <a:pt x="144" y="168"/>
                  <a:pt x="144" y="168"/>
                  <a:pt x="144" y="168"/>
                </a:cubicBezTo>
                <a:cubicBezTo>
                  <a:pt x="138" y="168"/>
                  <a:pt x="102" y="168"/>
                  <a:pt x="85" y="168"/>
                </a:cubicBezTo>
                <a:cubicBezTo>
                  <a:pt x="80" y="168"/>
                  <a:pt x="76" y="168"/>
                  <a:pt x="76" y="168"/>
                </a:cubicBezTo>
                <a:cubicBezTo>
                  <a:pt x="75" y="168"/>
                  <a:pt x="75" y="168"/>
                  <a:pt x="75" y="168"/>
                </a:cubicBezTo>
                <a:cubicBezTo>
                  <a:pt x="75" y="168"/>
                  <a:pt x="72" y="168"/>
                  <a:pt x="66" y="168"/>
                </a:cubicBezTo>
                <a:cubicBezTo>
                  <a:pt x="50" y="168"/>
                  <a:pt x="13" y="168"/>
                  <a:pt x="8" y="168"/>
                </a:cubicBezTo>
                <a:cubicBezTo>
                  <a:pt x="8" y="168"/>
                  <a:pt x="7" y="168"/>
                  <a:pt x="7" y="168"/>
                </a:cubicBezTo>
                <a:cubicBezTo>
                  <a:pt x="2" y="168"/>
                  <a:pt x="0" y="164"/>
                  <a:pt x="0" y="161"/>
                </a:cubicBezTo>
                <a:cubicBezTo>
                  <a:pt x="0" y="160"/>
                  <a:pt x="0" y="160"/>
                  <a:pt x="0" y="160"/>
                </a:cubicBezTo>
                <a:cubicBezTo>
                  <a:pt x="0" y="141"/>
                  <a:pt x="0" y="141"/>
                  <a:pt x="0" y="141"/>
                </a:cubicBezTo>
                <a:cubicBezTo>
                  <a:pt x="0" y="137"/>
                  <a:pt x="2" y="131"/>
                  <a:pt x="9" y="128"/>
                </a:cubicBezTo>
                <a:close/>
              </a:path>
            </a:pathLst>
          </a:custGeom>
          <a:solidFill>
            <a:schemeClr val="bg1"/>
          </a:solidFill>
          <a:ln>
            <a:noFill/>
          </a:ln>
        </p:spPr>
        <p:txBody>
          <a:bodyPr vert="horz" wrap="square" lIns="91438" tIns="45719" rIns="91438" bIns="45719" numCol="1" anchor="t" anchorCtr="0" compatLnSpc="1"/>
          <a:lstStyle/>
          <a:p>
            <a:endParaRPr lang="zh-CN" altLang="en-US">
              <a:latin typeface="Arial" charset="0"/>
              <a:ea typeface="微软雅黑" pitchFamily="34" charset="-122"/>
              <a:sym typeface="Arial" charset="0"/>
            </a:endParaRPr>
          </a:p>
        </p:txBody>
      </p:sp>
      <p:sp>
        <p:nvSpPr>
          <p:cNvPr id="67" name="Freeform 37"/>
          <p:cNvSpPr/>
          <p:nvPr/>
        </p:nvSpPr>
        <p:spPr bwMode="auto">
          <a:xfrm>
            <a:off x="5361550" y="2191586"/>
            <a:ext cx="407092" cy="587335"/>
          </a:xfrm>
          <a:custGeom>
            <a:avLst/>
            <a:gdLst>
              <a:gd name="T0" fmla="*/ 7 w 94"/>
              <a:gd name="T1" fmla="*/ 104 h 136"/>
              <a:gd name="T2" fmla="*/ 41 w 94"/>
              <a:gd name="T3" fmla="*/ 92 h 136"/>
              <a:gd name="T4" fmla="*/ 42 w 94"/>
              <a:gd name="T5" fmla="*/ 88 h 136"/>
              <a:gd name="T6" fmla="*/ 40 w 94"/>
              <a:gd name="T7" fmla="*/ 80 h 136"/>
              <a:gd name="T8" fmla="*/ 36 w 94"/>
              <a:gd name="T9" fmla="*/ 68 h 136"/>
              <a:gd name="T10" fmla="*/ 31 w 94"/>
              <a:gd name="T11" fmla="*/ 55 h 136"/>
              <a:gd name="T12" fmla="*/ 31 w 94"/>
              <a:gd name="T13" fmla="*/ 45 h 136"/>
              <a:gd name="T14" fmla="*/ 32 w 94"/>
              <a:gd name="T15" fmla="*/ 44 h 136"/>
              <a:gd name="T16" fmla="*/ 30 w 94"/>
              <a:gd name="T17" fmla="*/ 30 h 136"/>
              <a:gd name="T18" fmla="*/ 36 w 94"/>
              <a:gd name="T19" fmla="*/ 11 h 136"/>
              <a:gd name="T20" fmla="*/ 58 w 94"/>
              <a:gd name="T21" fmla="*/ 0 h 136"/>
              <a:gd name="T22" fmla="*/ 64 w 94"/>
              <a:gd name="T23" fmla="*/ 0 h 136"/>
              <a:gd name="T24" fmla="*/ 86 w 94"/>
              <a:gd name="T25" fmla="*/ 11 h 136"/>
              <a:gd name="T26" fmla="*/ 92 w 94"/>
              <a:gd name="T27" fmla="*/ 30 h 136"/>
              <a:gd name="T28" fmla="*/ 90 w 94"/>
              <a:gd name="T29" fmla="*/ 44 h 136"/>
              <a:gd name="T30" fmla="*/ 91 w 94"/>
              <a:gd name="T31" fmla="*/ 45 h 136"/>
              <a:gd name="T32" fmla="*/ 91 w 94"/>
              <a:gd name="T33" fmla="*/ 55 h 136"/>
              <a:gd name="T34" fmla="*/ 86 w 94"/>
              <a:gd name="T35" fmla="*/ 68 h 136"/>
              <a:gd name="T36" fmla="*/ 82 w 94"/>
              <a:gd name="T37" fmla="*/ 80 h 136"/>
              <a:gd name="T38" fmla="*/ 81 w 94"/>
              <a:gd name="T39" fmla="*/ 88 h 136"/>
              <a:gd name="T40" fmla="*/ 82 w 94"/>
              <a:gd name="T41" fmla="*/ 92 h 136"/>
              <a:gd name="T42" fmla="*/ 94 w 94"/>
              <a:gd name="T43" fmla="*/ 96 h 136"/>
              <a:gd name="T44" fmla="*/ 70 w 94"/>
              <a:gd name="T45" fmla="*/ 105 h 136"/>
              <a:gd name="T46" fmla="*/ 56 w 94"/>
              <a:gd name="T47" fmla="*/ 125 h 136"/>
              <a:gd name="T48" fmla="*/ 56 w 94"/>
              <a:gd name="T49" fmla="*/ 136 h 136"/>
              <a:gd name="T50" fmla="*/ 53 w 94"/>
              <a:gd name="T51" fmla="*/ 136 h 136"/>
              <a:gd name="T52" fmla="*/ 6 w 94"/>
              <a:gd name="T53" fmla="*/ 136 h 136"/>
              <a:gd name="T54" fmla="*/ 0 w 94"/>
              <a:gd name="T55" fmla="*/ 130 h 136"/>
              <a:gd name="T56" fmla="*/ 0 w 94"/>
              <a:gd name="T57" fmla="*/ 114 h 136"/>
              <a:gd name="T58" fmla="*/ 7 w 94"/>
              <a:gd name="T59" fmla="*/ 104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4" h="136">
                <a:moveTo>
                  <a:pt x="7" y="104"/>
                </a:moveTo>
                <a:cubicBezTo>
                  <a:pt x="14" y="101"/>
                  <a:pt x="31" y="95"/>
                  <a:pt x="41" y="92"/>
                </a:cubicBezTo>
                <a:cubicBezTo>
                  <a:pt x="42" y="92"/>
                  <a:pt x="42" y="92"/>
                  <a:pt x="42" y="88"/>
                </a:cubicBezTo>
                <a:cubicBezTo>
                  <a:pt x="42" y="85"/>
                  <a:pt x="41" y="82"/>
                  <a:pt x="40" y="80"/>
                </a:cubicBezTo>
                <a:cubicBezTo>
                  <a:pt x="38" y="77"/>
                  <a:pt x="37" y="72"/>
                  <a:pt x="36" y="68"/>
                </a:cubicBezTo>
                <a:cubicBezTo>
                  <a:pt x="35" y="66"/>
                  <a:pt x="33" y="62"/>
                  <a:pt x="31" y="55"/>
                </a:cubicBezTo>
                <a:cubicBezTo>
                  <a:pt x="30" y="49"/>
                  <a:pt x="31" y="47"/>
                  <a:pt x="31" y="45"/>
                </a:cubicBezTo>
                <a:cubicBezTo>
                  <a:pt x="31" y="45"/>
                  <a:pt x="32" y="45"/>
                  <a:pt x="32" y="44"/>
                </a:cubicBezTo>
                <a:cubicBezTo>
                  <a:pt x="32" y="43"/>
                  <a:pt x="31" y="36"/>
                  <a:pt x="30" y="30"/>
                </a:cubicBezTo>
                <a:cubicBezTo>
                  <a:pt x="30" y="26"/>
                  <a:pt x="31" y="18"/>
                  <a:pt x="36" y="11"/>
                </a:cubicBezTo>
                <a:cubicBezTo>
                  <a:pt x="39" y="6"/>
                  <a:pt x="46" y="1"/>
                  <a:pt x="58" y="0"/>
                </a:cubicBezTo>
                <a:cubicBezTo>
                  <a:pt x="64" y="0"/>
                  <a:pt x="64" y="0"/>
                  <a:pt x="64" y="0"/>
                </a:cubicBezTo>
                <a:cubicBezTo>
                  <a:pt x="76" y="1"/>
                  <a:pt x="83" y="6"/>
                  <a:pt x="86" y="11"/>
                </a:cubicBezTo>
                <a:cubicBezTo>
                  <a:pt x="91" y="18"/>
                  <a:pt x="92" y="26"/>
                  <a:pt x="92" y="30"/>
                </a:cubicBezTo>
                <a:cubicBezTo>
                  <a:pt x="91" y="36"/>
                  <a:pt x="90" y="43"/>
                  <a:pt x="90" y="44"/>
                </a:cubicBezTo>
                <a:cubicBezTo>
                  <a:pt x="91" y="45"/>
                  <a:pt x="91" y="45"/>
                  <a:pt x="91" y="45"/>
                </a:cubicBezTo>
                <a:cubicBezTo>
                  <a:pt x="92" y="47"/>
                  <a:pt x="92" y="49"/>
                  <a:pt x="91" y="55"/>
                </a:cubicBezTo>
                <a:cubicBezTo>
                  <a:pt x="90" y="62"/>
                  <a:pt x="87" y="66"/>
                  <a:pt x="86" y="68"/>
                </a:cubicBezTo>
                <a:cubicBezTo>
                  <a:pt x="85" y="72"/>
                  <a:pt x="84" y="77"/>
                  <a:pt x="82" y="80"/>
                </a:cubicBezTo>
                <a:cubicBezTo>
                  <a:pt x="81" y="82"/>
                  <a:pt x="81" y="84"/>
                  <a:pt x="81" y="88"/>
                </a:cubicBezTo>
                <a:cubicBezTo>
                  <a:pt x="81" y="92"/>
                  <a:pt x="81" y="92"/>
                  <a:pt x="82" y="92"/>
                </a:cubicBezTo>
                <a:cubicBezTo>
                  <a:pt x="85" y="93"/>
                  <a:pt x="90" y="95"/>
                  <a:pt x="94" y="96"/>
                </a:cubicBezTo>
                <a:cubicBezTo>
                  <a:pt x="84" y="99"/>
                  <a:pt x="75" y="103"/>
                  <a:pt x="70" y="105"/>
                </a:cubicBezTo>
                <a:cubicBezTo>
                  <a:pt x="60" y="109"/>
                  <a:pt x="56" y="118"/>
                  <a:pt x="56" y="125"/>
                </a:cubicBezTo>
                <a:cubicBezTo>
                  <a:pt x="56" y="136"/>
                  <a:pt x="56" y="136"/>
                  <a:pt x="56" y="136"/>
                </a:cubicBezTo>
                <a:cubicBezTo>
                  <a:pt x="55" y="136"/>
                  <a:pt x="54" y="136"/>
                  <a:pt x="53" y="136"/>
                </a:cubicBezTo>
                <a:cubicBezTo>
                  <a:pt x="40" y="136"/>
                  <a:pt x="10" y="136"/>
                  <a:pt x="6" y="136"/>
                </a:cubicBezTo>
                <a:cubicBezTo>
                  <a:pt x="1" y="136"/>
                  <a:pt x="0" y="132"/>
                  <a:pt x="0" y="130"/>
                </a:cubicBezTo>
                <a:cubicBezTo>
                  <a:pt x="0" y="128"/>
                  <a:pt x="0" y="117"/>
                  <a:pt x="0" y="114"/>
                </a:cubicBezTo>
                <a:cubicBezTo>
                  <a:pt x="0" y="110"/>
                  <a:pt x="2" y="106"/>
                  <a:pt x="7" y="104"/>
                </a:cubicBezTo>
                <a:close/>
              </a:path>
            </a:pathLst>
          </a:custGeom>
          <a:solidFill>
            <a:schemeClr val="bg1"/>
          </a:solidFill>
          <a:ln>
            <a:noFill/>
          </a:ln>
        </p:spPr>
        <p:txBody>
          <a:bodyPr vert="horz" wrap="square" lIns="91438" tIns="45719" rIns="91438" bIns="45719" numCol="1" anchor="t" anchorCtr="0" compatLnSpc="1"/>
          <a:lstStyle/>
          <a:p>
            <a:endParaRPr lang="zh-CN" altLang="en-US">
              <a:latin typeface="Arial" charset="0"/>
              <a:ea typeface="微软雅黑" pitchFamily="34" charset="-122"/>
              <a:sym typeface="Arial" charset="0"/>
            </a:endParaRPr>
          </a:p>
        </p:txBody>
      </p:sp>
      <p:sp>
        <p:nvSpPr>
          <p:cNvPr id="68" name="Freeform 44"/>
          <p:cNvSpPr>
            <a:spLocks noEditPoints="1"/>
          </p:cNvSpPr>
          <p:nvPr/>
        </p:nvSpPr>
        <p:spPr bwMode="auto">
          <a:xfrm>
            <a:off x="9602196" y="2020015"/>
            <a:ext cx="484783" cy="932275"/>
          </a:xfrm>
          <a:custGeom>
            <a:avLst/>
            <a:gdLst>
              <a:gd name="T0" fmla="*/ 112 w 112"/>
              <a:gd name="T1" fmla="*/ 56 h 216"/>
              <a:gd name="T2" fmla="*/ 56 w 112"/>
              <a:gd name="T3" fmla="*/ 0 h 216"/>
              <a:gd name="T4" fmla="*/ 0 w 112"/>
              <a:gd name="T5" fmla="*/ 56 h 216"/>
              <a:gd name="T6" fmla="*/ 36 w 112"/>
              <a:gd name="T7" fmla="*/ 108 h 216"/>
              <a:gd name="T8" fmla="*/ 36 w 112"/>
              <a:gd name="T9" fmla="*/ 216 h 216"/>
              <a:gd name="T10" fmla="*/ 76 w 112"/>
              <a:gd name="T11" fmla="*/ 216 h 216"/>
              <a:gd name="T12" fmla="*/ 76 w 112"/>
              <a:gd name="T13" fmla="*/ 188 h 216"/>
              <a:gd name="T14" fmla="*/ 88 w 112"/>
              <a:gd name="T15" fmla="*/ 176 h 216"/>
              <a:gd name="T16" fmla="*/ 76 w 112"/>
              <a:gd name="T17" fmla="*/ 164 h 216"/>
              <a:gd name="T18" fmla="*/ 76 w 112"/>
              <a:gd name="T19" fmla="*/ 148 h 216"/>
              <a:gd name="T20" fmla="*/ 96 w 112"/>
              <a:gd name="T21" fmla="*/ 128 h 216"/>
              <a:gd name="T22" fmla="*/ 76 w 112"/>
              <a:gd name="T23" fmla="*/ 108 h 216"/>
              <a:gd name="T24" fmla="*/ 112 w 112"/>
              <a:gd name="T25" fmla="*/ 56 h 216"/>
              <a:gd name="T26" fmla="*/ 60 w 112"/>
              <a:gd name="T27" fmla="*/ 64 h 216"/>
              <a:gd name="T28" fmla="*/ 52 w 112"/>
              <a:gd name="T29" fmla="*/ 64 h 216"/>
              <a:gd name="T30" fmla="*/ 52 w 112"/>
              <a:gd name="T31" fmla="*/ 32 h 216"/>
              <a:gd name="T32" fmla="*/ 60 w 112"/>
              <a:gd name="T33" fmla="*/ 32 h 216"/>
              <a:gd name="T34" fmla="*/ 60 w 112"/>
              <a:gd name="T35" fmla="*/ 64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2" h="216">
                <a:moveTo>
                  <a:pt x="112" y="56"/>
                </a:moveTo>
                <a:cubicBezTo>
                  <a:pt x="112" y="25"/>
                  <a:pt x="87" y="0"/>
                  <a:pt x="56" y="0"/>
                </a:cubicBezTo>
                <a:cubicBezTo>
                  <a:pt x="25" y="0"/>
                  <a:pt x="0" y="25"/>
                  <a:pt x="0" y="56"/>
                </a:cubicBezTo>
                <a:cubicBezTo>
                  <a:pt x="0" y="80"/>
                  <a:pt x="15" y="100"/>
                  <a:pt x="36" y="108"/>
                </a:cubicBezTo>
                <a:cubicBezTo>
                  <a:pt x="36" y="216"/>
                  <a:pt x="36" y="216"/>
                  <a:pt x="36" y="216"/>
                </a:cubicBezTo>
                <a:cubicBezTo>
                  <a:pt x="76" y="216"/>
                  <a:pt x="76" y="216"/>
                  <a:pt x="76" y="216"/>
                </a:cubicBezTo>
                <a:cubicBezTo>
                  <a:pt x="76" y="188"/>
                  <a:pt x="76" y="188"/>
                  <a:pt x="76" y="188"/>
                </a:cubicBezTo>
                <a:cubicBezTo>
                  <a:pt x="88" y="176"/>
                  <a:pt x="88" y="176"/>
                  <a:pt x="88" y="176"/>
                </a:cubicBezTo>
                <a:cubicBezTo>
                  <a:pt x="76" y="164"/>
                  <a:pt x="76" y="164"/>
                  <a:pt x="76" y="164"/>
                </a:cubicBezTo>
                <a:cubicBezTo>
                  <a:pt x="76" y="148"/>
                  <a:pt x="76" y="148"/>
                  <a:pt x="76" y="148"/>
                </a:cubicBezTo>
                <a:cubicBezTo>
                  <a:pt x="96" y="128"/>
                  <a:pt x="96" y="128"/>
                  <a:pt x="96" y="128"/>
                </a:cubicBezTo>
                <a:cubicBezTo>
                  <a:pt x="76" y="108"/>
                  <a:pt x="76" y="108"/>
                  <a:pt x="76" y="108"/>
                </a:cubicBezTo>
                <a:cubicBezTo>
                  <a:pt x="97" y="100"/>
                  <a:pt x="112" y="79"/>
                  <a:pt x="112" y="56"/>
                </a:cubicBezTo>
                <a:close/>
                <a:moveTo>
                  <a:pt x="60" y="64"/>
                </a:moveTo>
                <a:cubicBezTo>
                  <a:pt x="52" y="64"/>
                  <a:pt x="52" y="64"/>
                  <a:pt x="52" y="64"/>
                </a:cubicBezTo>
                <a:cubicBezTo>
                  <a:pt x="52" y="32"/>
                  <a:pt x="52" y="32"/>
                  <a:pt x="52" y="32"/>
                </a:cubicBezTo>
                <a:cubicBezTo>
                  <a:pt x="60" y="32"/>
                  <a:pt x="60" y="32"/>
                  <a:pt x="60" y="32"/>
                </a:cubicBezTo>
                <a:lnTo>
                  <a:pt x="60" y="64"/>
                </a:lnTo>
                <a:close/>
              </a:path>
            </a:pathLst>
          </a:custGeom>
          <a:solidFill>
            <a:schemeClr val="bg1"/>
          </a:solidFill>
          <a:ln>
            <a:noFill/>
          </a:ln>
        </p:spPr>
        <p:txBody>
          <a:bodyPr vert="horz" wrap="square" lIns="91436" tIns="45718" rIns="91436" bIns="45718" numCol="1" anchor="t" anchorCtr="0" compatLnSpc="1"/>
          <a:lstStyle/>
          <a:p>
            <a:endParaRPr lang="zh-CN" altLang="en-US">
              <a:latin typeface="Arial" charset="0"/>
              <a:ea typeface="微软雅黑" pitchFamily="34" charset="-122"/>
              <a:sym typeface="Arial" charset="0"/>
            </a:endParaRPr>
          </a:p>
        </p:txBody>
      </p:sp>
      <p:sp>
        <p:nvSpPr>
          <p:cNvPr id="75" name="Freeform 121"/>
          <p:cNvSpPr/>
          <p:nvPr/>
        </p:nvSpPr>
        <p:spPr bwMode="auto">
          <a:xfrm>
            <a:off x="1841596" y="2089882"/>
            <a:ext cx="860391" cy="791271"/>
          </a:xfrm>
          <a:custGeom>
            <a:avLst/>
            <a:gdLst>
              <a:gd name="T0" fmla="*/ 184 w 200"/>
              <a:gd name="T1" fmla="*/ 0 h 184"/>
              <a:gd name="T2" fmla="*/ 112 w 200"/>
              <a:gd name="T3" fmla="*/ 0 h 184"/>
              <a:gd name="T4" fmla="*/ 104 w 200"/>
              <a:gd name="T5" fmla="*/ 2 h 184"/>
              <a:gd name="T6" fmla="*/ 104 w 200"/>
              <a:gd name="T7" fmla="*/ 160 h 184"/>
              <a:gd name="T8" fmla="*/ 96 w 200"/>
              <a:gd name="T9" fmla="*/ 160 h 184"/>
              <a:gd name="T10" fmla="*/ 96 w 200"/>
              <a:gd name="T11" fmla="*/ 2 h 184"/>
              <a:gd name="T12" fmla="*/ 88 w 200"/>
              <a:gd name="T13" fmla="*/ 0 h 184"/>
              <a:gd name="T14" fmla="*/ 16 w 200"/>
              <a:gd name="T15" fmla="*/ 0 h 184"/>
              <a:gd name="T16" fmla="*/ 0 w 200"/>
              <a:gd name="T17" fmla="*/ 16 h 184"/>
              <a:gd name="T18" fmla="*/ 0 w 200"/>
              <a:gd name="T19" fmla="*/ 152 h 184"/>
              <a:gd name="T20" fmla="*/ 16 w 200"/>
              <a:gd name="T21" fmla="*/ 168 h 184"/>
              <a:gd name="T22" fmla="*/ 88 w 200"/>
              <a:gd name="T23" fmla="*/ 168 h 184"/>
              <a:gd name="T24" fmla="*/ 89 w 200"/>
              <a:gd name="T25" fmla="*/ 168 h 184"/>
              <a:gd name="T26" fmla="*/ 96 w 200"/>
              <a:gd name="T27" fmla="*/ 176 h 184"/>
              <a:gd name="T28" fmla="*/ 96 w 200"/>
              <a:gd name="T29" fmla="*/ 184 h 184"/>
              <a:gd name="T30" fmla="*/ 104 w 200"/>
              <a:gd name="T31" fmla="*/ 184 h 184"/>
              <a:gd name="T32" fmla="*/ 104 w 200"/>
              <a:gd name="T33" fmla="*/ 179 h 184"/>
              <a:gd name="T34" fmla="*/ 105 w 200"/>
              <a:gd name="T35" fmla="*/ 179 h 184"/>
              <a:gd name="T36" fmla="*/ 105 w 200"/>
              <a:gd name="T37" fmla="*/ 176 h 184"/>
              <a:gd name="T38" fmla="*/ 112 w 200"/>
              <a:gd name="T39" fmla="*/ 168 h 184"/>
              <a:gd name="T40" fmla="*/ 112 w 200"/>
              <a:gd name="T41" fmla="*/ 168 h 184"/>
              <a:gd name="T42" fmla="*/ 184 w 200"/>
              <a:gd name="T43" fmla="*/ 168 h 184"/>
              <a:gd name="T44" fmla="*/ 200 w 200"/>
              <a:gd name="T45" fmla="*/ 152 h 184"/>
              <a:gd name="T46" fmla="*/ 200 w 200"/>
              <a:gd name="T47" fmla="*/ 16 h 184"/>
              <a:gd name="T48" fmla="*/ 184 w 200"/>
              <a:gd name="T49" fmla="*/ 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0" h="184">
                <a:moveTo>
                  <a:pt x="184" y="0"/>
                </a:moveTo>
                <a:cubicBezTo>
                  <a:pt x="112" y="0"/>
                  <a:pt x="112" y="0"/>
                  <a:pt x="112" y="0"/>
                </a:cubicBezTo>
                <a:cubicBezTo>
                  <a:pt x="109" y="0"/>
                  <a:pt x="107" y="1"/>
                  <a:pt x="104" y="2"/>
                </a:cubicBezTo>
                <a:cubicBezTo>
                  <a:pt x="104" y="160"/>
                  <a:pt x="104" y="160"/>
                  <a:pt x="104" y="160"/>
                </a:cubicBezTo>
                <a:cubicBezTo>
                  <a:pt x="96" y="160"/>
                  <a:pt x="96" y="160"/>
                  <a:pt x="96" y="160"/>
                </a:cubicBezTo>
                <a:cubicBezTo>
                  <a:pt x="96" y="2"/>
                  <a:pt x="96" y="2"/>
                  <a:pt x="96" y="2"/>
                </a:cubicBezTo>
                <a:cubicBezTo>
                  <a:pt x="94" y="1"/>
                  <a:pt x="91" y="0"/>
                  <a:pt x="88" y="0"/>
                </a:cubicBezTo>
                <a:cubicBezTo>
                  <a:pt x="16" y="0"/>
                  <a:pt x="16" y="0"/>
                  <a:pt x="16" y="0"/>
                </a:cubicBezTo>
                <a:cubicBezTo>
                  <a:pt x="8" y="0"/>
                  <a:pt x="0" y="7"/>
                  <a:pt x="0" y="16"/>
                </a:cubicBezTo>
                <a:cubicBezTo>
                  <a:pt x="0" y="152"/>
                  <a:pt x="0" y="152"/>
                  <a:pt x="0" y="152"/>
                </a:cubicBezTo>
                <a:cubicBezTo>
                  <a:pt x="0" y="161"/>
                  <a:pt x="8" y="168"/>
                  <a:pt x="16" y="168"/>
                </a:cubicBezTo>
                <a:cubicBezTo>
                  <a:pt x="88" y="168"/>
                  <a:pt x="88" y="168"/>
                  <a:pt x="88" y="168"/>
                </a:cubicBezTo>
                <a:cubicBezTo>
                  <a:pt x="89" y="168"/>
                  <a:pt x="89" y="168"/>
                  <a:pt x="89" y="168"/>
                </a:cubicBezTo>
                <a:cubicBezTo>
                  <a:pt x="93" y="168"/>
                  <a:pt x="96" y="171"/>
                  <a:pt x="96" y="176"/>
                </a:cubicBezTo>
                <a:cubicBezTo>
                  <a:pt x="96" y="184"/>
                  <a:pt x="96" y="184"/>
                  <a:pt x="96" y="184"/>
                </a:cubicBezTo>
                <a:cubicBezTo>
                  <a:pt x="104" y="184"/>
                  <a:pt x="104" y="184"/>
                  <a:pt x="104" y="184"/>
                </a:cubicBezTo>
                <a:cubicBezTo>
                  <a:pt x="104" y="179"/>
                  <a:pt x="104" y="179"/>
                  <a:pt x="104" y="179"/>
                </a:cubicBezTo>
                <a:cubicBezTo>
                  <a:pt x="105" y="179"/>
                  <a:pt x="105" y="179"/>
                  <a:pt x="105" y="179"/>
                </a:cubicBezTo>
                <a:cubicBezTo>
                  <a:pt x="105" y="176"/>
                  <a:pt x="105" y="176"/>
                  <a:pt x="105" y="176"/>
                </a:cubicBezTo>
                <a:cubicBezTo>
                  <a:pt x="105" y="172"/>
                  <a:pt x="108" y="168"/>
                  <a:pt x="112" y="168"/>
                </a:cubicBezTo>
                <a:cubicBezTo>
                  <a:pt x="112" y="168"/>
                  <a:pt x="112" y="168"/>
                  <a:pt x="112" y="168"/>
                </a:cubicBezTo>
                <a:cubicBezTo>
                  <a:pt x="184" y="168"/>
                  <a:pt x="184" y="168"/>
                  <a:pt x="184" y="168"/>
                </a:cubicBezTo>
                <a:cubicBezTo>
                  <a:pt x="193" y="168"/>
                  <a:pt x="200" y="161"/>
                  <a:pt x="200" y="152"/>
                </a:cubicBezTo>
                <a:cubicBezTo>
                  <a:pt x="200" y="16"/>
                  <a:pt x="200" y="16"/>
                  <a:pt x="200" y="16"/>
                </a:cubicBezTo>
                <a:cubicBezTo>
                  <a:pt x="200" y="7"/>
                  <a:pt x="193" y="0"/>
                  <a:pt x="184" y="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36" tIns="45718" rIns="91436" bIns="45718" numCol="1" anchor="t" anchorCtr="0" compatLnSpc="1"/>
          <a:lstStyle/>
          <a:p>
            <a:endParaRPr lang="zh-CN" altLang="en-US">
              <a:latin typeface="Arial" charset="0"/>
              <a:ea typeface="微软雅黑" pitchFamily="34" charset="-122"/>
              <a:sym typeface="Arial" charset="0"/>
            </a:endParaRPr>
          </a:p>
        </p:txBody>
      </p:sp>
      <p:sp>
        <p:nvSpPr>
          <p:cNvPr id="76" name="文本框 75"/>
          <p:cNvSpPr txBox="1"/>
          <p:nvPr/>
        </p:nvSpPr>
        <p:spPr>
          <a:xfrm>
            <a:off x="1257935" y="4353560"/>
            <a:ext cx="2070735" cy="469265"/>
          </a:xfrm>
          <a:prstGeom prst="rect">
            <a:avLst/>
          </a:prstGeom>
          <a:noFill/>
        </p:spPr>
        <p:txBody>
          <a:bodyPr wrap="square" lIns="91436" tIns="45718" rIns="91436" bIns="45718" rtlCol="0">
            <a:spAutoFit/>
          </a:bodyPr>
          <a:lstStyle/>
          <a:p>
            <a:pPr>
              <a:lnSpc>
                <a:spcPct val="130000"/>
              </a:lnSpc>
            </a:pPr>
            <a:r>
              <a:rPr lang="zh-CN" altLang="en-US" dirty="0">
                <a:solidFill>
                  <a:srgbClr val="FF0000"/>
                </a:solidFill>
                <a:latin typeface="Arial" charset="0"/>
                <a:ea typeface="微软雅黑" pitchFamily="34" charset="-122"/>
                <a:sym typeface="Arial" charset="0"/>
              </a:rPr>
              <a:t>列举所有危害</a:t>
            </a:r>
          </a:p>
        </p:txBody>
      </p:sp>
      <p:sp>
        <p:nvSpPr>
          <p:cNvPr id="78" name="文本框 77"/>
          <p:cNvSpPr txBox="1"/>
          <p:nvPr/>
        </p:nvSpPr>
        <p:spPr>
          <a:xfrm>
            <a:off x="5029200" y="4420235"/>
            <a:ext cx="1945005" cy="469265"/>
          </a:xfrm>
          <a:prstGeom prst="rect">
            <a:avLst/>
          </a:prstGeom>
          <a:noFill/>
        </p:spPr>
        <p:txBody>
          <a:bodyPr wrap="square" lIns="91436" tIns="45718" rIns="91436" bIns="45718" rtlCol="0">
            <a:spAutoFit/>
          </a:bodyPr>
          <a:lstStyle/>
          <a:p>
            <a:pPr>
              <a:lnSpc>
                <a:spcPct val="130000"/>
              </a:lnSpc>
            </a:pPr>
            <a:r>
              <a:rPr lang="zh-CN" altLang="en-US" dirty="0">
                <a:solidFill>
                  <a:srgbClr val="FF0000"/>
                </a:solidFill>
                <a:latin typeface="Arial" charset="0"/>
                <a:ea typeface="微软雅黑" pitchFamily="34" charset="-122"/>
                <a:sym typeface="Arial" charset="0"/>
              </a:rPr>
              <a:t>判定风险大小</a:t>
            </a:r>
          </a:p>
        </p:txBody>
      </p:sp>
      <p:sp>
        <p:nvSpPr>
          <p:cNvPr id="79" name="文本框 78"/>
          <p:cNvSpPr txBox="1"/>
          <p:nvPr/>
        </p:nvSpPr>
        <p:spPr>
          <a:xfrm>
            <a:off x="8942070" y="4420235"/>
            <a:ext cx="1964690" cy="469265"/>
          </a:xfrm>
          <a:prstGeom prst="rect">
            <a:avLst/>
          </a:prstGeom>
          <a:noFill/>
        </p:spPr>
        <p:txBody>
          <a:bodyPr wrap="square" lIns="91436" tIns="45718" rIns="91436" bIns="45718" rtlCol="0">
            <a:spAutoFit/>
          </a:bodyPr>
          <a:lstStyle/>
          <a:p>
            <a:pPr>
              <a:lnSpc>
                <a:spcPct val="130000"/>
              </a:lnSpc>
            </a:pPr>
            <a:r>
              <a:rPr lang="en-US" altLang="zh-CN" dirty="0">
                <a:solidFill>
                  <a:schemeClr val="tx2"/>
                </a:solidFill>
                <a:latin typeface="Arial" charset="0"/>
                <a:ea typeface="微软雅黑" pitchFamily="34" charset="-122"/>
                <a:sym typeface="Arial" charset="0"/>
              </a:rPr>
              <a:t> </a:t>
            </a:r>
            <a:r>
              <a:rPr lang="zh-CN" dirty="0">
                <a:solidFill>
                  <a:srgbClr val="FF0000"/>
                </a:solidFill>
                <a:latin typeface="Arial" charset="0"/>
                <a:ea typeface="微软雅黑" pitchFamily="34" charset="-122"/>
                <a:sym typeface="Arial" charset="0"/>
              </a:rPr>
              <a:t>控制重要风险</a:t>
            </a:r>
          </a:p>
        </p:txBody>
      </p:sp>
      <p:sp>
        <p:nvSpPr>
          <p:cNvPr id="92" name="矩形 91"/>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93" name="圆角矩形 92"/>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3</a:t>
            </a:r>
          </a:p>
        </p:txBody>
      </p:sp>
      <p:sp>
        <p:nvSpPr>
          <p:cNvPr id="94" name="文本框 93"/>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风险管理</a:t>
            </a:r>
          </a:p>
        </p:txBody>
      </p:sp>
    </p:spTree>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同侧圆角矩形 3"/>
          <p:cNvSpPr/>
          <p:nvPr/>
        </p:nvSpPr>
        <p:spPr>
          <a:xfrm rot="5400000">
            <a:off x="1467485" y="3898900"/>
            <a:ext cx="634365" cy="1934845"/>
          </a:xfrm>
          <a:prstGeom prst="round2SameRect">
            <a:avLst>
              <a:gd name="adj1" fmla="val 50000"/>
              <a:gd name="adj2" fmla="val 0"/>
            </a:avLst>
          </a:prstGeom>
          <a:solidFill>
            <a:srgbClr val="4472C4">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130000"/>
              </a:lnSpc>
            </a:pPr>
            <a:endParaRPr lang="zh-CN" altLang="en-US">
              <a:latin typeface="Arial" charset="0"/>
              <a:ea typeface="微软雅黑" pitchFamily="34" charset="-122"/>
              <a:sym typeface="Arial" charset="0"/>
            </a:endParaRPr>
          </a:p>
        </p:txBody>
      </p:sp>
      <p:grpSp>
        <p:nvGrpSpPr>
          <p:cNvPr id="19" name="组合 18"/>
          <p:cNvGrpSpPr/>
          <p:nvPr/>
        </p:nvGrpSpPr>
        <p:grpSpPr>
          <a:xfrm>
            <a:off x="779555" y="1972579"/>
            <a:ext cx="1822836" cy="1751064"/>
            <a:chOff x="4925753" y="978123"/>
            <a:chExt cx="1822836" cy="1751064"/>
          </a:xfrm>
        </p:grpSpPr>
        <p:sp>
          <p:nvSpPr>
            <p:cNvPr id="20" name="圆角矩形 19"/>
            <p:cNvSpPr/>
            <p:nvPr/>
          </p:nvSpPr>
          <p:spPr>
            <a:xfrm>
              <a:off x="4925753" y="990823"/>
              <a:ext cx="1755699" cy="1738364"/>
            </a:xfrm>
            <a:prstGeom prst="roundRect">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latin typeface="Arial" charset="0"/>
                <a:ea typeface="微软雅黑" pitchFamily="34" charset="-122"/>
                <a:sym typeface="Arial" charset="0"/>
              </a:endParaRPr>
            </a:p>
          </p:txBody>
        </p:sp>
        <p:sp>
          <p:nvSpPr>
            <p:cNvPr id="21" name="圆角矩形 20"/>
            <p:cNvSpPr/>
            <p:nvPr/>
          </p:nvSpPr>
          <p:spPr>
            <a:xfrm>
              <a:off x="4992890" y="978123"/>
              <a:ext cx="1755699" cy="1738364"/>
            </a:xfrm>
            <a:prstGeom prst="roundRect">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latin typeface="Arial" charset="0"/>
                  <a:ea typeface="微软雅黑" pitchFamily="34" charset="-122"/>
                  <a:sym typeface="Arial" charset="0"/>
                </a:rPr>
                <a:t>危害</a:t>
              </a:r>
            </a:p>
            <a:p>
              <a:pPr algn="ctr"/>
              <a:r>
                <a:rPr lang="zh-CN" altLang="en-US" sz="2000" dirty="0">
                  <a:latin typeface="Arial" charset="0"/>
                  <a:ea typeface="微软雅黑" pitchFamily="34" charset="-122"/>
                  <a:sym typeface="Arial" charset="0"/>
                </a:rPr>
                <a:t>辨识</a:t>
              </a:r>
            </a:p>
            <a:p>
              <a:pPr algn="ctr"/>
              <a:r>
                <a:rPr lang="zh-CN" altLang="en-US" sz="1800" dirty="0">
                  <a:solidFill>
                    <a:schemeClr val="tx1"/>
                  </a:solidFill>
                  <a:latin typeface="Arial" charset="0"/>
                  <a:ea typeface="微软雅黑" pitchFamily="34" charset="-122"/>
                  <a:sym typeface="Arial" charset="0"/>
                </a:rPr>
                <a:t>危险、有害因素分类</a:t>
              </a:r>
            </a:p>
          </p:txBody>
        </p:sp>
      </p:grpSp>
      <p:cxnSp>
        <p:nvCxnSpPr>
          <p:cNvPr id="22" name="直接连接符 21"/>
          <p:cNvCxnSpPr/>
          <p:nvPr/>
        </p:nvCxnSpPr>
        <p:spPr>
          <a:xfrm>
            <a:off x="3058547" y="3676035"/>
            <a:ext cx="9133448" cy="10596"/>
          </a:xfrm>
          <a:prstGeom prst="line">
            <a:avLst/>
          </a:prstGeom>
          <a:ln w="3175">
            <a:solidFill>
              <a:schemeClr val="tx1">
                <a:lumMod val="50000"/>
                <a:lumOff val="50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24" name="圆角矩形 23"/>
          <p:cNvSpPr/>
          <p:nvPr/>
        </p:nvSpPr>
        <p:spPr>
          <a:xfrm rot="10800000" flipV="1">
            <a:off x="3232007" y="34314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1</a:t>
            </a:r>
            <a:endParaRPr lang="zh-CN" altLang="en-US" sz="2400" b="1" dirty="0">
              <a:latin typeface="Arial" charset="0"/>
              <a:ea typeface="微软雅黑" pitchFamily="34" charset="-122"/>
              <a:sym typeface="Arial" charset="0"/>
            </a:endParaRPr>
          </a:p>
        </p:txBody>
      </p:sp>
      <p:sp>
        <p:nvSpPr>
          <p:cNvPr id="25" name="圆角矩形 24"/>
          <p:cNvSpPr/>
          <p:nvPr/>
        </p:nvSpPr>
        <p:spPr>
          <a:xfrm rot="10800000" flipV="1">
            <a:off x="8180957" y="34314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4</a:t>
            </a:r>
            <a:endParaRPr lang="zh-CN" altLang="en-US" sz="2400" b="1" dirty="0">
              <a:latin typeface="Arial" charset="0"/>
              <a:ea typeface="微软雅黑" pitchFamily="34" charset="-122"/>
              <a:sym typeface="Arial" charset="0"/>
            </a:endParaRPr>
          </a:p>
        </p:txBody>
      </p:sp>
      <p:sp>
        <p:nvSpPr>
          <p:cNvPr id="26" name="圆角矩形 25"/>
          <p:cNvSpPr/>
          <p:nvPr/>
        </p:nvSpPr>
        <p:spPr>
          <a:xfrm rot="10800000" flipV="1">
            <a:off x="4881657" y="34314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2</a:t>
            </a:r>
            <a:endParaRPr lang="zh-CN" altLang="en-US" sz="2400" b="1" dirty="0">
              <a:latin typeface="Arial" charset="0"/>
              <a:ea typeface="微软雅黑" pitchFamily="34" charset="-122"/>
              <a:sym typeface="Arial" charset="0"/>
            </a:endParaRPr>
          </a:p>
        </p:txBody>
      </p:sp>
      <p:sp>
        <p:nvSpPr>
          <p:cNvPr id="27" name="圆角矩形 26"/>
          <p:cNvSpPr/>
          <p:nvPr/>
        </p:nvSpPr>
        <p:spPr>
          <a:xfrm rot="10800000" flipV="1">
            <a:off x="9830606" y="34314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5</a:t>
            </a:r>
            <a:endParaRPr lang="zh-CN" altLang="en-US" sz="2400" b="1" dirty="0">
              <a:latin typeface="Arial" charset="0"/>
              <a:ea typeface="微软雅黑" pitchFamily="34" charset="-122"/>
              <a:sym typeface="Arial" charset="0"/>
            </a:endParaRPr>
          </a:p>
        </p:txBody>
      </p:sp>
      <p:sp>
        <p:nvSpPr>
          <p:cNvPr id="28" name="圆角矩形 27"/>
          <p:cNvSpPr/>
          <p:nvPr/>
        </p:nvSpPr>
        <p:spPr>
          <a:xfrm rot="10800000" flipV="1">
            <a:off x="6531307" y="34314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3</a:t>
            </a:r>
            <a:endParaRPr lang="zh-CN" altLang="en-US" sz="2400" b="1" dirty="0">
              <a:latin typeface="Arial" charset="0"/>
              <a:ea typeface="微软雅黑" pitchFamily="34" charset="-122"/>
              <a:sym typeface="Arial" charset="0"/>
            </a:endParaRPr>
          </a:p>
        </p:txBody>
      </p:sp>
      <p:sp>
        <p:nvSpPr>
          <p:cNvPr id="37" name="文本框 36"/>
          <p:cNvSpPr txBox="1"/>
          <p:nvPr/>
        </p:nvSpPr>
        <p:spPr>
          <a:xfrm>
            <a:off x="2971995" y="4295644"/>
            <a:ext cx="2997835" cy="469265"/>
          </a:xfrm>
          <a:prstGeom prst="rect">
            <a:avLst/>
          </a:prstGeom>
          <a:noFill/>
        </p:spPr>
        <p:txBody>
          <a:bodyPr wrap="none" lIns="91436" tIns="45718" rIns="91436" bIns="45718" rtlCol="0">
            <a:spAutoFit/>
          </a:bodyPr>
          <a:lstStyle/>
          <a:p>
            <a:pPr algn="l">
              <a:lnSpc>
                <a:spcPct val="130000"/>
              </a:lnSpc>
            </a:pPr>
            <a:r>
              <a:rPr lang="en-US" altLang="zh-CN" dirty="0">
                <a:solidFill>
                  <a:schemeClr val="tx2"/>
                </a:solidFill>
                <a:latin typeface="Arial" charset="0"/>
                <a:ea typeface="微软雅黑" pitchFamily="34" charset="-122"/>
                <a:sym typeface="Arial" charset="0"/>
              </a:rPr>
              <a:t> </a:t>
            </a:r>
            <a:r>
              <a:rPr lang="en-US" altLang="zh-CN" dirty="0">
                <a:solidFill>
                  <a:srgbClr val="FF0000"/>
                </a:solidFill>
                <a:latin typeface="Arial" charset="0"/>
                <a:ea typeface="微软雅黑" pitchFamily="34" charset="-122"/>
                <a:sym typeface="Arial" charset="0"/>
              </a:rPr>
              <a:t>3. </a:t>
            </a:r>
            <a:r>
              <a:rPr lang="zh-CN" altLang="en-US" dirty="0">
                <a:solidFill>
                  <a:srgbClr val="FF0000"/>
                </a:solidFill>
                <a:latin typeface="Arial" charset="0"/>
                <a:ea typeface="微软雅黑" pitchFamily="34" charset="-122"/>
                <a:sym typeface="Arial" charset="0"/>
              </a:rPr>
              <a:t>生物性危险、有害因素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40" name="矩形 39"/>
          <p:cNvSpPr/>
          <p:nvPr/>
        </p:nvSpPr>
        <p:spPr>
          <a:xfrm>
            <a:off x="9726899" y="4765025"/>
            <a:ext cx="2211703" cy="648970"/>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指挥失误、操作失误、监护失误等。</a:t>
            </a:r>
          </a:p>
        </p:txBody>
      </p:sp>
      <p:sp>
        <p:nvSpPr>
          <p:cNvPr id="41" name="文本框 40"/>
          <p:cNvSpPr txBox="1"/>
          <p:nvPr/>
        </p:nvSpPr>
        <p:spPr>
          <a:xfrm>
            <a:off x="9731979" y="4295644"/>
            <a:ext cx="2206625" cy="469265"/>
          </a:xfrm>
          <a:prstGeom prst="rect">
            <a:avLst/>
          </a:prstGeom>
          <a:noFill/>
        </p:spPr>
        <p:txBody>
          <a:bodyPr wrap="none" lIns="91436" tIns="45718" rIns="91436" bIns="45718" rtlCol="0">
            <a:spAutoFit/>
          </a:bodyPr>
          <a:lstStyle/>
          <a:p>
            <a:pPr>
              <a:lnSpc>
                <a:spcPct val="130000"/>
              </a:lnSpc>
            </a:pPr>
            <a:r>
              <a:rPr lang="en-US" altLang="zh-CN" dirty="0">
                <a:solidFill>
                  <a:srgbClr val="FF0000"/>
                </a:solidFill>
                <a:latin typeface="Arial" charset="0"/>
                <a:ea typeface="微软雅黑" pitchFamily="34" charset="-122"/>
                <a:sym typeface="Arial" charset="0"/>
              </a:rPr>
              <a:t>5. </a:t>
            </a:r>
            <a:r>
              <a:rPr lang="zh-CN" altLang="en-US" dirty="0">
                <a:solidFill>
                  <a:srgbClr val="FF0000"/>
                </a:solidFill>
                <a:latin typeface="Arial" charset="0"/>
                <a:ea typeface="微软雅黑" pitchFamily="34" charset="-122"/>
                <a:sym typeface="Arial" charset="0"/>
              </a:rPr>
              <a:t>行为性有害因素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42" name="矩形 41"/>
          <p:cNvSpPr/>
          <p:nvPr/>
        </p:nvSpPr>
        <p:spPr>
          <a:xfrm>
            <a:off x="3716655" y="2506345"/>
            <a:ext cx="2688590" cy="648970"/>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设备、设施缺陷、防护缺陷、电危害、明火等。</a:t>
            </a:r>
          </a:p>
        </p:txBody>
      </p:sp>
      <p:sp>
        <p:nvSpPr>
          <p:cNvPr id="43" name="文本框 42"/>
          <p:cNvSpPr txBox="1"/>
          <p:nvPr/>
        </p:nvSpPr>
        <p:spPr>
          <a:xfrm>
            <a:off x="3716771" y="1972583"/>
            <a:ext cx="2930525" cy="469265"/>
          </a:xfrm>
          <a:prstGeom prst="rect">
            <a:avLst/>
          </a:prstGeom>
          <a:noFill/>
        </p:spPr>
        <p:txBody>
          <a:bodyPr wrap="none" lIns="91436" tIns="45718" rIns="91436" bIns="45718" rtlCol="0">
            <a:spAutoFit/>
          </a:bodyPr>
          <a:lstStyle/>
          <a:p>
            <a:pPr algn="l">
              <a:lnSpc>
                <a:spcPct val="130000"/>
              </a:lnSpc>
            </a:pPr>
            <a:r>
              <a:rPr lang="en-US" altLang="zh-CN" dirty="0">
                <a:solidFill>
                  <a:srgbClr val="FF0000"/>
                </a:solidFill>
                <a:latin typeface="Arial" charset="0"/>
                <a:ea typeface="微软雅黑" pitchFamily="34" charset="-122"/>
                <a:sym typeface="Arial" charset="0"/>
              </a:rPr>
              <a:t>1. </a:t>
            </a:r>
            <a:r>
              <a:rPr lang="zh-CN" altLang="en-US" dirty="0">
                <a:solidFill>
                  <a:srgbClr val="FF0000"/>
                </a:solidFill>
                <a:latin typeface="Arial" charset="0"/>
                <a:ea typeface="微软雅黑" pitchFamily="34" charset="-122"/>
                <a:sym typeface="Arial" charset="0"/>
              </a:rPr>
              <a:t>物理性危险、有害因素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44" name="矩形 43"/>
          <p:cNvSpPr/>
          <p:nvPr/>
        </p:nvSpPr>
        <p:spPr>
          <a:xfrm>
            <a:off x="7625715" y="2506345"/>
            <a:ext cx="2795270" cy="648970"/>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易燃、易爆性物质、自燃性物质、有毒物质、腐蚀性物质等。</a:t>
            </a:r>
          </a:p>
        </p:txBody>
      </p:sp>
      <p:sp>
        <p:nvSpPr>
          <p:cNvPr id="45" name="文本框 44"/>
          <p:cNvSpPr txBox="1"/>
          <p:nvPr/>
        </p:nvSpPr>
        <p:spPr>
          <a:xfrm>
            <a:off x="7625398" y="1985283"/>
            <a:ext cx="2689225" cy="469265"/>
          </a:xfrm>
          <a:prstGeom prst="rect">
            <a:avLst/>
          </a:prstGeom>
          <a:noFill/>
        </p:spPr>
        <p:txBody>
          <a:bodyPr wrap="none" lIns="91436" tIns="45718" rIns="91436" bIns="45718" rtlCol="0">
            <a:spAutoFit/>
          </a:bodyPr>
          <a:lstStyle/>
          <a:p>
            <a:pPr algn="l">
              <a:lnSpc>
                <a:spcPct val="130000"/>
              </a:lnSpc>
            </a:pPr>
            <a:r>
              <a:rPr lang="en-US" altLang="zh-CN" dirty="0">
                <a:solidFill>
                  <a:srgbClr val="FF0000"/>
                </a:solidFill>
                <a:latin typeface="Arial" charset="0"/>
                <a:ea typeface="微软雅黑" pitchFamily="34" charset="-122"/>
                <a:sym typeface="Arial" charset="0"/>
              </a:rPr>
              <a:t>2. </a:t>
            </a:r>
            <a:r>
              <a:rPr lang="zh-CN" altLang="en-US" dirty="0">
                <a:solidFill>
                  <a:srgbClr val="FF0000"/>
                </a:solidFill>
                <a:latin typeface="Arial" charset="0"/>
                <a:ea typeface="微软雅黑" pitchFamily="34" charset="-122"/>
                <a:sym typeface="Arial" charset="0"/>
              </a:rPr>
              <a:t>化学危险、有害因素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58" name="矩形 57"/>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59" name="圆角矩形 58"/>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3</a:t>
            </a:r>
            <a:endParaRPr lang="zh-CN" altLang="en-US" sz="3600" dirty="0">
              <a:latin typeface="Arial" charset="0"/>
              <a:ea typeface="微软雅黑" pitchFamily="34" charset="-122"/>
              <a:sym typeface="Arial" charset="0"/>
            </a:endParaRPr>
          </a:p>
        </p:txBody>
      </p:sp>
      <p:sp>
        <p:nvSpPr>
          <p:cNvPr id="60" name="文本框 5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风险管理</a:t>
            </a:r>
          </a:p>
        </p:txBody>
      </p:sp>
      <p:sp>
        <p:nvSpPr>
          <p:cNvPr id="3" name="同侧圆角矩形 2"/>
          <p:cNvSpPr/>
          <p:nvPr/>
        </p:nvSpPr>
        <p:spPr>
          <a:xfrm rot="5400000">
            <a:off x="1429385" y="3860800"/>
            <a:ext cx="634365" cy="1934845"/>
          </a:xfrm>
          <a:prstGeom prst="round2SameRect">
            <a:avLst>
              <a:gd name="adj1" fmla="val 50000"/>
              <a:gd name="adj2" fmla="val 0"/>
            </a:avLst>
          </a:prstGeom>
          <a:solidFill>
            <a:srgbClr val="4472C4">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130000"/>
              </a:lnSpc>
            </a:pPr>
            <a:endParaRPr lang="zh-CN" altLang="en-US">
              <a:latin typeface="Arial" charset="0"/>
              <a:ea typeface="微软雅黑" pitchFamily="34" charset="-122"/>
              <a:sym typeface="Arial" charset="0"/>
            </a:endParaRPr>
          </a:p>
        </p:txBody>
      </p:sp>
      <p:sp>
        <p:nvSpPr>
          <p:cNvPr id="2" name="文本框 1"/>
          <p:cNvSpPr txBox="1"/>
          <p:nvPr/>
        </p:nvSpPr>
        <p:spPr>
          <a:xfrm>
            <a:off x="906145" y="4536440"/>
            <a:ext cx="2065655" cy="583565"/>
          </a:xfrm>
          <a:prstGeom prst="rect">
            <a:avLst/>
          </a:prstGeom>
          <a:noFill/>
        </p:spPr>
        <p:txBody>
          <a:bodyPr wrap="square" rtlCol="0">
            <a:spAutoFit/>
          </a:bodyPr>
          <a:lstStyle/>
          <a:p>
            <a:r>
              <a:rPr lang="zh-CN" altLang="en-US" sz="1600">
                <a:solidFill>
                  <a:schemeClr val="bg1"/>
                </a:solidFill>
              </a:rPr>
              <a:t>按</a:t>
            </a:r>
            <a:r>
              <a:rPr lang="zh-CN" altLang="en-US" sz="1600">
                <a:solidFill>
                  <a:schemeClr val="tx1"/>
                </a:solidFill>
              </a:rPr>
              <a:t>导致事故的</a:t>
            </a:r>
          </a:p>
          <a:p>
            <a:r>
              <a:rPr lang="zh-CN" altLang="en-US" sz="1600">
                <a:solidFill>
                  <a:schemeClr val="tx1"/>
                </a:solidFill>
              </a:rPr>
              <a:t>直接原因</a:t>
            </a:r>
            <a:r>
              <a:rPr lang="zh-CN" altLang="en-US" sz="1600">
                <a:solidFill>
                  <a:schemeClr val="bg1"/>
                </a:solidFill>
              </a:rPr>
              <a:t>分类</a:t>
            </a:r>
          </a:p>
        </p:txBody>
      </p:sp>
      <p:sp>
        <p:nvSpPr>
          <p:cNvPr id="9" name="矩形 8"/>
          <p:cNvSpPr/>
          <p:nvPr/>
        </p:nvSpPr>
        <p:spPr>
          <a:xfrm>
            <a:off x="2971800" y="4841240"/>
            <a:ext cx="2760980" cy="648970"/>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致病微生物、传染病媒介物、致害动物、植物等。</a:t>
            </a:r>
          </a:p>
        </p:txBody>
      </p:sp>
      <p:sp>
        <p:nvSpPr>
          <p:cNvPr id="10" name="文本框 9"/>
          <p:cNvSpPr txBox="1"/>
          <p:nvPr/>
        </p:nvSpPr>
        <p:spPr>
          <a:xfrm>
            <a:off x="6404928" y="4296048"/>
            <a:ext cx="2930525" cy="469265"/>
          </a:xfrm>
          <a:prstGeom prst="rect">
            <a:avLst/>
          </a:prstGeom>
          <a:noFill/>
        </p:spPr>
        <p:txBody>
          <a:bodyPr wrap="none" lIns="91436" tIns="45718" rIns="91436" bIns="45718" rtlCol="0">
            <a:spAutoFit/>
          </a:bodyPr>
          <a:lstStyle/>
          <a:p>
            <a:pPr>
              <a:lnSpc>
                <a:spcPct val="130000"/>
              </a:lnSpc>
            </a:pPr>
            <a:r>
              <a:rPr lang="en-US" altLang="zh-CN" dirty="0">
                <a:solidFill>
                  <a:srgbClr val="FF0000"/>
                </a:solidFill>
                <a:latin typeface="Arial" charset="0"/>
                <a:ea typeface="微软雅黑" pitchFamily="34" charset="-122"/>
                <a:sym typeface="Arial" charset="0"/>
              </a:rPr>
              <a:t>4. </a:t>
            </a:r>
            <a:r>
              <a:rPr lang="zh-CN" altLang="en-US" dirty="0">
                <a:solidFill>
                  <a:srgbClr val="FF0000"/>
                </a:solidFill>
                <a:latin typeface="Arial" charset="0"/>
                <a:ea typeface="微软雅黑" pitchFamily="34" charset="-122"/>
                <a:sym typeface="Arial" charset="0"/>
              </a:rPr>
              <a:t>生理、心理性有害因素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sp>
        <p:nvSpPr>
          <p:cNvPr id="11" name="矩形 10"/>
          <p:cNvSpPr/>
          <p:nvPr/>
        </p:nvSpPr>
        <p:spPr>
          <a:xfrm>
            <a:off x="6405245" y="4765040"/>
            <a:ext cx="2795270" cy="648970"/>
          </a:xfrm>
          <a:prstGeom prst="rect">
            <a:avLst/>
          </a:prstGeom>
        </p:spPr>
        <p:txBody>
          <a:bodyPr wrap="square" lIns="91436" tIns="45718" rIns="91436" bIns="45718">
            <a:spAutoFit/>
          </a:bodyPr>
          <a:lstStyle/>
          <a:p>
            <a:pPr>
              <a:lnSpc>
                <a:spcPct val="130000"/>
              </a:lnSpc>
            </a:pPr>
            <a:r>
              <a:rPr lang="zh-CN" altLang="en-US" sz="1400" dirty="0">
                <a:solidFill>
                  <a:schemeClr val="tx1">
                    <a:lumMod val="65000"/>
                    <a:lumOff val="35000"/>
                  </a:schemeClr>
                </a:solidFill>
                <a:uFillTx/>
                <a:latin typeface="Arial" charset="0"/>
                <a:ea typeface="微软雅黑" pitchFamily="34" charset="-122"/>
                <a:sym typeface="Arial" charset="0"/>
              </a:rPr>
              <a:t>负荷超限、健康状况异常、心理异常、辨识功能缺陷等。</a:t>
            </a:r>
          </a:p>
        </p:txBody>
      </p:sp>
      <p:sp>
        <p:nvSpPr>
          <p:cNvPr id="6" name="文本框 5"/>
          <p:cNvSpPr txBox="1"/>
          <p:nvPr/>
        </p:nvSpPr>
        <p:spPr>
          <a:xfrm>
            <a:off x="960120" y="2307590"/>
            <a:ext cx="406400" cy="460375"/>
          </a:xfrm>
          <a:prstGeom prst="rect">
            <a:avLst/>
          </a:prstGeom>
          <a:noFill/>
        </p:spPr>
        <p:txBody>
          <a:bodyPr wrap="square" rtlCol="0">
            <a:spAutoFit/>
          </a:bodyPr>
          <a:lstStyle/>
          <a:p>
            <a:r>
              <a:rPr lang="en-US" altLang="zh-CN" sz="2400" b="1">
                <a:solidFill>
                  <a:schemeClr val="bg1"/>
                </a:solidFill>
                <a:latin typeface="Times New Roman" charset="0"/>
              </a:rPr>
              <a:t>A</a:t>
            </a:r>
          </a:p>
        </p:txBody>
      </p:sp>
    </p:spTree>
  </p:cSld>
  <p:clrMapOvr>
    <a:masterClrMapping/>
  </p:clrMapOvr>
  <mc:AlternateContent xmlns:mc="http://schemas.openxmlformats.org/markup-compatibility/2006" xmlns:p14="http://schemas.microsoft.com/office/powerpoint/2010/main">
    <mc:Choice Requires="p14">
      <p:transition spd="slow" p14:dur="1200">
        <p:blinds/>
      </p:transition>
    </mc:Choice>
    <mc:Fallback xmlns="">
      <p:transition spd="slow">
        <p:blind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同侧圆角矩形 3"/>
          <p:cNvSpPr/>
          <p:nvPr/>
        </p:nvSpPr>
        <p:spPr>
          <a:xfrm rot="5400000">
            <a:off x="3575685" y="1016000"/>
            <a:ext cx="634365" cy="1934845"/>
          </a:xfrm>
          <a:prstGeom prst="round2SameRect">
            <a:avLst>
              <a:gd name="adj1" fmla="val 50000"/>
              <a:gd name="adj2" fmla="val 0"/>
            </a:avLst>
          </a:prstGeom>
          <a:solidFill>
            <a:srgbClr val="4472C4">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130000"/>
              </a:lnSpc>
            </a:pPr>
            <a:endParaRPr lang="zh-CN" altLang="en-US">
              <a:latin typeface="Arial" charset="0"/>
              <a:ea typeface="微软雅黑" pitchFamily="34" charset="-122"/>
              <a:sym typeface="Arial" charset="0"/>
            </a:endParaRPr>
          </a:p>
        </p:txBody>
      </p:sp>
      <p:grpSp>
        <p:nvGrpSpPr>
          <p:cNvPr id="19" name="组合 18"/>
          <p:cNvGrpSpPr/>
          <p:nvPr/>
        </p:nvGrpSpPr>
        <p:grpSpPr>
          <a:xfrm>
            <a:off x="779555" y="1972579"/>
            <a:ext cx="1822836" cy="1751064"/>
            <a:chOff x="4925753" y="978123"/>
            <a:chExt cx="1822836" cy="1751064"/>
          </a:xfrm>
        </p:grpSpPr>
        <p:sp>
          <p:nvSpPr>
            <p:cNvPr id="20" name="圆角矩形 19"/>
            <p:cNvSpPr/>
            <p:nvPr/>
          </p:nvSpPr>
          <p:spPr>
            <a:xfrm>
              <a:off x="4925753" y="990823"/>
              <a:ext cx="1755699" cy="1738364"/>
            </a:xfrm>
            <a:prstGeom prst="roundRect">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latin typeface="Arial" charset="0"/>
                <a:ea typeface="微软雅黑" pitchFamily="34" charset="-122"/>
                <a:sym typeface="Arial" charset="0"/>
              </a:endParaRPr>
            </a:p>
          </p:txBody>
        </p:sp>
        <p:sp>
          <p:nvSpPr>
            <p:cNvPr id="21" name="圆角矩形 20"/>
            <p:cNvSpPr/>
            <p:nvPr/>
          </p:nvSpPr>
          <p:spPr>
            <a:xfrm>
              <a:off x="4992890" y="978123"/>
              <a:ext cx="1755699" cy="1738364"/>
            </a:xfrm>
            <a:prstGeom prst="roundRect">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latin typeface="Arial" charset="0"/>
                  <a:ea typeface="微软雅黑" pitchFamily="34" charset="-122"/>
                  <a:sym typeface="Arial" charset="0"/>
                </a:rPr>
                <a:t>危害</a:t>
              </a:r>
            </a:p>
            <a:p>
              <a:pPr algn="ctr"/>
              <a:r>
                <a:rPr lang="zh-CN" altLang="en-US" sz="2000" dirty="0">
                  <a:latin typeface="Arial" charset="0"/>
                  <a:ea typeface="微软雅黑" pitchFamily="34" charset="-122"/>
                  <a:sym typeface="Arial" charset="0"/>
                </a:rPr>
                <a:t>辨识</a:t>
              </a:r>
            </a:p>
            <a:p>
              <a:pPr algn="ctr"/>
              <a:r>
                <a:rPr lang="zh-CN" altLang="en-US" sz="1800" dirty="0">
                  <a:solidFill>
                    <a:schemeClr val="tx1"/>
                  </a:solidFill>
                  <a:latin typeface="Arial" charset="0"/>
                  <a:ea typeface="微软雅黑" pitchFamily="34" charset="-122"/>
                  <a:sym typeface="Arial" charset="0"/>
                </a:rPr>
                <a:t>危险、有害因素分类</a:t>
              </a:r>
            </a:p>
          </p:txBody>
        </p:sp>
      </p:grpSp>
      <p:cxnSp>
        <p:nvCxnSpPr>
          <p:cNvPr id="22" name="直接连接符 21"/>
          <p:cNvCxnSpPr/>
          <p:nvPr/>
        </p:nvCxnSpPr>
        <p:spPr>
          <a:xfrm>
            <a:off x="3058547" y="3244235"/>
            <a:ext cx="9133448" cy="10596"/>
          </a:xfrm>
          <a:prstGeom prst="line">
            <a:avLst/>
          </a:prstGeom>
          <a:ln w="3175">
            <a:solidFill>
              <a:schemeClr val="tx1">
                <a:lumMod val="75000"/>
                <a:lumOff val="25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24" name="圆角矩形 23"/>
          <p:cNvSpPr/>
          <p:nvPr/>
        </p:nvSpPr>
        <p:spPr>
          <a:xfrm rot="10800000" flipV="1">
            <a:off x="3232007" y="29869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1</a:t>
            </a:r>
            <a:endParaRPr lang="zh-CN" altLang="en-US" sz="2400" b="1" dirty="0">
              <a:latin typeface="Arial" charset="0"/>
              <a:ea typeface="微软雅黑" pitchFamily="34" charset="-122"/>
              <a:sym typeface="Arial" charset="0"/>
            </a:endParaRPr>
          </a:p>
        </p:txBody>
      </p:sp>
      <p:sp>
        <p:nvSpPr>
          <p:cNvPr id="25" name="圆角矩形 24"/>
          <p:cNvSpPr/>
          <p:nvPr/>
        </p:nvSpPr>
        <p:spPr>
          <a:xfrm rot="10800000" flipV="1">
            <a:off x="9997057" y="29869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4</a:t>
            </a:r>
            <a:endParaRPr lang="zh-CN" altLang="en-US" sz="2400" b="1" dirty="0">
              <a:latin typeface="Arial" charset="0"/>
              <a:ea typeface="微软雅黑" pitchFamily="34" charset="-122"/>
              <a:sym typeface="Arial" charset="0"/>
            </a:endParaRPr>
          </a:p>
        </p:txBody>
      </p:sp>
      <p:sp>
        <p:nvSpPr>
          <p:cNvPr id="26" name="圆角矩形 25"/>
          <p:cNvSpPr/>
          <p:nvPr/>
        </p:nvSpPr>
        <p:spPr>
          <a:xfrm rot="10800000" flipV="1">
            <a:off x="5516657" y="29869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2</a:t>
            </a:r>
            <a:endParaRPr lang="zh-CN" altLang="en-US" sz="2400" b="1" dirty="0">
              <a:latin typeface="Arial" charset="0"/>
              <a:ea typeface="微软雅黑" pitchFamily="34" charset="-122"/>
              <a:sym typeface="Arial" charset="0"/>
            </a:endParaRPr>
          </a:p>
        </p:txBody>
      </p:sp>
      <p:sp>
        <p:nvSpPr>
          <p:cNvPr id="28" name="圆角矩形 27"/>
          <p:cNvSpPr/>
          <p:nvPr/>
        </p:nvSpPr>
        <p:spPr>
          <a:xfrm rot="10800000" flipV="1">
            <a:off x="7877507" y="298690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2400" b="1" dirty="0">
                <a:latin typeface="Arial" charset="0"/>
                <a:ea typeface="微软雅黑" pitchFamily="34" charset="-122"/>
                <a:sym typeface="Arial" charset="0"/>
              </a:rPr>
              <a:t>3</a:t>
            </a:r>
            <a:endParaRPr lang="zh-CN" altLang="en-US" sz="2400" b="1" dirty="0">
              <a:latin typeface="Arial" charset="0"/>
              <a:ea typeface="微软雅黑" pitchFamily="34" charset="-122"/>
              <a:sym typeface="Arial" charset="0"/>
            </a:endParaRPr>
          </a:p>
        </p:txBody>
      </p:sp>
      <p:sp>
        <p:nvSpPr>
          <p:cNvPr id="31" name="矩形 30"/>
          <p:cNvSpPr/>
          <p:nvPr/>
        </p:nvSpPr>
        <p:spPr>
          <a:xfrm>
            <a:off x="2883535" y="3850640"/>
            <a:ext cx="1181735" cy="1487805"/>
          </a:xfrm>
          <a:prstGeom prst="rect">
            <a:avLst/>
          </a:prstGeom>
        </p:spPr>
        <p:txBody>
          <a:bodyPr wrap="square" lIns="91436" tIns="45718" rIns="91436" bIns="45718">
            <a:spAutoFit/>
          </a:bodyPr>
          <a:lstStyle/>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01 </a:t>
            </a:r>
            <a:r>
              <a:rPr lang="zh-CN" altLang="en-US" sz="1400" dirty="0">
                <a:solidFill>
                  <a:schemeClr val="tx1">
                    <a:lumMod val="65000"/>
                    <a:lumOff val="35000"/>
                  </a:schemeClr>
                </a:solidFill>
                <a:uFillTx/>
                <a:latin typeface="宋体" charset="-122"/>
                <a:ea typeface="宋体" charset="-122"/>
                <a:sym typeface="Arial" charset="0"/>
              </a:rPr>
              <a:t>物体打击</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02 </a:t>
            </a:r>
            <a:r>
              <a:rPr lang="zh-CN" altLang="en-US" sz="1400" dirty="0">
                <a:solidFill>
                  <a:schemeClr val="tx1">
                    <a:lumMod val="65000"/>
                    <a:lumOff val="35000"/>
                  </a:schemeClr>
                </a:solidFill>
                <a:uFillTx/>
                <a:latin typeface="宋体" charset="-122"/>
                <a:ea typeface="宋体" charset="-122"/>
                <a:sym typeface="Arial" charset="0"/>
              </a:rPr>
              <a:t>车辆伤害</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03 </a:t>
            </a:r>
            <a:r>
              <a:rPr lang="zh-CN" altLang="en-US" sz="1400" dirty="0">
                <a:solidFill>
                  <a:schemeClr val="tx1">
                    <a:lumMod val="65000"/>
                    <a:lumOff val="35000"/>
                  </a:schemeClr>
                </a:solidFill>
                <a:uFillTx/>
                <a:latin typeface="宋体" charset="-122"/>
                <a:ea typeface="宋体" charset="-122"/>
                <a:sym typeface="Arial" charset="0"/>
              </a:rPr>
              <a:t>机械伤害</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04 </a:t>
            </a:r>
            <a:r>
              <a:rPr lang="zh-CN" altLang="en-US" sz="1400" dirty="0">
                <a:solidFill>
                  <a:schemeClr val="tx1">
                    <a:lumMod val="65000"/>
                    <a:lumOff val="35000"/>
                  </a:schemeClr>
                </a:solidFill>
                <a:uFillTx/>
                <a:latin typeface="宋体" charset="-122"/>
                <a:ea typeface="宋体" charset="-122"/>
                <a:sym typeface="Arial" charset="0"/>
              </a:rPr>
              <a:t>起重伤害</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05 </a:t>
            </a:r>
            <a:r>
              <a:rPr lang="zh-CN" altLang="en-US" sz="1400" dirty="0">
                <a:solidFill>
                  <a:schemeClr val="tx1">
                    <a:lumMod val="65000"/>
                    <a:lumOff val="35000"/>
                  </a:schemeClr>
                </a:solidFill>
                <a:uFillTx/>
                <a:latin typeface="宋体" charset="-122"/>
                <a:ea typeface="宋体" charset="-122"/>
                <a:sym typeface="Arial" charset="0"/>
              </a:rPr>
              <a:t>触电</a:t>
            </a:r>
          </a:p>
        </p:txBody>
      </p:sp>
      <p:sp>
        <p:nvSpPr>
          <p:cNvPr id="58" name="矩形 57"/>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59" name="圆角矩形 58"/>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3</a:t>
            </a:r>
            <a:endParaRPr lang="zh-CN" altLang="en-US" sz="3600" dirty="0">
              <a:latin typeface="Arial" charset="0"/>
              <a:ea typeface="微软雅黑" pitchFamily="34" charset="-122"/>
              <a:sym typeface="Arial" charset="0"/>
            </a:endParaRPr>
          </a:p>
        </p:txBody>
      </p:sp>
      <p:sp>
        <p:nvSpPr>
          <p:cNvPr id="60" name="文本框 5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风险管理</a:t>
            </a:r>
          </a:p>
        </p:txBody>
      </p:sp>
      <p:sp>
        <p:nvSpPr>
          <p:cNvPr id="3" name="同侧圆角矩形 2"/>
          <p:cNvSpPr/>
          <p:nvPr/>
        </p:nvSpPr>
        <p:spPr>
          <a:xfrm rot="5400000">
            <a:off x="3575685" y="965200"/>
            <a:ext cx="634365" cy="1934845"/>
          </a:xfrm>
          <a:prstGeom prst="round2SameRect">
            <a:avLst>
              <a:gd name="adj1" fmla="val 50000"/>
              <a:gd name="adj2" fmla="val 0"/>
            </a:avLst>
          </a:prstGeom>
          <a:solidFill>
            <a:srgbClr val="4472C4">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130000"/>
              </a:lnSpc>
            </a:pPr>
            <a:endParaRPr lang="zh-CN" altLang="en-US">
              <a:latin typeface="Arial" charset="0"/>
              <a:ea typeface="微软雅黑" pitchFamily="34" charset="-122"/>
              <a:sym typeface="Arial" charset="0"/>
            </a:endParaRPr>
          </a:p>
        </p:txBody>
      </p:sp>
      <p:sp>
        <p:nvSpPr>
          <p:cNvPr id="2" name="文本框 1"/>
          <p:cNvSpPr txBox="1"/>
          <p:nvPr/>
        </p:nvSpPr>
        <p:spPr>
          <a:xfrm>
            <a:off x="2925445" y="1814830"/>
            <a:ext cx="1696085" cy="337185"/>
          </a:xfrm>
          <a:prstGeom prst="rect">
            <a:avLst/>
          </a:prstGeom>
          <a:noFill/>
        </p:spPr>
        <p:txBody>
          <a:bodyPr wrap="square" rtlCol="0">
            <a:spAutoFit/>
          </a:bodyPr>
          <a:lstStyle/>
          <a:p>
            <a:r>
              <a:rPr lang="zh-CN" altLang="en-US" sz="1600">
                <a:solidFill>
                  <a:schemeClr val="bg1"/>
                </a:solidFill>
              </a:rPr>
              <a:t>按</a:t>
            </a:r>
            <a:r>
              <a:rPr lang="zh-CN" altLang="en-US" sz="1600">
                <a:solidFill>
                  <a:schemeClr val="tx1"/>
                </a:solidFill>
              </a:rPr>
              <a:t>事故类别</a:t>
            </a:r>
            <a:r>
              <a:rPr lang="zh-CN" altLang="en-US" sz="1600">
                <a:solidFill>
                  <a:schemeClr val="bg1"/>
                </a:solidFill>
              </a:rPr>
              <a:t>分类</a:t>
            </a:r>
          </a:p>
        </p:txBody>
      </p:sp>
      <p:sp>
        <p:nvSpPr>
          <p:cNvPr id="6" name="矩形 5"/>
          <p:cNvSpPr/>
          <p:nvPr/>
        </p:nvSpPr>
        <p:spPr>
          <a:xfrm>
            <a:off x="7554595" y="3850640"/>
            <a:ext cx="1358900" cy="1487805"/>
          </a:xfrm>
          <a:prstGeom prst="rect">
            <a:avLst/>
          </a:prstGeom>
        </p:spPr>
        <p:txBody>
          <a:bodyPr wrap="square" lIns="91436" tIns="45718" rIns="91436" bIns="45718">
            <a:spAutoFit/>
          </a:bodyPr>
          <a:lstStyle/>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11 </a:t>
            </a:r>
            <a:r>
              <a:rPr lang="zh-CN" altLang="en-US" sz="1400" dirty="0">
                <a:solidFill>
                  <a:schemeClr val="tx1">
                    <a:lumMod val="65000"/>
                    <a:lumOff val="35000"/>
                  </a:schemeClr>
                </a:solidFill>
                <a:uFillTx/>
                <a:latin typeface="宋体" charset="-122"/>
                <a:ea typeface="宋体" charset="-122"/>
                <a:sym typeface="Arial" charset="0"/>
              </a:rPr>
              <a:t>冒顶片帮</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12 </a:t>
            </a:r>
            <a:r>
              <a:rPr lang="zh-CN" altLang="en-US" sz="1400" dirty="0">
                <a:solidFill>
                  <a:schemeClr val="tx1">
                    <a:lumMod val="65000"/>
                    <a:lumOff val="35000"/>
                  </a:schemeClr>
                </a:solidFill>
                <a:uFillTx/>
                <a:latin typeface="宋体" charset="-122"/>
                <a:ea typeface="宋体" charset="-122"/>
                <a:sym typeface="Arial" charset="0"/>
              </a:rPr>
              <a:t>透水</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13 </a:t>
            </a:r>
            <a:r>
              <a:rPr lang="zh-CN" altLang="en-US" sz="1400" dirty="0">
                <a:solidFill>
                  <a:schemeClr val="tx1">
                    <a:lumMod val="65000"/>
                    <a:lumOff val="35000"/>
                  </a:schemeClr>
                </a:solidFill>
                <a:uFillTx/>
                <a:latin typeface="宋体" charset="-122"/>
                <a:ea typeface="宋体" charset="-122"/>
                <a:sym typeface="Arial" charset="0"/>
              </a:rPr>
              <a:t>放炮</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14 </a:t>
            </a:r>
            <a:r>
              <a:rPr lang="zh-CN" altLang="en-US" sz="1400" dirty="0">
                <a:solidFill>
                  <a:schemeClr val="tx1">
                    <a:lumMod val="65000"/>
                    <a:lumOff val="35000"/>
                  </a:schemeClr>
                </a:solidFill>
                <a:uFillTx/>
                <a:latin typeface="宋体" charset="-122"/>
                <a:ea typeface="宋体" charset="-122"/>
                <a:sym typeface="Arial" charset="0"/>
              </a:rPr>
              <a:t>火药爆炸</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15 </a:t>
            </a:r>
            <a:r>
              <a:rPr lang="zh-CN" altLang="en-US" sz="1400" dirty="0">
                <a:solidFill>
                  <a:schemeClr val="tx1">
                    <a:lumMod val="65000"/>
                    <a:lumOff val="35000"/>
                  </a:schemeClr>
                </a:solidFill>
                <a:uFillTx/>
                <a:latin typeface="宋体" charset="-122"/>
                <a:ea typeface="宋体" charset="-122"/>
                <a:sym typeface="Arial" charset="0"/>
              </a:rPr>
              <a:t>瓦斯爆炸</a:t>
            </a:r>
          </a:p>
        </p:txBody>
      </p:sp>
      <p:sp>
        <p:nvSpPr>
          <p:cNvPr id="7" name="矩形 6"/>
          <p:cNvSpPr/>
          <p:nvPr/>
        </p:nvSpPr>
        <p:spPr>
          <a:xfrm>
            <a:off x="5295265" y="3850640"/>
            <a:ext cx="1181735" cy="1487805"/>
          </a:xfrm>
          <a:prstGeom prst="rect">
            <a:avLst/>
          </a:prstGeom>
        </p:spPr>
        <p:txBody>
          <a:bodyPr wrap="square" lIns="91436" tIns="45718" rIns="91436" bIns="45718">
            <a:spAutoFit/>
          </a:bodyPr>
          <a:lstStyle/>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06 </a:t>
            </a:r>
            <a:r>
              <a:rPr lang="zh-CN" altLang="en-US" sz="1400" dirty="0">
                <a:solidFill>
                  <a:schemeClr val="tx1">
                    <a:lumMod val="65000"/>
                    <a:lumOff val="35000"/>
                  </a:schemeClr>
                </a:solidFill>
                <a:uFillTx/>
                <a:latin typeface="宋体" charset="-122"/>
                <a:ea typeface="宋体" charset="-122"/>
                <a:sym typeface="Arial" charset="0"/>
              </a:rPr>
              <a:t>淹溺</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07 </a:t>
            </a:r>
            <a:r>
              <a:rPr lang="zh-CN" altLang="en-US" sz="1400" dirty="0">
                <a:solidFill>
                  <a:schemeClr val="tx1">
                    <a:lumMod val="65000"/>
                    <a:lumOff val="35000"/>
                  </a:schemeClr>
                </a:solidFill>
                <a:uFillTx/>
                <a:latin typeface="宋体" charset="-122"/>
                <a:ea typeface="宋体" charset="-122"/>
                <a:sym typeface="Arial" charset="0"/>
              </a:rPr>
              <a:t>灼烫</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08 </a:t>
            </a:r>
            <a:r>
              <a:rPr lang="zh-CN" altLang="en-US" sz="1400" dirty="0">
                <a:solidFill>
                  <a:schemeClr val="tx1">
                    <a:lumMod val="65000"/>
                    <a:lumOff val="35000"/>
                  </a:schemeClr>
                </a:solidFill>
                <a:uFillTx/>
                <a:latin typeface="宋体" charset="-122"/>
                <a:ea typeface="宋体" charset="-122"/>
                <a:sym typeface="Arial" charset="0"/>
              </a:rPr>
              <a:t>火灾</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09 </a:t>
            </a:r>
            <a:r>
              <a:rPr lang="zh-CN" altLang="en-US" sz="1400" dirty="0">
                <a:solidFill>
                  <a:schemeClr val="tx1">
                    <a:lumMod val="65000"/>
                    <a:lumOff val="35000"/>
                  </a:schemeClr>
                </a:solidFill>
                <a:uFillTx/>
                <a:latin typeface="宋体" charset="-122"/>
                <a:ea typeface="宋体" charset="-122"/>
                <a:sym typeface="Arial" charset="0"/>
              </a:rPr>
              <a:t>高处坠落</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10 </a:t>
            </a:r>
            <a:r>
              <a:rPr lang="zh-CN" altLang="en-US" sz="1400" dirty="0">
                <a:solidFill>
                  <a:schemeClr val="tx1">
                    <a:lumMod val="65000"/>
                    <a:lumOff val="35000"/>
                  </a:schemeClr>
                </a:solidFill>
                <a:uFillTx/>
                <a:latin typeface="宋体" charset="-122"/>
                <a:ea typeface="宋体" charset="-122"/>
                <a:sym typeface="Arial" charset="0"/>
              </a:rPr>
              <a:t>坍塌</a:t>
            </a:r>
          </a:p>
        </p:txBody>
      </p:sp>
      <p:sp>
        <p:nvSpPr>
          <p:cNvPr id="8" name="矩形 7"/>
          <p:cNvSpPr/>
          <p:nvPr/>
        </p:nvSpPr>
        <p:spPr>
          <a:xfrm>
            <a:off x="9711690" y="3850640"/>
            <a:ext cx="1371600" cy="1487805"/>
          </a:xfrm>
          <a:prstGeom prst="rect">
            <a:avLst/>
          </a:prstGeom>
        </p:spPr>
        <p:txBody>
          <a:bodyPr wrap="square" lIns="91436" tIns="45718" rIns="91436" bIns="45718">
            <a:spAutoFit/>
          </a:bodyPr>
          <a:lstStyle/>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16 </a:t>
            </a:r>
            <a:r>
              <a:rPr lang="zh-CN" altLang="en-US" sz="1400" dirty="0">
                <a:solidFill>
                  <a:schemeClr val="tx1">
                    <a:lumMod val="65000"/>
                    <a:lumOff val="35000"/>
                  </a:schemeClr>
                </a:solidFill>
                <a:uFillTx/>
                <a:latin typeface="宋体" charset="-122"/>
                <a:ea typeface="宋体" charset="-122"/>
                <a:sym typeface="Arial" charset="0"/>
              </a:rPr>
              <a:t>锅炉爆炸</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17 </a:t>
            </a:r>
            <a:r>
              <a:rPr lang="zh-CN" altLang="en-US" sz="1400" dirty="0">
                <a:solidFill>
                  <a:schemeClr val="tx1">
                    <a:lumMod val="65000"/>
                    <a:lumOff val="35000"/>
                  </a:schemeClr>
                </a:solidFill>
                <a:uFillTx/>
                <a:latin typeface="宋体" charset="-122"/>
                <a:ea typeface="宋体" charset="-122"/>
                <a:sym typeface="Arial" charset="0"/>
              </a:rPr>
              <a:t>容器爆炸</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18 </a:t>
            </a:r>
            <a:r>
              <a:rPr lang="zh-CN" altLang="en-US" sz="1400" dirty="0">
                <a:solidFill>
                  <a:schemeClr val="tx1">
                    <a:lumMod val="65000"/>
                    <a:lumOff val="35000"/>
                  </a:schemeClr>
                </a:solidFill>
                <a:uFillTx/>
                <a:latin typeface="宋体" charset="-122"/>
                <a:ea typeface="宋体" charset="-122"/>
                <a:sym typeface="Arial" charset="0"/>
              </a:rPr>
              <a:t>其它爆炸</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19</a:t>
            </a:r>
            <a:r>
              <a:rPr sz="1400" dirty="0">
                <a:solidFill>
                  <a:schemeClr val="tx1">
                    <a:lumMod val="65000"/>
                    <a:lumOff val="35000"/>
                  </a:schemeClr>
                </a:solidFill>
                <a:uFillTx/>
                <a:latin typeface="宋体" charset="-122"/>
                <a:ea typeface="宋体" charset="-122"/>
                <a:sym typeface="Arial" charset="0"/>
              </a:rPr>
              <a:t> 中毒和窒息</a:t>
            </a:r>
          </a:p>
          <a:p>
            <a:pPr>
              <a:lnSpc>
                <a:spcPct val="130000"/>
              </a:lnSpc>
            </a:pPr>
            <a:r>
              <a:rPr lang="en-US" altLang="zh-CN" sz="1400" dirty="0">
                <a:solidFill>
                  <a:schemeClr val="tx1">
                    <a:lumMod val="65000"/>
                    <a:lumOff val="35000"/>
                  </a:schemeClr>
                </a:solidFill>
                <a:uFillTx/>
                <a:latin typeface="宋体" charset="-122"/>
                <a:ea typeface="宋体" charset="-122"/>
                <a:sym typeface="Arial" charset="0"/>
              </a:rPr>
              <a:t>20 </a:t>
            </a:r>
            <a:r>
              <a:rPr lang="zh-CN" altLang="en-US" sz="1400" dirty="0">
                <a:solidFill>
                  <a:schemeClr val="tx1">
                    <a:lumMod val="65000"/>
                    <a:lumOff val="35000"/>
                  </a:schemeClr>
                </a:solidFill>
                <a:uFillTx/>
                <a:latin typeface="宋体" charset="-122"/>
                <a:ea typeface="宋体" charset="-122"/>
                <a:sym typeface="Arial" charset="0"/>
              </a:rPr>
              <a:t>其它伤害</a:t>
            </a:r>
          </a:p>
        </p:txBody>
      </p:sp>
      <p:sp>
        <p:nvSpPr>
          <p:cNvPr id="9" name="文本框 8"/>
          <p:cNvSpPr txBox="1"/>
          <p:nvPr/>
        </p:nvSpPr>
        <p:spPr>
          <a:xfrm>
            <a:off x="960120" y="2307590"/>
            <a:ext cx="406400" cy="460375"/>
          </a:xfrm>
          <a:prstGeom prst="rect">
            <a:avLst/>
          </a:prstGeom>
          <a:noFill/>
        </p:spPr>
        <p:txBody>
          <a:bodyPr wrap="square" rtlCol="0">
            <a:spAutoFit/>
          </a:bodyPr>
          <a:lstStyle/>
          <a:p>
            <a:r>
              <a:rPr lang="en-US" altLang="zh-CN" sz="2400" b="1">
                <a:solidFill>
                  <a:schemeClr val="bg1"/>
                </a:solidFill>
                <a:latin typeface="Times New Roman" charset="0"/>
              </a:rPr>
              <a:t>A</a:t>
            </a:r>
          </a:p>
        </p:txBody>
      </p:sp>
    </p:spTree>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altLang="zh-CN" sz="6000" dirty="0">
                  <a:latin typeface="Arial" charset="0"/>
                  <a:ea typeface="微软雅黑" pitchFamily="34" charset="-122"/>
                  <a:sym typeface="Arial" charset="0"/>
                </a:rPr>
                <a:t>4</a:t>
              </a:r>
            </a:p>
          </p:txBody>
        </p:sp>
        <p:sp>
          <p:nvSpPr>
            <p:cNvPr id="42" name="文本框 41"/>
            <p:cNvSpPr txBox="1"/>
            <p:nvPr/>
          </p:nvSpPr>
          <p:spPr>
            <a:xfrm>
              <a:off x="3990284" y="3086286"/>
              <a:ext cx="5024755"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风险评价法</a:t>
              </a:r>
              <a:r>
                <a:rPr lang="en-US" altLang="zh-CN" sz="4800" spc="600" dirty="0">
                  <a:solidFill>
                    <a:schemeClr val="bg1"/>
                  </a:solidFill>
                  <a:latin typeface="Arial" charset="0"/>
                  <a:ea typeface="微软雅黑" pitchFamily="34" charset="-122"/>
                  <a:sym typeface="Arial" charset="0"/>
                </a:rPr>
                <a:t>LEC</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圆角矩形 23"/>
          <p:cNvSpPr/>
          <p:nvPr/>
        </p:nvSpPr>
        <p:spPr>
          <a:xfrm>
            <a:off x="0" y="1844435"/>
            <a:ext cx="9605104" cy="4255319"/>
          </a:xfrm>
          <a:prstGeom prst="roundRect">
            <a:avLst>
              <a:gd name="adj" fmla="val 0"/>
            </a:avLst>
          </a:prstGeom>
          <a:solidFill>
            <a:schemeClr val="accent5">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23" name="圆角矩形 22"/>
          <p:cNvSpPr/>
          <p:nvPr/>
        </p:nvSpPr>
        <p:spPr>
          <a:xfrm>
            <a:off x="0" y="1679335"/>
            <a:ext cx="9605104" cy="4255319"/>
          </a:xfrm>
          <a:prstGeom prst="roundRect">
            <a:avLst>
              <a:gd name="adj" fmla="val 0"/>
            </a:avLst>
          </a:prstGeom>
          <a:solidFill>
            <a:schemeClr val="accent5">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pSp>
        <p:nvGrpSpPr>
          <p:cNvPr id="19" name="组合 18"/>
          <p:cNvGrpSpPr/>
          <p:nvPr/>
        </p:nvGrpSpPr>
        <p:grpSpPr>
          <a:xfrm>
            <a:off x="7966332" y="2184399"/>
            <a:ext cx="3277544" cy="3245184"/>
            <a:chOff x="1300233" y="1995959"/>
            <a:chExt cx="3306471" cy="3273825"/>
          </a:xfrm>
        </p:grpSpPr>
        <p:sp>
          <p:nvSpPr>
            <p:cNvPr id="20" name="圆角矩形 20"/>
            <p:cNvSpPr/>
            <p:nvPr/>
          </p:nvSpPr>
          <p:spPr>
            <a:xfrm>
              <a:off x="1300233" y="1995959"/>
              <a:ext cx="3306471" cy="3273825"/>
            </a:xfrm>
            <a:prstGeom prst="ellipse">
              <a:avLst/>
            </a:prstGeom>
            <a:solidFill>
              <a:schemeClr val="bg1"/>
            </a:solidFill>
            <a:ln w="15875">
              <a:solidFill>
                <a:srgbClr val="20386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dirty="0">
                <a:latin typeface="Arial" charset="0"/>
                <a:ea typeface="微软雅黑" pitchFamily="34" charset="-122"/>
                <a:sym typeface="Arial" charset="0"/>
              </a:endParaRPr>
            </a:p>
          </p:txBody>
        </p:sp>
        <p:sp>
          <p:nvSpPr>
            <p:cNvPr id="21" name="圆角矩形 20"/>
            <p:cNvSpPr/>
            <p:nvPr/>
          </p:nvSpPr>
          <p:spPr>
            <a:xfrm>
              <a:off x="1432848" y="2127265"/>
              <a:ext cx="3041242" cy="3011214"/>
            </a:xfrm>
            <a:prstGeom prst="ellipse">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dirty="0">
                <a:latin typeface="Arial" charset="0"/>
                <a:ea typeface="微软雅黑" pitchFamily="34" charset="-122"/>
                <a:sym typeface="Arial" charset="0"/>
              </a:endParaRPr>
            </a:p>
          </p:txBody>
        </p:sp>
        <p:sp>
          <p:nvSpPr>
            <p:cNvPr id="22" name="文本框 21"/>
            <p:cNvSpPr txBox="1"/>
            <p:nvPr/>
          </p:nvSpPr>
          <p:spPr>
            <a:xfrm>
              <a:off x="1922260" y="2814012"/>
              <a:ext cx="2152431" cy="1691195"/>
            </a:xfrm>
            <a:prstGeom prst="rect">
              <a:avLst/>
            </a:prstGeom>
            <a:noFill/>
          </p:spPr>
          <p:txBody>
            <a:bodyPr wrap="square" rtlCol="0">
              <a:spAutoFit/>
            </a:bodyPr>
            <a:lstStyle/>
            <a:p>
              <a:pPr algn="ctr"/>
              <a:r>
                <a:rPr lang="en-US" altLang="zh-CN" sz="5500" dirty="0">
                  <a:solidFill>
                    <a:schemeClr val="bg1"/>
                  </a:solidFill>
                  <a:uFillTx/>
                  <a:latin typeface="+中文正文" charset="0"/>
                  <a:sym typeface="Arial" charset="0"/>
                </a:rPr>
                <a:t>LEC</a:t>
              </a:r>
              <a:endParaRPr lang="en-US" altLang="zh-CN" sz="5500" spc="600" dirty="0">
                <a:solidFill>
                  <a:schemeClr val="bg1"/>
                </a:solidFill>
                <a:uFillTx/>
                <a:latin typeface="+中文正文" charset="0"/>
                <a:sym typeface="Arial" charset="0"/>
              </a:endParaRPr>
            </a:p>
            <a:p>
              <a:pPr algn="ctr"/>
              <a:r>
                <a:rPr lang="zh-CN" altLang="en-US" sz="4800" dirty="0">
                  <a:solidFill>
                    <a:schemeClr val="bg1"/>
                  </a:solidFill>
                  <a:latin typeface="Arial" charset="0"/>
                  <a:ea typeface="微软雅黑" pitchFamily="34" charset="-122"/>
                  <a:sym typeface="Arial" charset="0"/>
                </a:rPr>
                <a:t>评价法</a:t>
              </a:r>
            </a:p>
          </p:txBody>
        </p:sp>
      </p:grpSp>
      <p:sp>
        <p:nvSpPr>
          <p:cNvPr id="2" name="矩形 1"/>
          <p:cNvSpPr/>
          <p:nvPr/>
        </p:nvSpPr>
        <p:spPr>
          <a:xfrm>
            <a:off x="1002665" y="2185035"/>
            <a:ext cx="6663690" cy="3630930"/>
          </a:xfrm>
          <a:prstGeom prst="rect">
            <a:avLst/>
          </a:prstGeom>
        </p:spPr>
        <p:txBody>
          <a:bodyPr wrap="square" lIns="91436" tIns="45718" rIns="91436" bIns="45718">
            <a:spAutoFit/>
          </a:bodyPr>
          <a:lstStyle/>
          <a:p>
            <a:pPr>
              <a:lnSpc>
                <a:spcPct val="130000"/>
              </a:lnSpc>
            </a:pPr>
            <a:r>
              <a:rPr lang="en-US" sz="1800" b="1" dirty="0">
                <a:solidFill>
                  <a:schemeClr val="bg1"/>
                </a:solidFill>
                <a:latin typeface="宋体" charset="-122"/>
                <a:ea typeface="宋体" charset="-122"/>
                <a:sym typeface="Arial" charset="0"/>
              </a:rPr>
              <a:t>LEC</a:t>
            </a:r>
            <a:r>
              <a:rPr lang="zh-CN" altLang="en-US" sz="1800" b="1" dirty="0">
                <a:solidFill>
                  <a:schemeClr val="bg1"/>
                </a:solidFill>
                <a:latin typeface="宋体" charset="-122"/>
                <a:ea typeface="宋体" charset="-122"/>
                <a:sym typeface="Arial" charset="0"/>
              </a:rPr>
              <a:t>评价法：</a:t>
            </a:r>
            <a:r>
              <a:rPr lang="zh-CN" altLang="en-US" sz="1600" dirty="0">
                <a:solidFill>
                  <a:schemeClr val="bg1"/>
                </a:solidFill>
                <a:latin typeface="宋体" charset="-122"/>
                <a:ea typeface="宋体" charset="-122"/>
                <a:sym typeface="Arial" charset="0"/>
              </a:rPr>
              <a:t>是人们在具有潜在危险性作业环境中作业时的危险性半定</a:t>
            </a:r>
          </a:p>
          <a:p>
            <a:pPr>
              <a:lnSpc>
                <a:spcPct val="130000"/>
              </a:lnSpc>
            </a:pPr>
            <a:r>
              <a:rPr lang="zh-CN" altLang="en-US" sz="1600" dirty="0">
                <a:solidFill>
                  <a:schemeClr val="bg1"/>
                </a:solidFill>
                <a:latin typeface="宋体" charset="-122"/>
                <a:ea typeface="宋体" charset="-122"/>
                <a:sym typeface="Arial" charset="0"/>
              </a:rPr>
              <a:t>                     量评价方法。</a:t>
            </a:r>
          </a:p>
          <a:p>
            <a:pPr>
              <a:lnSpc>
                <a:spcPct val="130000"/>
              </a:lnSpc>
            </a:pPr>
            <a:r>
              <a:rPr lang="zh-CN" altLang="en-US" sz="1600" dirty="0">
                <a:solidFill>
                  <a:schemeClr val="bg1"/>
                </a:solidFill>
                <a:latin typeface="宋体" charset="-122"/>
                <a:ea typeface="宋体" charset="-122"/>
                <a:sym typeface="Arial" charset="0"/>
              </a:rPr>
              <a:t>                     采用与系统风险率相关的</a:t>
            </a:r>
            <a:r>
              <a:rPr lang="en-US" altLang="zh-CN" sz="1600" dirty="0">
                <a:solidFill>
                  <a:schemeClr val="bg1"/>
                </a:solidFill>
                <a:latin typeface="宋体" charset="-122"/>
                <a:ea typeface="宋体" charset="-122"/>
                <a:sym typeface="Arial" charset="0"/>
              </a:rPr>
              <a:t>3</a:t>
            </a:r>
            <a:r>
              <a:rPr lang="zh-CN" altLang="en-US" sz="1600" dirty="0">
                <a:solidFill>
                  <a:schemeClr val="bg1"/>
                </a:solidFill>
                <a:latin typeface="宋体" charset="-122"/>
                <a:ea typeface="宋体" charset="-122"/>
                <a:sym typeface="Arial" charset="0"/>
              </a:rPr>
              <a:t>个方面指标值之积来</a:t>
            </a:r>
          </a:p>
          <a:p>
            <a:pPr>
              <a:lnSpc>
                <a:spcPct val="130000"/>
              </a:lnSpc>
            </a:pPr>
            <a:r>
              <a:rPr lang="zh-CN" altLang="en-US" sz="1600" dirty="0">
                <a:solidFill>
                  <a:schemeClr val="bg1"/>
                </a:solidFill>
                <a:latin typeface="宋体" charset="-122"/>
                <a:ea typeface="宋体" charset="-122"/>
                <a:sym typeface="Arial" charset="0"/>
              </a:rPr>
              <a:t>                     评价系统中人员伤亡风险的大小。</a:t>
            </a:r>
          </a:p>
          <a:p>
            <a:pPr>
              <a:lnSpc>
                <a:spcPct val="130000"/>
              </a:lnSpc>
            </a:pPr>
            <a:r>
              <a:rPr lang="en-US" altLang="zh-CN" sz="1800" b="1" dirty="0">
                <a:solidFill>
                  <a:schemeClr val="bg1"/>
                </a:solidFill>
                <a:latin typeface="宋体" charset="-122"/>
                <a:ea typeface="宋体" charset="-122"/>
                <a:sym typeface="Arial" charset="0"/>
              </a:rPr>
              <a:t>3</a:t>
            </a:r>
            <a:r>
              <a:rPr lang="zh-CN" altLang="en-US" sz="1800" b="1" dirty="0">
                <a:solidFill>
                  <a:schemeClr val="bg1"/>
                </a:solidFill>
                <a:latin typeface="宋体" charset="-122"/>
                <a:ea typeface="宋体" charset="-122"/>
                <a:sym typeface="Arial" charset="0"/>
              </a:rPr>
              <a:t>个方面分别指：</a:t>
            </a:r>
            <a:r>
              <a:rPr lang="en-US" altLang="zh-CN" sz="1600" dirty="0">
                <a:solidFill>
                  <a:srgbClr val="FF0000"/>
                </a:solidFill>
                <a:latin typeface="宋体" charset="-122"/>
                <a:ea typeface="宋体" charset="-122"/>
                <a:sym typeface="Arial" charset="0"/>
              </a:rPr>
              <a:t>L</a:t>
            </a:r>
            <a:r>
              <a:rPr lang="zh-CN" altLang="en-US" sz="1600" dirty="0">
                <a:solidFill>
                  <a:srgbClr val="FF0000"/>
                </a:solidFill>
                <a:latin typeface="宋体" charset="-122"/>
                <a:ea typeface="宋体" charset="-122"/>
                <a:sym typeface="Arial" charset="0"/>
              </a:rPr>
              <a:t> </a:t>
            </a:r>
            <a:r>
              <a:rPr lang="zh-CN" altLang="en-US" sz="1600" dirty="0">
                <a:solidFill>
                  <a:schemeClr val="bg1"/>
                </a:solidFill>
                <a:latin typeface="宋体" charset="-122"/>
                <a:ea typeface="宋体" charset="-122"/>
                <a:sym typeface="Arial" charset="0"/>
              </a:rPr>
              <a:t>，发生事故的可能性大小；</a:t>
            </a:r>
          </a:p>
          <a:p>
            <a:pPr>
              <a:lnSpc>
                <a:spcPct val="130000"/>
              </a:lnSpc>
            </a:pPr>
            <a:r>
              <a:rPr lang="zh-CN" altLang="en-US" sz="1600" dirty="0">
                <a:solidFill>
                  <a:schemeClr val="bg1"/>
                </a:solidFill>
                <a:latin typeface="宋体" charset="-122"/>
                <a:ea typeface="宋体" charset="-122"/>
                <a:sym typeface="Arial" charset="0"/>
              </a:rPr>
              <a:t>                 </a:t>
            </a:r>
            <a:r>
              <a:rPr lang="en-US" altLang="zh-CN" sz="1600" dirty="0">
                <a:solidFill>
                  <a:srgbClr val="FF0000"/>
                </a:solidFill>
                <a:latin typeface="宋体" charset="-122"/>
                <a:ea typeface="宋体" charset="-122"/>
                <a:sym typeface="Arial" charset="0"/>
              </a:rPr>
              <a:t>E </a:t>
            </a:r>
            <a:r>
              <a:rPr lang="zh-CN" altLang="en-US" sz="1600" dirty="0">
                <a:solidFill>
                  <a:schemeClr val="bg1"/>
                </a:solidFill>
                <a:latin typeface="宋体" charset="-122"/>
                <a:ea typeface="宋体" charset="-122"/>
                <a:sym typeface="Arial" charset="0"/>
              </a:rPr>
              <a:t>，人体暴露在这种危险环境中的频繁程度；</a:t>
            </a:r>
          </a:p>
          <a:p>
            <a:pPr>
              <a:lnSpc>
                <a:spcPct val="130000"/>
              </a:lnSpc>
            </a:pPr>
            <a:r>
              <a:rPr lang="zh-CN" altLang="en-US" sz="1600" dirty="0">
                <a:solidFill>
                  <a:schemeClr val="bg1"/>
                </a:solidFill>
                <a:latin typeface="宋体" charset="-122"/>
                <a:ea typeface="宋体" charset="-122"/>
                <a:sym typeface="Arial" charset="0"/>
              </a:rPr>
              <a:t>                 </a:t>
            </a:r>
            <a:r>
              <a:rPr lang="en-US" altLang="zh-CN" sz="1600" dirty="0">
                <a:solidFill>
                  <a:srgbClr val="FF0000"/>
                </a:solidFill>
                <a:latin typeface="宋体" charset="-122"/>
                <a:ea typeface="宋体" charset="-122"/>
                <a:sym typeface="Arial" charset="0"/>
              </a:rPr>
              <a:t>C </a:t>
            </a:r>
            <a:r>
              <a:rPr lang="zh-CN" altLang="en-US" sz="1600" dirty="0">
                <a:solidFill>
                  <a:schemeClr val="bg1"/>
                </a:solidFill>
                <a:latin typeface="宋体" charset="-122"/>
                <a:ea typeface="宋体" charset="-122"/>
                <a:sym typeface="Arial" charset="0"/>
              </a:rPr>
              <a:t>，一旦发生事故会造成的损失后果。</a:t>
            </a:r>
          </a:p>
          <a:p>
            <a:pPr>
              <a:lnSpc>
                <a:spcPct val="130000"/>
              </a:lnSpc>
            </a:pPr>
            <a:r>
              <a:rPr lang="zh-CN" altLang="en-US" sz="1800" b="1" dirty="0">
                <a:solidFill>
                  <a:schemeClr val="bg1"/>
                </a:solidFill>
                <a:latin typeface="宋体" charset="-122"/>
                <a:ea typeface="宋体" charset="-122"/>
                <a:sym typeface="Arial" charset="0"/>
              </a:rPr>
              <a:t>以这</a:t>
            </a:r>
            <a:r>
              <a:rPr lang="en-US" altLang="zh-CN" sz="1800" b="1" dirty="0">
                <a:solidFill>
                  <a:schemeClr val="bg1"/>
                </a:solidFill>
                <a:latin typeface="宋体" charset="-122"/>
                <a:ea typeface="宋体" charset="-122"/>
                <a:sym typeface="Arial" charset="0"/>
              </a:rPr>
              <a:t>3</a:t>
            </a:r>
            <a:r>
              <a:rPr lang="zh-CN" altLang="en-US" sz="1800" b="1" dirty="0">
                <a:solidFill>
                  <a:schemeClr val="bg1"/>
                </a:solidFill>
                <a:latin typeface="宋体" charset="-122"/>
                <a:ea typeface="宋体" charset="-122"/>
                <a:sym typeface="Arial" charset="0"/>
              </a:rPr>
              <a:t>个方面的乘积</a:t>
            </a:r>
            <a:r>
              <a:rPr lang="en-US" altLang="zh-CN" sz="1800" b="1" dirty="0">
                <a:solidFill>
                  <a:schemeClr val="bg1"/>
                </a:solidFill>
                <a:latin typeface="宋体" charset="-122"/>
                <a:ea typeface="宋体" charset="-122"/>
                <a:sym typeface="Arial" charset="0"/>
              </a:rPr>
              <a:t>D</a:t>
            </a:r>
            <a:r>
              <a:rPr lang="zh-CN" altLang="en-US" sz="1800" b="1" dirty="0">
                <a:solidFill>
                  <a:schemeClr val="bg1"/>
                </a:solidFill>
                <a:latin typeface="宋体" charset="-122"/>
                <a:ea typeface="宋体" charset="-122"/>
                <a:sym typeface="Arial" charset="0"/>
              </a:rPr>
              <a:t>来评价风险的大小</a:t>
            </a:r>
          </a:p>
          <a:p>
            <a:pPr fontAlgn="auto">
              <a:lnSpc>
                <a:spcPct val="100000"/>
              </a:lnSpc>
            </a:pPr>
            <a:r>
              <a:rPr lang="zh-CN" altLang="en-US" sz="1600" dirty="0">
                <a:solidFill>
                  <a:schemeClr val="bg1"/>
                </a:solidFill>
                <a:latin typeface="Arial" charset="0"/>
                <a:ea typeface="微软雅黑" pitchFamily="34" charset="-122"/>
                <a:sym typeface="Arial" charset="0"/>
              </a:rPr>
              <a:t>                                                        </a:t>
            </a:r>
            <a:r>
              <a:rPr lang="en-US" altLang="zh-CN" sz="2800" dirty="0">
                <a:solidFill>
                  <a:srgbClr val="FF0000"/>
                </a:solidFill>
                <a:latin typeface="Arial" charset="0"/>
                <a:ea typeface="微软雅黑" pitchFamily="34" charset="-122"/>
                <a:sym typeface="Arial" charset="0"/>
              </a:rPr>
              <a:t>D=L*E*C</a:t>
            </a:r>
          </a:p>
          <a:p>
            <a:pPr fontAlgn="auto">
              <a:lnSpc>
                <a:spcPct val="100000"/>
              </a:lnSpc>
            </a:pPr>
            <a:r>
              <a:rPr lang="en-US" altLang="zh-CN" sz="2800" dirty="0">
                <a:solidFill>
                  <a:srgbClr val="FF0000"/>
                </a:solidFill>
                <a:latin typeface="Arial" charset="0"/>
                <a:ea typeface="微软雅黑" pitchFamily="34" charset="-122"/>
                <a:sym typeface="Arial" charset="0"/>
              </a:rPr>
              <a:t>                                </a:t>
            </a:r>
            <a:r>
              <a:rPr lang="en-US" altLang="zh-CN" sz="1800" dirty="0">
                <a:solidFill>
                  <a:srgbClr val="FF0000"/>
                </a:solidFill>
                <a:latin typeface="Arial" charset="0"/>
                <a:ea typeface="微软雅黑" pitchFamily="34" charset="-122"/>
                <a:sym typeface="Arial" charset="0"/>
              </a:rPr>
              <a:t>D</a:t>
            </a:r>
            <a:r>
              <a:rPr lang="en-US" altLang="zh-CN" sz="1800" dirty="0">
                <a:solidFill>
                  <a:schemeClr val="bg1"/>
                </a:solidFill>
                <a:latin typeface="Arial" charset="0"/>
                <a:ea typeface="微软雅黑" pitchFamily="34" charset="-122"/>
                <a:sym typeface="Arial" charset="0"/>
              </a:rPr>
              <a:t>----</a:t>
            </a:r>
            <a:r>
              <a:rPr lang="zh-CN" altLang="en-US" sz="1800" dirty="0">
                <a:solidFill>
                  <a:schemeClr val="bg1"/>
                </a:solidFill>
                <a:latin typeface="Arial" charset="0"/>
                <a:ea typeface="微软雅黑" pitchFamily="34" charset="-122"/>
                <a:sym typeface="Arial" charset="0"/>
              </a:rPr>
              <a:t>危险程度。</a:t>
            </a:r>
          </a:p>
        </p:txBody>
      </p:sp>
      <p:sp>
        <p:nvSpPr>
          <p:cNvPr id="39" name="圆角矩形 38"/>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4</a:t>
            </a:r>
          </a:p>
        </p:txBody>
      </p:sp>
      <p:sp>
        <p:nvSpPr>
          <p:cNvPr id="3" name="文本框 2"/>
          <p:cNvSpPr txBox="1"/>
          <p:nvPr/>
        </p:nvSpPr>
        <p:spPr>
          <a:xfrm>
            <a:off x="647718" y="267582"/>
            <a:ext cx="2059940" cy="459105"/>
          </a:xfrm>
          <a:prstGeom prst="rect">
            <a:avLst/>
          </a:prstGeom>
          <a:noFill/>
        </p:spPr>
        <p:txBody>
          <a:bodyPr wrap="none" lIns="91436" tIns="45718" rIns="91436" bIns="45718" rtlCol="0">
            <a:spAutoFit/>
          </a:bodyPr>
          <a:lstStyle/>
          <a:p>
            <a:pPr algn="l"/>
            <a:r>
              <a:rPr lang="en-US" altLang="zh-CN" sz="2400" dirty="0">
                <a:solidFill>
                  <a:schemeClr val="tx2"/>
                </a:solidFill>
                <a:uFillTx/>
                <a:latin typeface="+中文正文" charset="0"/>
                <a:sym typeface="Arial" charset="0"/>
              </a:rPr>
              <a:t>LEC </a:t>
            </a:r>
            <a:r>
              <a:rPr lang="zh-CN" altLang="en-US" sz="2400" spc="600" dirty="0">
                <a:solidFill>
                  <a:schemeClr val="tx2"/>
                </a:solidFill>
                <a:latin typeface="Arial" charset="0"/>
                <a:ea typeface="微软雅黑" pitchFamily="34" charset="-122"/>
                <a:sym typeface="Arial" charset="0"/>
              </a:rPr>
              <a:t>评价法</a:t>
            </a:r>
            <a:endParaRPr lang="en-US" altLang="zh-CN" sz="2400" spc="600" dirty="0">
              <a:solidFill>
                <a:schemeClr val="tx2"/>
              </a:solidFill>
              <a:latin typeface="+mn-ea"/>
              <a:sym typeface="Arial" charset="0"/>
            </a:endParaRPr>
          </a:p>
        </p:txBody>
      </p:sp>
      <p:sp>
        <p:nvSpPr>
          <p:cNvPr id="4" name="矩形 3"/>
          <p:cNvSpPr/>
          <p:nvPr/>
        </p:nvSpPr>
        <p:spPr>
          <a:xfrm>
            <a:off x="2769235" y="252730"/>
            <a:ext cx="942149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圆角矩形 13"/>
          <p:cNvSpPr/>
          <p:nvPr/>
        </p:nvSpPr>
        <p:spPr>
          <a:xfrm>
            <a:off x="3219450" y="1320165"/>
            <a:ext cx="8972550"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0" name="圆角矩形 19"/>
          <p:cNvSpPr/>
          <p:nvPr/>
        </p:nvSpPr>
        <p:spPr>
          <a:xfrm>
            <a:off x="3219450" y="1455420"/>
            <a:ext cx="8971915"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860675" y="2145030"/>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3" name="矩形 2"/>
          <p:cNvSpPr/>
          <p:nvPr/>
        </p:nvSpPr>
        <p:spPr>
          <a:xfrm>
            <a:off x="-1270" y="1454785"/>
            <a:ext cx="2212975" cy="4955540"/>
          </a:xfrm>
          <a:prstGeom prst="rect">
            <a:avLst/>
          </a:prstGeom>
          <a:solidFill>
            <a:srgbClr val="4472C4">
              <a:alpha val="9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4</a:t>
            </a:r>
          </a:p>
        </p:txBody>
      </p:sp>
      <p:sp>
        <p:nvSpPr>
          <p:cNvPr id="6" name="圆角矩形 5"/>
          <p:cNvSpPr/>
          <p:nvPr/>
        </p:nvSpPr>
        <p:spPr>
          <a:xfrm rot="10800000" flipV="1">
            <a:off x="2858770" y="356171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860675" y="500316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858770" y="145542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860675" y="282257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858770" y="427672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sp>
        <p:nvSpPr>
          <p:cNvPr id="13" name="圆角矩形 12"/>
          <p:cNvSpPr/>
          <p:nvPr/>
        </p:nvSpPr>
        <p:spPr>
          <a:xfrm rot="10800000" flipV="1">
            <a:off x="2858770" y="569658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7</a:t>
            </a:r>
          </a:p>
        </p:txBody>
      </p:sp>
      <p:graphicFrame>
        <p:nvGraphicFramePr>
          <p:cNvPr id="2" name="表格 1"/>
          <p:cNvGraphicFramePr/>
          <p:nvPr/>
        </p:nvGraphicFramePr>
        <p:xfrm>
          <a:off x="3493770" y="1454785"/>
          <a:ext cx="8697595" cy="4839208"/>
        </p:xfrm>
        <a:graphic>
          <a:graphicData uri="http://schemas.openxmlformats.org/drawingml/2006/table">
            <a:tbl>
              <a:tblPr firstRow="1" bandRow="1">
                <a:tableStyleId>{5C22544A-7EE6-4342-B048-85BDC9FD1C3A}</a:tableStyleId>
              </a:tblPr>
              <a:tblGrid>
                <a:gridCol w="2627630">
                  <a:extLst>
                    <a:ext uri="{9D8B030D-6E8A-4147-A177-3AD203B41FA5}">
                      <a16:colId xmlns:a16="http://schemas.microsoft.com/office/drawing/2014/main" val="20000"/>
                    </a:ext>
                  </a:extLst>
                </a:gridCol>
                <a:gridCol w="1701800">
                  <a:extLst>
                    <a:ext uri="{9D8B030D-6E8A-4147-A177-3AD203B41FA5}">
                      <a16:colId xmlns:a16="http://schemas.microsoft.com/office/drawing/2014/main" val="20001"/>
                    </a:ext>
                  </a:extLst>
                </a:gridCol>
                <a:gridCol w="4368165">
                  <a:extLst>
                    <a:ext uri="{9D8B030D-6E8A-4147-A177-3AD203B41FA5}">
                      <a16:colId xmlns:a16="http://schemas.microsoft.com/office/drawing/2014/main" val="20002"/>
                    </a:ext>
                  </a:extLst>
                </a:gridCol>
              </a:tblGrid>
              <a:tr h="612140">
                <a:tc>
                  <a:txBody>
                    <a:bodyPr/>
                    <a:lstStyle/>
                    <a:p>
                      <a:pPr algn="l">
                        <a:lnSpc>
                          <a:spcPct val="190000"/>
                        </a:lnSpc>
                        <a:buNone/>
                      </a:pPr>
                      <a:r>
                        <a:rPr lang="zh-CN" altLang="en-US" sz="1800" b="0">
                          <a:solidFill>
                            <a:schemeClr val="tx1">
                              <a:lumMod val="75000"/>
                              <a:lumOff val="25000"/>
                            </a:schemeClr>
                          </a:solidFill>
                          <a:uFillTx/>
                          <a:latin typeface="宋体" charset="-122"/>
                          <a:ea typeface="宋体" charset="-122"/>
                          <a:sym typeface="Arial" charset="0"/>
                        </a:rPr>
                        <a:t>完全可以预料</a:t>
                      </a:r>
                    </a:p>
                  </a:txBody>
                  <a:tcPr>
                    <a:noFill/>
                  </a:tcPr>
                </a:tc>
                <a:tc>
                  <a:txBody>
                    <a:bodyPr/>
                    <a:lstStyle/>
                    <a:p>
                      <a:pPr algn="ctr">
                        <a:lnSpc>
                          <a:spcPct val="190000"/>
                        </a:lnSpc>
                        <a:buNone/>
                      </a:pPr>
                      <a:r>
                        <a:rPr lang="en-US" altLang="zh-CN" sz="1800" b="0">
                          <a:solidFill>
                            <a:schemeClr val="tx1">
                              <a:lumMod val="75000"/>
                              <a:lumOff val="25000"/>
                            </a:schemeClr>
                          </a:solidFill>
                          <a:uFillTx/>
                          <a:latin typeface="宋体" charset="-122"/>
                          <a:ea typeface="宋体" charset="-122"/>
                        </a:rPr>
                        <a:t>10 </a:t>
                      </a:r>
                      <a:r>
                        <a:rPr lang="zh-CN" altLang="en-US" sz="1800" b="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b="0">
                          <a:solidFill>
                            <a:schemeClr val="tx1">
                              <a:lumMod val="75000"/>
                              <a:lumOff val="25000"/>
                            </a:schemeClr>
                          </a:solidFill>
                          <a:uFillTx/>
                          <a:latin typeface="宋体" charset="-122"/>
                          <a:ea typeface="宋体" charset="-122"/>
                        </a:rPr>
                        <a:t>例如：</a:t>
                      </a:r>
                      <a:r>
                        <a:rPr lang="zh-CN" altLang="en-US" sz="1800" b="0" dirty="0">
                          <a:solidFill>
                            <a:schemeClr val="tx1">
                              <a:lumMod val="75000"/>
                              <a:lumOff val="25000"/>
                            </a:schemeClr>
                          </a:solidFill>
                          <a:uFillTx/>
                          <a:latin typeface="宋体" charset="-122"/>
                          <a:ea typeface="宋体" charset="-122"/>
                          <a:sym typeface="Arial" charset="0"/>
                        </a:rPr>
                        <a:t>酒后驾驶引发交通事故</a:t>
                      </a:r>
                    </a:p>
                  </a:txBody>
                  <a:tcPr>
                    <a:noFill/>
                  </a:tcPr>
                </a:tc>
                <a:extLst>
                  <a:ext uri="{0D108BD9-81ED-4DB2-BD59-A6C34878D82A}">
                    <a16:rowId xmlns:a16="http://schemas.microsoft.com/office/drawing/2014/main" val="10000"/>
                  </a:ext>
                </a:extLst>
              </a:tr>
              <a:tr h="612140">
                <a:tc>
                  <a:txBody>
                    <a:bodyPr/>
                    <a:lstStyle/>
                    <a:p>
                      <a:pPr algn="l">
                        <a:lnSpc>
                          <a:spcPct val="190000"/>
                        </a:lnSpc>
                        <a:buNone/>
                      </a:pPr>
                      <a:r>
                        <a:rPr lang="zh-CN" altLang="en-US" sz="1800" dirty="0">
                          <a:solidFill>
                            <a:schemeClr val="tx1">
                              <a:lumMod val="75000"/>
                              <a:lumOff val="25000"/>
                            </a:schemeClr>
                          </a:solidFill>
                          <a:uFillTx/>
                          <a:latin typeface="宋体" charset="-122"/>
                          <a:ea typeface="宋体" charset="-122"/>
                          <a:sym typeface="Arial" charset="0"/>
                        </a:rPr>
                        <a:t>相当可能</a:t>
                      </a:r>
                    </a:p>
                  </a:txBody>
                  <a:tcPr>
                    <a:noFill/>
                  </a:tcPr>
                </a:tc>
                <a:tc>
                  <a:txBody>
                    <a:bodyPr/>
                    <a:lstStyle/>
                    <a:p>
                      <a:pPr algn="ctr">
                        <a:lnSpc>
                          <a:spcPct val="190000"/>
                        </a:lnSpc>
                        <a:buNone/>
                      </a:pPr>
                      <a:r>
                        <a:rPr lang="en-US" altLang="zh-CN" sz="1800">
                          <a:solidFill>
                            <a:schemeClr val="tx1">
                              <a:lumMod val="75000"/>
                              <a:lumOff val="25000"/>
                            </a:schemeClr>
                          </a:solidFill>
                          <a:uFillTx/>
                          <a:latin typeface="宋体" charset="-122"/>
                          <a:ea typeface="宋体" charset="-122"/>
                        </a:rPr>
                        <a:t>6 </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a:solidFill>
                            <a:schemeClr val="tx1">
                              <a:lumMod val="75000"/>
                              <a:lumOff val="25000"/>
                            </a:schemeClr>
                          </a:solidFill>
                          <a:uFillTx/>
                          <a:latin typeface="宋体" charset="-122"/>
                          <a:ea typeface="宋体" charset="-122"/>
                          <a:sym typeface="+mn-ea"/>
                        </a:rPr>
                        <a:t>例如：</a:t>
                      </a:r>
                      <a:r>
                        <a:rPr lang="zh-CN" altLang="en-US" sz="1800" dirty="0">
                          <a:solidFill>
                            <a:schemeClr val="tx1">
                              <a:lumMod val="75000"/>
                              <a:lumOff val="25000"/>
                            </a:schemeClr>
                          </a:solidFill>
                          <a:uFillTx/>
                          <a:latin typeface="宋体" charset="-122"/>
                          <a:ea typeface="宋体" charset="-122"/>
                          <a:sym typeface="Arial" charset="0"/>
                        </a:rPr>
                        <a:t>违反十不吊造成吊装伤害事故</a:t>
                      </a:r>
                    </a:p>
                  </a:txBody>
                  <a:tcPr>
                    <a:noFill/>
                  </a:tcPr>
                </a:tc>
                <a:extLst>
                  <a:ext uri="{0D108BD9-81ED-4DB2-BD59-A6C34878D82A}">
                    <a16:rowId xmlns:a16="http://schemas.microsoft.com/office/drawing/2014/main" val="10001"/>
                  </a:ext>
                </a:extLst>
              </a:tr>
              <a:tr h="694690">
                <a:tc>
                  <a:txBody>
                    <a:bodyPr/>
                    <a:lstStyle/>
                    <a:p>
                      <a:pPr algn="l">
                        <a:lnSpc>
                          <a:spcPct val="220000"/>
                        </a:lnSpc>
                        <a:buNone/>
                      </a:pPr>
                      <a:r>
                        <a:rPr lang="zh-CN" altLang="en-US" sz="1800" dirty="0">
                          <a:solidFill>
                            <a:schemeClr val="tx1">
                              <a:lumMod val="75000"/>
                              <a:lumOff val="25000"/>
                            </a:schemeClr>
                          </a:solidFill>
                          <a:uFillTx/>
                          <a:latin typeface="宋体" charset="-122"/>
                          <a:ea typeface="宋体" charset="-122"/>
                          <a:sym typeface="Arial" charset="0"/>
                        </a:rPr>
                        <a:t>可能，但不经常</a:t>
                      </a:r>
                    </a:p>
                  </a:txBody>
                  <a:tcPr>
                    <a:noFill/>
                  </a:tcPr>
                </a:tc>
                <a:tc>
                  <a:txBody>
                    <a:bodyPr/>
                    <a:lstStyle/>
                    <a:p>
                      <a:pPr algn="ctr">
                        <a:lnSpc>
                          <a:spcPct val="220000"/>
                        </a:lnSpc>
                        <a:buNone/>
                      </a:pPr>
                      <a:r>
                        <a:rPr lang="en-US" altLang="zh-CN" sz="1800">
                          <a:solidFill>
                            <a:schemeClr val="tx1">
                              <a:lumMod val="75000"/>
                              <a:lumOff val="25000"/>
                            </a:schemeClr>
                          </a:solidFill>
                          <a:uFillTx/>
                          <a:latin typeface="宋体" charset="-122"/>
                          <a:ea typeface="宋体" charset="-122"/>
                        </a:rPr>
                        <a:t>3 </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a:solidFill>
                            <a:schemeClr val="tx1">
                              <a:lumMod val="75000"/>
                              <a:lumOff val="25000"/>
                            </a:schemeClr>
                          </a:solidFill>
                          <a:uFillTx/>
                          <a:latin typeface="宋体" charset="-122"/>
                          <a:ea typeface="宋体" charset="-122"/>
                          <a:sym typeface="+mn-ea"/>
                        </a:rPr>
                        <a:t>例如：</a:t>
                      </a:r>
                      <a:r>
                        <a:rPr lang="zh-CN" altLang="en-US" sz="1800" dirty="0">
                          <a:solidFill>
                            <a:schemeClr val="tx1">
                              <a:lumMod val="75000"/>
                              <a:lumOff val="25000"/>
                            </a:schemeClr>
                          </a:solidFill>
                          <a:uFillTx/>
                          <a:latin typeface="宋体" charset="-122"/>
                          <a:ea typeface="宋体" charset="-122"/>
                          <a:sym typeface="Arial" charset="0"/>
                        </a:rPr>
                        <a:t>靠近井场高压线引发触电事故</a:t>
                      </a:r>
                    </a:p>
                  </a:txBody>
                  <a:tcPr>
                    <a:noFill/>
                  </a:tcPr>
                </a:tc>
                <a:extLst>
                  <a:ext uri="{0D108BD9-81ED-4DB2-BD59-A6C34878D82A}">
                    <a16:rowId xmlns:a16="http://schemas.microsoft.com/office/drawing/2014/main" val="10002"/>
                  </a:ext>
                </a:extLst>
              </a:tr>
              <a:tr h="667385">
                <a:tc>
                  <a:txBody>
                    <a:bodyPr/>
                    <a:lstStyle/>
                    <a:p>
                      <a:pPr algn="l">
                        <a:lnSpc>
                          <a:spcPct val="210000"/>
                        </a:lnSpc>
                        <a:buNone/>
                      </a:pPr>
                      <a:r>
                        <a:rPr lang="zh-CN" altLang="en-US" sz="1800" dirty="0">
                          <a:solidFill>
                            <a:schemeClr val="tx1">
                              <a:lumMod val="75000"/>
                              <a:lumOff val="25000"/>
                            </a:schemeClr>
                          </a:solidFill>
                          <a:uFillTx/>
                          <a:latin typeface="宋体" charset="-122"/>
                          <a:ea typeface="宋体" charset="-122"/>
                          <a:sym typeface="Arial" charset="0"/>
                        </a:rPr>
                        <a:t>可能性小，完全意外</a:t>
                      </a:r>
                    </a:p>
                  </a:txBody>
                  <a:tcPr>
                    <a:noFill/>
                  </a:tcPr>
                </a:tc>
                <a:tc>
                  <a:txBody>
                    <a:bodyPr/>
                    <a:lstStyle/>
                    <a:p>
                      <a:pPr algn="ctr">
                        <a:lnSpc>
                          <a:spcPct val="210000"/>
                        </a:lnSpc>
                        <a:buNone/>
                      </a:pPr>
                      <a:r>
                        <a:rPr lang="en-US" altLang="zh-CN" sz="1800">
                          <a:solidFill>
                            <a:schemeClr val="tx1">
                              <a:lumMod val="75000"/>
                              <a:lumOff val="25000"/>
                            </a:schemeClr>
                          </a:solidFill>
                          <a:uFillTx/>
                          <a:latin typeface="宋体" charset="-122"/>
                          <a:ea typeface="宋体" charset="-122"/>
                        </a:rPr>
                        <a:t>1 </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a:solidFill>
                            <a:schemeClr val="tx1">
                              <a:lumMod val="75000"/>
                              <a:lumOff val="25000"/>
                            </a:schemeClr>
                          </a:solidFill>
                          <a:uFillTx/>
                          <a:latin typeface="宋体" charset="-122"/>
                          <a:ea typeface="宋体" charset="-122"/>
                          <a:sym typeface="+mn-ea"/>
                        </a:rPr>
                        <a:t>例如：</a:t>
                      </a:r>
                      <a:r>
                        <a:rPr lang="zh-CN" altLang="en-US" sz="1800" dirty="0">
                          <a:solidFill>
                            <a:schemeClr val="tx1">
                              <a:lumMod val="75000"/>
                              <a:lumOff val="25000"/>
                            </a:schemeClr>
                          </a:solidFill>
                          <a:uFillTx/>
                          <a:latin typeface="宋体" charset="-122"/>
                          <a:ea typeface="宋体" charset="-122"/>
                          <a:sym typeface="Arial" charset="0"/>
                        </a:rPr>
                        <a:t>误操作造成上顶下砸事故</a:t>
                      </a:r>
                    </a:p>
                  </a:txBody>
                  <a:tcPr>
                    <a:noFill/>
                  </a:tcPr>
                </a:tc>
                <a:extLst>
                  <a:ext uri="{0D108BD9-81ED-4DB2-BD59-A6C34878D82A}">
                    <a16:rowId xmlns:a16="http://schemas.microsoft.com/office/drawing/2014/main" val="10003"/>
                  </a:ext>
                </a:extLst>
              </a:tr>
              <a:tr h="721995">
                <a:tc>
                  <a:txBody>
                    <a:bodyPr/>
                    <a:lstStyle/>
                    <a:p>
                      <a:pPr algn="l">
                        <a:lnSpc>
                          <a:spcPct val="230000"/>
                        </a:lnSpc>
                        <a:buNone/>
                      </a:pPr>
                      <a:r>
                        <a:rPr lang="zh-CN" altLang="en-US" sz="1800" dirty="0">
                          <a:solidFill>
                            <a:schemeClr val="tx1">
                              <a:lumMod val="75000"/>
                              <a:lumOff val="25000"/>
                            </a:schemeClr>
                          </a:solidFill>
                          <a:uFillTx/>
                          <a:latin typeface="宋体" charset="-122"/>
                          <a:ea typeface="宋体" charset="-122"/>
                          <a:sym typeface="Arial" charset="0"/>
                        </a:rPr>
                        <a:t>很不可能，可以设想</a:t>
                      </a:r>
                    </a:p>
                  </a:txBody>
                  <a:tcPr>
                    <a:noFill/>
                  </a:tcPr>
                </a:tc>
                <a:tc>
                  <a:txBody>
                    <a:bodyPr/>
                    <a:lstStyle/>
                    <a:p>
                      <a:pPr algn="ctr">
                        <a:lnSpc>
                          <a:spcPct val="230000"/>
                        </a:lnSpc>
                        <a:buNone/>
                      </a:pPr>
                      <a:r>
                        <a:rPr lang="en-US" altLang="zh-CN" sz="1800">
                          <a:solidFill>
                            <a:schemeClr val="tx1">
                              <a:lumMod val="75000"/>
                              <a:lumOff val="25000"/>
                            </a:schemeClr>
                          </a:solidFill>
                          <a:uFillTx/>
                          <a:latin typeface="宋体" charset="-122"/>
                          <a:ea typeface="宋体" charset="-122"/>
                        </a:rPr>
                        <a:t>0.5</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a:solidFill>
                            <a:schemeClr val="tx1">
                              <a:lumMod val="75000"/>
                              <a:lumOff val="25000"/>
                            </a:schemeClr>
                          </a:solidFill>
                          <a:uFillTx/>
                          <a:latin typeface="宋体" charset="-122"/>
                          <a:ea typeface="宋体" charset="-122"/>
                          <a:sym typeface="+mn-ea"/>
                        </a:rPr>
                        <a:t>例如：</a:t>
                      </a:r>
                      <a:r>
                        <a:rPr lang="zh-CN" altLang="en-US" sz="1800" dirty="0">
                          <a:solidFill>
                            <a:schemeClr val="tx1">
                              <a:lumMod val="75000"/>
                              <a:lumOff val="25000"/>
                            </a:schemeClr>
                          </a:solidFill>
                          <a:uFillTx/>
                          <a:latin typeface="宋体" charset="-122"/>
                          <a:ea typeface="宋体" charset="-122"/>
                          <a:sym typeface="Arial" charset="0"/>
                        </a:rPr>
                        <a:t>由于基础下陷造成井架倾倒</a:t>
                      </a:r>
                    </a:p>
                  </a:txBody>
                  <a:tcPr>
                    <a:noFill/>
                  </a:tcPr>
                </a:tc>
                <a:extLst>
                  <a:ext uri="{0D108BD9-81ED-4DB2-BD59-A6C34878D82A}">
                    <a16:rowId xmlns:a16="http://schemas.microsoft.com/office/drawing/2014/main" val="10004"/>
                  </a:ext>
                </a:extLst>
              </a:tr>
              <a:tr h="727075">
                <a:tc>
                  <a:txBody>
                    <a:bodyPr/>
                    <a:lstStyle/>
                    <a:p>
                      <a:pPr algn="l">
                        <a:lnSpc>
                          <a:spcPct val="230000"/>
                        </a:lnSpc>
                        <a:buNone/>
                      </a:pPr>
                      <a:r>
                        <a:rPr lang="zh-CN" altLang="en-US" sz="1800" dirty="0">
                          <a:solidFill>
                            <a:schemeClr val="tx1">
                              <a:lumMod val="75000"/>
                              <a:lumOff val="25000"/>
                            </a:schemeClr>
                          </a:solidFill>
                          <a:uFillTx/>
                          <a:latin typeface="宋体" charset="-122"/>
                          <a:ea typeface="宋体" charset="-122"/>
                          <a:sym typeface="Arial" charset="0"/>
                        </a:rPr>
                        <a:t>极不可能</a:t>
                      </a:r>
                    </a:p>
                  </a:txBody>
                  <a:tcPr>
                    <a:noFill/>
                  </a:tcPr>
                </a:tc>
                <a:tc>
                  <a:txBody>
                    <a:bodyPr/>
                    <a:lstStyle/>
                    <a:p>
                      <a:pPr algn="ctr">
                        <a:lnSpc>
                          <a:spcPct val="230000"/>
                        </a:lnSpc>
                        <a:buNone/>
                      </a:pPr>
                      <a:r>
                        <a:rPr lang="en-US" altLang="zh-CN" sz="1800">
                          <a:solidFill>
                            <a:schemeClr val="tx1">
                              <a:lumMod val="75000"/>
                              <a:lumOff val="25000"/>
                            </a:schemeClr>
                          </a:solidFill>
                          <a:uFillTx/>
                          <a:latin typeface="宋体" charset="-122"/>
                          <a:ea typeface="宋体" charset="-122"/>
                        </a:rPr>
                        <a:t>0.2</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zh-CN" altLang="en-US" sz="1800">
                          <a:solidFill>
                            <a:schemeClr val="tx1">
                              <a:lumMod val="75000"/>
                              <a:lumOff val="25000"/>
                            </a:schemeClr>
                          </a:solidFill>
                          <a:uFillTx/>
                          <a:latin typeface="宋体" charset="-122"/>
                          <a:ea typeface="宋体" charset="-122"/>
                          <a:sym typeface="+mn-ea"/>
                        </a:rPr>
                        <a:t>例如：</a:t>
                      </a:r>
                      <a:r>
                        <a:rPr lang="zh-CN" altLang="en-US" sz="1800" dirty="0">
                          <a:solidFill>
                            <a:schemeClr val="tx1">
                              <a:lumMod val="75000"/>
                              <a:lumOff val="25000"/>
                            </a:schemeClr>
                          </a:solidFill>
                          <a:uFillTx/>
                          <a:latin typeface="宋体" charset="-122"/>
                          <a:ea typeface="宋体" charset="-122"/>
                          <a:sym typeface="Arial" charset="0"/>
                        </a:rPr>
                        <a:t>野外作业被雷击事件</a:t>
                      </a:r>
                    </a:p>
                  </a:txBody>
                  <a:tcPr>
                    <a:noFill/>
                  </a:tcPr>
                </a:tc>
                <a:extLst>
                  <a:ext uri="{0D108BD9-81ED-4DB2-BD59-A6C34878D82A}">
                    <a16:rowId xmlns:a16="http://schemas.microsoft.com/office/drawing/2014/main" val="10005"/>
                  </a:ext>
                </a:extLst>
              </a:tr>
              <a:tr h="802005">
                <a:tc>
                  <a:txBody>
                    <a:bodyPr/>
                    <a:lstStyle/>
                    <a:p>
                      <a:pPr algn="l">
                        <a:lnSpc>
                          <a:spcPct val="250000"/>
                        </a:lnSpc>
                        <a:buNone/>
                      </a:pPr>
                      <a:r>
                        <a:rPr lang="zh-CN" altLang="en-US" sz="1800" dirty="0">
                          <a:solidFill>
                            <a:schemeClr val="tx1">
                              <a:lumMod val="75000"/>
                              <a:lumOff val="25000"/>
                            </a:schemeClr>
                          </a:solidFill>
                          <a:uFillTx/>
                          <a:latin typeface="宋体" charset="-122"/>
                          <a:ea typeface="宋体" charset="-122"/>
                          <a:sym typeface="Arial" charset="0"/>
                        </a:rPr>
                        <a:t>实际不可能</a:t>
                      </a:r>
                    </a:p>
                  </a:txBody>
                  <a:tcPr>
                    <a:noFill/>
                  </a:tcPr>
                </a:tc>
                <a:tc>
                  <a:txBody>
                    <a:bodyPr/>
                    <a:lstStyle/>
                    <a:p>
                      <a:pPr algn="ctr">
                        <a:lnSpc>
                          <a:spcPct val="250000"/>
                        </a:lnSpc>
                        <a:buNone/>
                      </a:pPr>
                      <a:r>
                        <a:rPr lang="en-US" altLang="zh-CN" sz="1800">
                          <a:solidFill>
                            <a:schemeClr val="tx1">
                              <a:lumMod val="75000"/>
                              <a:lumOff val="25000"/>
                            </a:schemeClr>
                          </a:solidFill>
                          <a:uFillTx/>
                          <a:latin typeface="宋体" charset="-122"/>
                          <a:ea typeface="宋体" charset="-122"/>
                        </a:rPr>
                        <a:t>0.1</a:t>
                      </a:r>
                      <a:r>
                        <a:rPr lang="zh-CN" altLang="en-US" sz="1800">
                          <a:solidFill>
                            <a:schemeClr val="tx1">
                              <a:lumMod val="75000"/>
                              <a:lumOff val="25000"/>
                            </a:schemeClr>
                          </a:solidFill>
                          <a:uFillTx/>
                          <a:latin typeface="宋体" charset="-122"/>
                          <a:ea typeface="宋体" charset="-122"/>
                        </a:rPr>
                        <a:t>分</a:t>
                      </a:r>
                    </a:p>
                  </a:txBody>
                  <a:tcPr>
                    <a:noFill/>
                  </a:tcPr>
                </a:tc>
                <a:tc>
                  <a:txBody>
                    <a:bodyPr/>
                    <a:lstStyle/>
                    <a:p>
                      <a:pPr algn="l">
                        <a:lnSpc>
                          <a:spcPct val="190000"/>
                        </a:lnSpc>
                        <a:buNone/>
                      </a:pPr>
                      <a:r>
                        <a:rPr lang="en-US" altLang="zh-CN" sz="1800">
                          <a:solidFill>
                            <a:schemeClr val="tx1">
                              <a:lumMod val="75000"/>
                              <a:lumOff val="25000"/>
                            </a:schemeClr>
                          </a:solidFill>
                          <a:uFillTx/>
                          <a:latin typeface="宋体" charset="-122"/>
                          <a:ea typeface="宋体" charset="-122"/>
                          <a:sym typeface="+mn-ea"/>
                        </a:rPr>
                        <a:t>--</a:t>
                      </a:r>
                    </a:p>
                  </a:txBody>
                  <a:tcPr>
                    <a:noFill/>
                  </a:tcPr>
                </a:tc>
                <a:extLst>
                  <a:ext uri="{0D108BD9-81ED-4DB2-BD59-A6C34878D82A}">
                    <a16:rowId xmlns:a16="http://schemas.microsoft.com/office/drawing/2014/main" val="10006"/>
                  </a:ext>
                </a:extLst>
              </a:tr>
            </a:tbl>
          </a:graphicData>
        </a:graphic>
      </p:graphicFrame>
      <p:sp>
        <p:nvSpPr>
          <p:cNvPr id="4" name="文本框 3"/>
          <p:cNvSpPr txBox="1"/>
          <p:nvPr/>
        </p:nvSpPr>
        <p:spPr>
          <a:xfrm>
            <a:off x="146050" y="2057400"/>
            <a:ext cx="1943100" cy="1691640"/>
          </a:xfrm>
          <a:prstGeom prst="rect">
            <a:avLst/>
          </a:prstGeom>
          <a:noFill/>
        </p:spPr>
        <p:txBody>
          <a:bodyPr wrap="square" rtlCol="0">
            <a:spAutoFit/>
          </a:bodyPr>
          <a:lstStyle/>
          <a:p>
            <a:pPr algn="ctr"/>
            <a:r>
              <a:rPr lang="en-US" altLang="zh-CN" sz="4400" b="1">
                <a:solidFill>
                  <a:schemeClr val="bg1"/>
                </a:solidFill>
                <a:latin typeface="宋体" charset="-122"/>
                <a:ea typeface="宋体" charset="-122"/>
                <a:sym typeface="Arial" charset="0"/>
              </a:rPr>
              <a:t>L</a:t>
            </a:r>
            <a:endParaRPr lang="zh-CN" altLang="en-US" sz="4400" b="1">
              <a:solidFill>
                <a:schemeClr val="bg1"/>
              </a:solidFill>
              <a:latin typeface="宋体" charset="-122"/>
              <a:ea typeface="宋体" charset="-122"/>
              <a:sym typeface="Arial" charset="0"/>
            </a:endParaRPr>
          </a:p>
          <a:p>
            <a:pPr algn="ctr"/>
            <a:r>
              <a:rPr lang="zh-CN" altLang="en-US" sz="2400">
                <a:solidFill>
                  <a:schemeClr val="bg1"/>
                </a:solidFill>
                <a:latin typeface="Arial" charset="0"/>
                <a:ea typeface="微软雅黑" pitchFamily="34" charset="-122"/>
                <a:sym typeface="Arial" charset="0"/>
              </a:rPr>
              <a:t>取值标准</a:t>
            </a:r>
          </a:p>
          <a:p>
            <a:pPr algn="ctr"/>
            <a:r>
              <a:rPr lang="zh-CN" altLang="en-US" sz="1800">
                <a:solidFill>
                  <a:schemeClr val="bg1"/>
                </a:solidFill>
                <a:latin typeface="Arial" charset="0"/>
                <a:ea typeface="微软雅黑" pitchFamily="34" charset="-122"/>
                <a:sym typeface="Arial" charset="0"/>
              </a:rPr>
              <a:t>（事故发生的可能性）</a:t>
            </a:r>
          </a:p>
        </p:txBody>
      </p:sp>
      <p:sp>
        <p:nvSpPr>
          <p:cNvPr id="7" name="文本框 6"/>
          <p:cNvSpPr txBox="1"/>
          <p:nvPr/>
        </p:nvSpPr>
        <p:spPr>
          <a:xfrm>
            <a:off x="133350" y="4137025"/>
            <a:ext cx="2044700" cy="1383665"/>
          </a:xfrm>
          <a:prstGeom prst="rect">
            <a:avLst/>
          </a:prstGeom>
          <a:noFill/>
        </p:spPr>
        <p:txBody>
          <a:bodyPr wrap="square" rtlCol="0">
            <a:spAutoFit/>
          </a:bodyPr>
          <a:lstStyle/>
          <a:p>
            <a:r>
              <a:rPr lang="zh-CN" altLang="en-US" sz="1400">
                <a:solidFill>
                  <a:schemeClr val="bg1"/>
                </a:solidFill>
                <a:latin typeface="宋体" charset="-122"/>
                <a:ea typeface="宋体" charset="-122"/>
              </a:rPr>
              <a:t>注：绝对不可能发生的概率是不可能的，所以人为的将</a:t>
            </a:r>
            <a:r>
              <a:rPr lang="en-US" altLang="zh-CN" sz="1400">
                <a:solidFill>
                  <a:schemeClr val="bg1"/>
                </a:solidFill>
                <a:latin typeface="宋体" charset="-122"/>
                <a:ea typeface="宋体" charset="-122"/>
              </a:rPr>
              <a:t>“</a:t>
            </a:r>
            <a:r>
              <a:rPr lang="zh-CN" altLang="en-US" sz="1400">
                <a:solidFill>
                  <a:schemeClr val="bg1"/>
                </a:solidFill>
                <a:latin typeface="宋体" charset="-122"/>
                <a:ea typeface="宋体" charset="-122"/>
              </a:rPr>
              <a:t>实际不可能发生</a:t>
            </a:r>
            <a:r>
              <a:rPr lang="en-US" altLang="zh-CN" sz="1400">
                <a:solidFill>
                  <a:schemeClr val="bg1"/>
                </a:solidFill>
                <a:latin typeface="宋体" charset="-122"/>
                <a:ea typeface="宋体" charset="-122"/>
              </a:rPr>
              <a:t>”</a:t>
            </a:r>
            <a:r>
              <a:rPr lang="zh-CN" altLang="en-US" sz="1400">
                <a:solidFill>
                  <a:schemeClr val="bg1"/>
                </a:solidFill>
                <a:latin typeface="宋体" charset="-122"/>
                <a:ea typeface="宋体" charset="-122"/>
              </a:rPr>
              <a:t>的概率定位</a:t>
            </a:r>
            <a:r>
              <a:rPr lang="en-US" altLang="zh-CN" sz="1400">
                <a:solidFill>
                  <a:schemeClr val="bg1"/>
                </a:solidFill>
                <a:latin typeface="宋体" charset="-122"/>
                <a:ea typeface="宋体" charset="-122"/>
              </a:rPr>
              <a:t>0.1</a:t>
            </a:r>
            <a:r>
              <a:rPr lang="zh-CN" altLang="en-US" sz="1400">
                <a:solidFill>
                  <a:schemeClr val="bg1"/>
                </a:solidFill>
                <a:latin typeface="宋体" charset="-122"/>
                <a:ea typeface="宋体" charset="-122"/>
              </a:rPr>
              <a:t>，而必然要发生事故的分数值定位</a:t>
            </a:r>
            <a:r>
              <a:rPr lang="en-US" altLang="zh-CN" sz="1400">
                <a:solidFill>
                  <a:schemeClr val="bg1"/>
                </a:solidFill>
                <a:latin typeface="宋体" charset="-122"/>
                <a:ea typeface="宋体" charset="-122"/>
              </a:rPr>
              <a:t>10</a:t>
            </a:r>
            <a:r>
              <a:rPr lang="zh-CN" altLang="en-US" sz="1400">
                <a:solidFill>
                  <a:schemeClr val="bg1"/>
                </a:solidFill>
                <a:latin typeface="宋体" charset="-122"/>
                <a:ea typeface="宋体" charset="-122"/>
              </a:rPr>
              <a:t>。</a:t>
            </a:r>
          </a:p>
        </p:txBody>
      </p:sp>
      <p:sp>
        <p:nvSpPr>
          <p:cNvPr id="22" name="文本框 21"/>
          <p:cNvSpPr txBox="1"/>
          <p:nvPr/>
        </p:nvSpPr>
        <p:spPr>
          <a:xfrm>
            <a:off x="647718" y="267582"/>
            <a:ext cx="2059940" cy="459105"/>
          </a:xfrm>
          <a:prstGeom prst="rect">
            <a:avLst/>
          </a:prstGeom>
          <a:noFill/>
        </p:spPr>
        <p:txBody>
          <a:bodyPr wrap="none" lIns="91436" tIns="45718" rIns="91436" bIns="45718" rtlCol="0">
            <a:spAutoFit/>
          </a:bodyPr>
          <a:lstStyle/>
          <a:p>
            <a:pPr algn="l"/>
            <a:r>
              <a:rPr lang="en-US" altLang="zh-CN" sz="2400" dirty="0">
                <a:solidFill>
                  <a:schemeClr val="tx2"/>
                </a:solidFill>
                <a:uFillTx/>
                <a:latin typeface="+中文正文" charset="0"/>
                <a:sym typeface="Arial" charset="0"/>
              </a:rPr>
              <a:t>LEC </a:t>
            </a:r>
            <a:r>
              <a:rPr lang="zh-CN" altLang="en-US" sz="2400" spc="600" dirty="0">
                <a:solidFill>
                  <a:schemeClr val="tx2"/>
                </a:solidFill>
                <a:latin typeface="Arial" charset="0"/>
                <a:ea typeface="微软雅黑" pitchFamily="34" charset="-122"/>
                <a:sym typeface="Arial" charset="0"/>
              </a:rPr>
              <a:t>评价法</a:t>
            </a:r>
            <a:endParaRPr lang="en-US" altLang="zh-CN" sz="2400" spc="600" dirty="0">
              <a:solidFill>
                <a:schemeClr val="tx2"/>
              </a:solidFill>
              <a:latin typeface="+mn-ea"/>
              <a:sym typeface="Arial" charset="0"/>
            </a:endParaRPr>
          </a:p>
        </p:txBody>
      </p:sp>
      <p:sp>
        <p:nvSpPr>
          <p:cNvPr id="23" name="矩形 22"/>
          <p:cNvSpPr/>
          <p:nvPr/>
        </p:nvSpPr>
        <p:spPr>
          <a:xfrm>
            <a:off x="2769235" y="252730"/>
            <a:ext cx="942149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圆角矩形 13"/>
          <p:cNvSpPr/>
          <p:nvPr/>
        </p:nvSpPr>
        <p:spPr>
          <a:xfrm>
            <a:off x="3219450" y="1320165"/>
            <a:ext cx="8972550"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0" name="圆角矩形 19"/>
          <p:cNvSpPr/>
          <p:nvPr/>
        </p:nvSpPr>
        <p:spPr>
          <a:xfrm>
            <a:off x="3219450" y="1455420"/>
            <a:ext cx="8971915"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860675" y="224599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3" name="矩形 2"/>
          <p:cNvSpPr/>
          <p:nvPr/>
        </p:nvSpPr>
        <p:spPr>
          <a:xfrm>
            <a:off x="-13970" y="1454785"/>
            <a:ext cx="2212975" cy="4955540"/>
          </a:xfrm>
          <a:prstGeom prst="rect">
            <a:avLst/>
          </a:prstGeom>
          <a:solidFill>
            <a:srgbClr val="4472C4">
              <a:alpha val="9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a:latin typeface="Arial" charset="0"/>
                <a:ea typeface="微软雅黑" pitchFamily="34" charset="-122"/>
                <a:sym typeface="Arial" charset="0"/>
              </a:rPr>
              <a:t>	</a:t>
            </a: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zh-CN" altLang="en-US" sz="2400">
              <a:latin typeface="Arial" charset="0"/>
              <a:ea typeface="微软雅黑" pitchFamily="34" charset="-122"/>
              <a:sym typeface="Arial" charset="0"/>
            </a:endParaRPr>
          </a:p>
          <a:p>
            <a:pPr algn="l"/>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4</a:t>
            </a:r>
          </a:p>
        </p:txBody>
      </p:sp>
      <p:sp>
        <p:nvSpPr>
          <p:cNvPr id="6" name="圆角矩形 5"/>
          <p:cNvSpPr/>
          <p:nvPr/>
        </p:nvSpPr>
        <p:spPr>
          <a:xfrm rot="10800000" flipV="1">
            <a:off x="2860675" y="396938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858770" y="558736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858770" y="145542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858770" y="307911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860675" y="479742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graphicFrame>
        <p:nvGraphicFramePr>
          <p:cNvPr id="2" name="表格 1"/>
          <p:cNvGraphicFramePr/>
          <p:nvPr/>
        </p:nvGraphicFramePr>
        <p:xfrm>
          <a:off x="3660775" y="1619250"/>
          <a:ext cx="8088630" cy="4627626"/>
        </p:xfrm>
        <a:graphic>
          <a:graphicData uri="http://schemas.openxmlformats.org/drawingml/2006/table">
            <a:tbl>
              <a:tblPr firstRow="1" bandRow="1">
                <a:tableStyleId>{5C22544A-7EE6-4342-B048-85BDC9FD1C3A}</a:tableStyleId>
              </a:tblPr>
              <a:tblGrid>
                <a:gridCol w="4729480">
                  <a:extLst>
                    <a:ext uri="{9D8B030D-6E8A-4147-A177-3AD203B41FA5}">
                      <a16:colId xmlns:a16="http://schemas.microsoft.com/office/drawing/2014/main" val="20000"/>
                    </a:ext>
                  </a:extLst>
                </a:gridCol>
                <a:gridCol w="3359150">
                  <a:extLst>
                    <a:ext uri="{9D8B030D-6E8A-4147-A177-3AD203B41FA5}">
                      <a16:colId xmlns:a16="http://schemas.microsoft.com/office/drawing/2014/main" val="20001"/>
                    </a:ext>
                  </a:extLst>
                </a:gridCol>
              </a:tblGrid>
              <a:tr h="666750">
                <a:tc>
                  <a:txBody>
                    <a:bodyPr/>
                    <a:lstStyle/>
                    <a:p>
                      <a:pPr algn="l" fontAlgn="auto">
                        <a:lnSpc>
                          <a:spcPct val="190000"/>
                        </a:lnSpc>
                        <a:buNone/>
                      </a:pPr>
                      <a:r>
                        <a:rPr lang="zh-CN" altLang="en-US" b="0">
                          <a:solidFill>
                            <a:schemeClr val="tx1">
                              <a:lumMod val="75000"/>
                              <a:lumOff val="25000"/>
                            </a:schemeClr>
                          </a:solidFill>
                          <a:latin typeface="宋体" charset="-122"/>
                          <a:ea typeface="宋体" charset="-122"/>
                        </a:rPr>
                        <a:t>连续暴露</a:t>
                      </a:r>
                    </a:p>
                  </a:txBody>
                  <a:tcPr>
                    <a:noFill/>
                  </a:tcPr>
                </a:tc>
                <a:tc>
                  <a:txBody>
                    <a:bodyPr/>
                    <a:lstStyle/>
                    <a:p>
                      <a:pPr algn="ctr" fontAlgn="auto">
                        <a:lnSpc>
                          <a:spcPct val="190000"/>
                        </a:lnSpc>
                        <a:buNone/>
                      </a:pPr>
                      <a:r>
                        <a:rPr lang="en-US" altLang="zh-CN" b="0">
                          <a:solidFill>
                            <a:schemeClr val="tx1">
                              <a:lumMod val="75000"/>
                              <a:lumOff val="25000"/>
                            </a:schemeClr>
                          </a:solidFill>
                          <a:latin typeface="宋体" charset="-122"/>
                          <a:ea typeface="宋体" charset="-122"/>
                        </a:rPr>
                        <a:t>10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0"/>
                  </a:ext>
                </a:extLst>
              </a:tr>
              <a:tr h="744220">
                <a:tc>
                  <a:txBody>
                    <a:bodyPr/>
                    <a:lstStyle/>
                    <a:p>
                      <a:pPr algn="l" fontAlgn="auto">
                        <a:lnSpc>
                          <a:spcPct val="230000"/>
                        </a:lnSpc>
                        <a:buNone/>
                      </a:pPr>
                      <a:r>
                        <a:rPr lang="zh-CN" altLang="en-US" b="0">
                          <a:solidFill>
                            <a:schemeClr val="tx1">
                              <a:lumMod val="75000"/>
                              <a:lumOff val="25000"/>
                            </a:schemeClr>
                          </a:solidFill>
                          <a:latin typeface="宋体" charset="-122"/>
                          <a:ea typeface="宋体" charset="-122"/>
                        </a:rPr>
                        <a:t>每天工作时间内暴露</a:t>
                      </a:r>
                    </a:p>
                  </a:txBody>
                  <a:tcPr>
                    <a:noFill/>
                  </a:tcPr>
                </a:tc>
                <a:tc>
                  <a:txBody>
                    <a:bodyPr/>
                    <a:lstStyle/>
                    <a:p>
                      <a:pPr algn="ctr" fontAlgn="auto">
                        <a:lnSpc>
                          <a:spcPct val="230000"/>
                        </a:lnSpc>
                        <a:buNone/>
                      </a:pPr>
                      <a:r>
                        <a:rPr lang="en-US" altLang="zh-CN" b="0">
                          <a:solidFill>
                            <a:schemeClr val="tx1">
                              <a:lumMod val="75000"/>
                              <a:lumOff val="25000"/>
                            </a:schemeClr>
                          </a:solidFill>
                          <a:latin typeface="宋体" charset="-122"/>
                          <a:ea typeface="宋体" charset="-122"/>
                        </a:rPr>
                        <a:t>6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1"/>
                  </a:ext>
                </a:extLst>
              </a:tr>
              <a:tr h="762000">
                <a:tc>
                  <a:txBody>
                    <a:bodyPr/>
                    <a:lstStyle/>
                    <a:p>
                      <a:pPr algn="l" fontAlgn="auto">
                        <a:lnSpc>
                          <a:spcPct val="250000"/>
                        </a:lnSpc>
                        <a:buNone/>
                      </a:pPr>
                      <a:r>
                        <a:rPr lang="zh-CN" altLang="en-US" b="0">
                          <a:solidFill>
                            <a:schemeClr val="tx1">
                              <a:lumMod val="75000"/>
                              <a:lumOff val="25000"/>
                            </a:schemeClr>
                          </a:solidFill>
                          <a:latin typeface="宋体" charset="-122"/>
                          <a:ea typeface="宋体" charset="-122"/>
                        </a:rPr>
                        <a:t>每周一次或偶然暴露</a:t>
                      </a: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3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2"/>
                  </a:ext>
                </a:extLst>
              </a:tr>
              <a:tr h="713740">
                <a:tc>
                  <a:txBody>
                    <a:bodyPr/>
                    <a:lstStyle/>
                    <a:p>
                      <a:pPr algn="l" fontAlgn="auto">
                        <a:lnSpc>
                          <a:spcPct val="240000"/>
                        </a:lnSpc>
                        <a:buNone/>
                      </a:pPr>
                      <a:r>
                        <a:rPr lang="zh-CN" altLang="en-US" b="0">
                          <a:solidFill>
                            <a:schemeClr val="tx1">
                              <a:lumMod val="75000"/>
                              <a:lumOff val="25000"/>
                            </a:schemeClr>
                          </a:solidFill>
                          <a:latin typeface="宋体" charset="-122"/>
                          <a:ea typeface="宋体" charset="-122"/>
                        </a:rPr>
                        <a:t>每月一次暴露</a:t>
                      </a: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2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3"/>
                  </a:ext>
                </a:extLst>
              </a:tr>
              <a:tr h="713740">
                <a:tc>
                  <a:txBody>
                    <a:bodyPr/>
                    <a:lstStyle/>
                    <a:p>
                      <a:pPr algn="l" fontAlgn="auto">
                        <a:lnSpc>
                          <a:spcPct val="240000"/>
                        </a:lnSpc>
                        <a:buNone/>
                      </a:pPr>
                      <a:r>
                        <a:rPr lang="zh-CN" altLang="en-US" b="0">
                          <a:solidFill>
                            <a:schemeClr val="tx1">
                              <a:lumMod val="75000"/>
                              <a:lumOff val="25000"/>
                            </a:schemeClr>
                          </a:solidFill>
                          <a:latin typeface="宋体" charset="-122"/>
                          <a:ea typeface="宋体" charset="-122"/>
                        </a:rPr>
                        <a:t>每年几次暴露</a:t>
                      </a: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1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4"/>
                  </a:ext>
                </a:extLst>
              </a:tr>
              <a:tr h="815340">
                <a:tc>
                  <a:txBody>
                    <a:bodyPr/>
                    <a:lstStyle/>
                    <a:p>
                      <a:pPr algn="l" fontAlgn="auto">
                        <a:lnSpc>
                          <a:spcPct val="240000"/>
                        </a:lnSpc>
                        <a:buNone/>
                      </a:pPr>
                      <a:r>
                        <a:rPr lang="zh-CN" altLang="en-US" b="0">
                          <a:solidFill>
                            <a:schemeClr val="tx1">
                              <a:lumMod val="75000"/>
                              <a:lumOff val="25000"/>
                            </a:schemeClr>
                          </a:solidFill>
                          <a:latin typeface="宋体" charset="-122"/>
                          <a:ea typeface="宋体" charset="-122"/>
                        </a:rPr>
                        <a:t>非常罕见暴露</a:t>
                      </a: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0.5</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5"/>
                  </a:ext>
                </a:extLst>
              </a:tr>
            </a:tbl>
          </a:graphicData>
        </a:graphic>
      </p:graphicFrame>
      <p:sp>
        <p:nvSpPr>
          <p:cNvPr id="9" name="文本框 8"/>
          <p:cNvSpPr txBox="1"/>
          <p:nvPr/>
        </p:nvSpPr>
        <p:spPr>
          <a:xfrm>
            <a:off x="133350" y="2099945"/>
            <a:ext cx="1943100" cy="1876425"/>
          </a:xfrm>
          <a:prstGeom prst="rect">
            <a:avLst/>
          </a:prstGeom>
          <a:noFill/>
        </p:spPr>
        <p:txBody>
          <a:bodyPr wrap="square" rtlCol="0">
            <a:spAutoFit/>
          </a:bodyPr>
          <a:lstStyle/>
          <a:p>
            <a:pPr algn="ctr"/>
            <a:r>
              <a:rPr lang="en-US" altLang="zh-CN" sz="4400" b="1">
                <a:solidFill>
                  <a:schemeClr val="bg1"/>
                </a:solidFill>
                <a:latin typeface="宋体" charset="-122"/>
                <a:ea typeface="宋体" charset="-122"/>
                <a:sym typeface="Arial" charset="0"/>
              </a:rPr>
              <a:t>E</a:t>
            </a:r>
          </a:p>
          <a:p>
            <a:pPr algn="ctr"/>
            <a:r>
              <a:rPr lang="zh-CN" altLang="en-US" sz="2400">
                <a:solidFill>
                  <a:schemeClr val="bg1"/>
                </a:solidFill>
                <a:latin typeface="Arial" charset="0"/>
                <a:ea typeface="微软雅黑" pitchFamily="34" charset="-122"/>
                <a:sym typeface="Arial" charset="0"/>
              </a:rPr>
              <a:t>取值标准</a:t>
            </a:r>
          </a:p>
          <a:p>
            <a:pPr algn="ctr"/>
            <a:r>
              <a:rPr lang="zh-CN" altLang="en-US" sz="2400">
                <a:solidFill>
                  <a:schemeClr val="bg1"/>
                </a:solidFill>
                <a:latin typeface="Arial" charset="0"/>
                <a:ea typeface="微软雅黑" pitchFamily="34" charset="-122"/>
                <a:sym typeface="Arial" charset="0"/>
              </a:rPr>
              <a:t>（</a:t>
            </a:r>
            <a:r>
              <a:rPr lang="zh-CN" altLang="en-US" sz="1800">
                <a:solidFill>
                  <a:schemeClr val="bg1"/>
                </a:solidFill>
                <a:latin typeface="Arial" charset="0"/>
                <a:ea typeface="微软雅黑" pitchFamily="34" charset="-122"/>
                <a:sym typeface="Arial" charset="0"/>
              </a:rPr>
              <a:t>暴露于危险环境的频繁程度</a:t>
            </a:r>
            <a:r>
              <a:rPr lang="zh-CN" altLang="en-US" sz="2400">
                <a:solidFill>
                  <a:schemeClr val="bg1"/>
                </a:solidFill>
                <a:latin typeface="Arial" charset="0"/>
                <a:ea typeface="微软雅黑" pitchFamily="34" charset="-122"/>
                <a:sym typeface="Arial" charset="0"/>
              </a:rPr>
              <a:t>）</a:t>
            </a:r>
          </a:p>
        </p:txBody>
      </p:sp>
      <p:sp>
        <p:nvSpPr>
          <p:cNvPr id="21" name="文本框 20"/>
          <p:cNvSpPr txBox="1"/>
          <p:nvPr/>
        </p:nvSpPr>
        <p:spPr>
          <a:xfrm>
            <a:off x="146050" y="4200525"/>
            <a:ext cx="2044700" cy="1599565"/>
          </a:xfrm>
          <a:prstGeom prst="rect">
            <a:avLst/>
          </a:prstGeom>
          <a:noFill/>
        </p:spPr>
        <p:txBody>
          <a:bodyPr wrap="square" rtlCol="0">
            <a:spAutoFit/>
          </a:bodyPr>
          <a:lstStyle/>
          <a:p>
            <a:r>
              <a:rPr lang="zh-CN" altLang="en-US" sz="1400">
                <a:solidFill>
                  <a:schemeClr val="bg1"/>
                </a:solidFill>
                <a:latin typeface="宋体" charset="-122"/>
                <a:ea typeface="宋体" charset="-122"/>
              </a:rPr>
              <a:t>注：</a:t>
            </a:r>
            <a:r>
              <a:rPr lang="zh-CN" sz="1400">
                <a:solidFill>
                  <a:schemeClr val="bg1"/>
                </a:solidFill>
                <a:latin typeface="宋体" charset="-122"/>
                <a:ea typeface="宋体" charset="-122"/>
              </a:rPr>
              <a:t>人员出现在危险环境中时间越多，则危险性越大。规定连续暴露在危险环境中的情况定位</a:t>
            </a:r>
            <a:r>
              <a:rPr lang="en-US" altLang="zh-CN" sz="1400">
                <a:solidFill>
                  <a:schemeClr val="bg1"/>
                </a:solidFill>
                <a:latin typeface="宋体" charset="-122"/>
                <a:ea typeface="宋体" charset="-122"/>
              </a:rPr>
              <a:t>10</a:t>
            </a:r>
            <a:r>
              <a:rPr lang="zh-CN" altLang="en-US" sz="1400">
                <a:solidFill>
                  <a:schemeClr val="bg1"/>
                </a:solidFill>
                <a:latin typeface="宋体" charset="-122"/>
                <a:ea typeface="宋体" charset="-122"/>
              </a:rPr>
              <a:t>分，而非常罕见暴露在危险环境中定位</a:t>
            </a:r>
            <a:r>
              <a:rPr lang="en-US" altLang="zh-CN" sz="1400">
                <a:solidFill>
                  <a:schemeClr val="bg1"/>
                </a:solidFill>
                <a:latin typeface="宋体" charset="-122"/>
                <a:ea typeface="宋体" charset="-122"/>
              </a:rPr>
              <a:t>0.5</a:t>
            </a:r>
            <a:r>
              <a:rPr lang="zh-CN" altLang="en-US" sz="1400">
                <a:solidFill>
                  <a:schemeClr val="bg1"/>
                </a:solidFill>
                <a:latin typeface="宋体" charset="-122"/>
                <a:ea typeface="宋体" charset="-122"/>
              </a:rPr>
              <a:t>分。</a:t>
            </a:r>
          </a:p>
        </p:txBody>
      </p:sp>
      <p:sp>
        <p:nvSpPr>
          <p:cNvPr id="22" name="文本框 21"/>
          <p:cNvSpPr txBox="1"/>
          <p:nvPr/>
        </p:nvSpPr>
        <p:spPr>
          <a:xfrm>
            <a:off x="647718" y="267582"/>
            <a:ext cx="2059940" cy="459105"/>
          </a:xfrm>
          <a:prstGeom prst="rect">
            <a:avLst/>
          </a:prstGeom>
          <a:noFill/>
        </p:spPr>
        <p:txBody>
          <a:bodyPr wrap="none" lIns="91436" tIns="45718" rIns="91436" bIns="45718" rtlCol="0">
            <a:spAutoFit/>
          </a:bodyPr>
          <a:lstStyle/>
          <a:p>
            <a:pPr algn="l"/>
            <a:r>
              <a:rPr lang="en-US" altLang="zh-CN" sz="2400" dirty="0">
                <a:solidFill>
                  <a:schemeClr val="tx2"/>
                </a:solidFill>
                <a:uFillTx/>
                <a:latin typeface="+中文正文" charset="0"/>
                <a:sym typeface="Arial" charset="0"/>
              </a:rPr>
              <a:t>LEC </a:t>
            </a:r>
            <a:r>
              <a:rPr lang="zh-CN" altLang="en-US" sz="2400" spc="600" dirty="0">
                <a:solidFill>
                  <a:schemeClr val="tx2"/>
                </a:solidFill>
                <a:latin typeface="Arial" charset="0"/>
                <a:ea typeface="微软雅黑" pitchFamily="34" charset="-122"/>
                <a:sym typeface="Arial" charset="0"/>
              </a:rPr>
              <a:t>评价法</a:t>
            </a:r>
            <a:endParaRPr lang="en-US" altLang="zh-CN" sz="2400" spc="600" dirty="0">
              <a:solidFill>
                <a:schemeClr val="tx2"/>
              </a:solidFill>
              <a:latin typeface="+mn-ea"/>
              <a:sym typeface="Arial" charset="0"/>
            </a:endParaRPr>
          </a:p>
        </p:txBody>
      </p:sp>
      <p:sp>
        <p:nvSpPr>
          <p:cNvPr id="23" name="矩形 22"/>
          <p:cNvSpPr/>
          <p:nvPr/>
        </p:nvSpPr>
        <p:spPr>
          <a:xfrm>
            <a:off x="2769235" y="252730"/>
            <a:ext cx="942149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圆角矩形 13"/>
          <p:cNvSpPr/>
          <p:nvPr/>
        </p:nvSpPr>
        <p:spPr>
          <a:xfrm>
            <a:off x="3219450" y="1320165"/>
            <a:ext cx="8972550"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0" name="圆角矩形 19"/>
          <p:cNvSpPr/>
          <p:nvPr/>
        </p:nvSpPr>
        <p:spPr>
          <a:xfrm>
            <a:off x="3219450" y="1455420"/>
            <a:ext cx="8971915"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860675" y="224599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3" name="矩形 2"/>
          <p:cNvSpPr/>
          <p:nvPr/>
        </p:nvSpPr>
        <p:spPr>
          <a:xfrm>
            <a:off x="-13970" y="1454785"/>
            <a:ext cx="2212975" cy="4955540"/>
          </a:xfrm>
          <a:prstGeom prst="rect">
            <a:avLst/>
          </a:prstGeom>
          <a:solidFill>
            <a:srgbClr val="4472C4">
              <a:alpha val="9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a:latin typeface="Arial" charset="0"/>
                <a:ea typeface="微软雅黑" pitchFamily="34" charset="-122"/>
                <a:sym typeface="Arial" charset="0"/>
              </a:rPr>
              <a:t>	</a:t>
            </a: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zh-CN" altLang="en-US" sz="2400">
              <a:latin typeface="Arial" charset="0"/>
              <a:ea typeface="微软雅黑" pitchFamily="34" charset="-122"/>
              <a:sym typeface="Arial" charset="0"/>
            </a:endParaRPr>
          </a:p>
          <a:p>
            <a:pPr algn="l"/>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4</a:t>
            </a:r>
          </a:p>
        </p:txBody>
      </p:sp>
      <p:sp>
        <p:nvSpPr>
          <p:cNvPr id="6" name="圆角矩形 5"/>
          <p:cNvSpPr/>
          <p:nvPr/>
        </p:nvSpPr>
        <p:spPr>
          <a:xfrm rot="10800000" flipV="1">
            <a:off x="2860675" y="396938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858770" y="558736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858770" y="145542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858770" y="307911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860675" y="479742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graphicFrame>
        <p:nvGraphicFramePr>
          <p:cNvPr id="2" name="表格 1"/>
          <p:cNvGraphicFramePr/>
          <p:nvPr/>
        </p:nvGraphicFramePr>
        <p:xfrm>
          <a:off x="3660775" y="1619250"/>
          <a:ext cx="8088630" cy="4415790"/>
        </p:xfrm>
        <a:graphic>
          <a:graphicData uri="http://schemas.openxmlformats.org/drawingml/2006/table">
            <a:tbl>
              <a:tblPr firstRow="1" bandRow="1">
                <a:tableStyleId>{5C22544A-7EE6-4342-B048-85BDC9FD1C3A}</a:tableStyleId>
              </a:tblPr>
              <a:tblGrid>
                <a:gridCol w="4729480">
                  <a:extLst>
                    <a:ext uri="{9D8B030D-6E8A-4147-A177-3AD203B41FA5}">
                      <a16:colId xmlns:a16="http://schemas.microsoft.com/office/drawing/2014/main" val="20000"/>
                    </a:ext>
                  </a:extLst>
                </a:gridCol>
                <a:gridCol w="3359150">
                  <a:extLst>
                    <a:ext uri="{9D8B030D-6E8A-4147-A177-3AD203B41FA5}">
                      <a16:colId xmlns:a16="http://schemas.microsoft.com/office/drawing/2014/main" val="20001"/>
                    </a:ext>
                  </a:extLst>
                </a:gridCol>
              </a:tblGrid>
              <a:tr h="666750">
                <a:tc>
                  <a:txBody>
                    <a:bodyPr/>
                    <a:lstStyle/>
                    <a:p>
                      <a:pPr algn="l" fontAlgn="auto">
                        <a:lnSpc>
                          <a:spcPct val="190000"/>
                        </a:lnSpc>
                        <a:buNone/>
                      </a:pPr>
                      <a:r>
                        <a:rPr lang="en-US" altLang="zh-CN" sz="1900" b="0">
                          <a:solidFill>
                            <a:schemeClr val="tx1">
                              <a:lumMod val="75000"/>
                              <a:lumOff val="25000"/>
                            </a:schemeClr>
                          </a:solidFill>
                          <a:latin typeface="宋体" charset="-122"/>
                          <a:ea typeface="宋体" charset="-122"/>
                          <a:sym typeface="+mn-ea"/>
                        </a:rPr>
                        <a:t> 10</a:t>
                      </a:r>
                      <a:r>
                        <a:rPr lang="zh-CN" altLang="en-US" sz="1900" b="0">
                          <a:solidFill>
                            <a:schemeClr val="tx1">
                              <a:lumMod val="75000"/>
                              <a:lumOff val="25000"/>
                            </a:schemeClr>
                          </a:solidFill>
                          <a:latin typeface="宋体" charset="-122"/>
                          <a:ea typeface="宋体" charset="-122"/>
                          <a:sym typeface="+mn-ea"/>
                        </a:rPr>
                        <a:t>人以上死亡</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190000"/>
                        </a:lnSpc>
                        <a:buNone/>
                      </a:pPr>
                      <a:r>
                        <a:rPr lang="en-US" altLang="zh-CN" sz="1900" b="0">
                          <a:solidFill>
                            <a:schemeClr val="tx1">
                              <a:lumMod val="75000"/>
                              <a:lumOff val="25000"/>
                            </a:schemeClr>
                          </a:solidFill>
                          <a:latin typeface="宋体" charset="-122"/>
                          <a:ea typeface="宋体" charset="-122"/>
                          <a:sym typeface="+mn-ea"/>
                        </a:rPr>
                        <a:t>100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0"/>
                  </a:ext>
                </a:extLst>
              </a:tr>
              <a:tr h="744220">
                <a:tc>
                  <a:txBody>
                    <a:bodyPr/>
                    <a:lstStyle/>
                    <a:p>
                      <a:pPr algn="l" fontAlgn="auto">
                        <a:lnSpc>
                          <a:spcPct val="230000"/>
                        </a:lnSpc>
                        <a:buNone/>
                      </a:pPr>
                      <a:r>
                        <a:rPr lang="en-US" altLang="zh-CN" sz="1900">
                          <a:solidFill>
                            <a:schemeClr val="tx1">
                              <a:lumMod val="75000"/>
                              <a:lumOff val="25000"/>
                            </a:schemeClr>
                          </a:solidFill>
                          <a:latin typeface="宋体" charset="-122"/>
                          <a:ea typeface="宋体" charset="-122"/>
                          <a:sym typeface="+mn-ea"/>
                        </a:rPr>
                        <a:t> 3-9</a:t>
                      </a:r>
                      <a:r>
                        <a:rPr lang="zh-CN" altLang="en-US" sz="1900">
                          <a:solidFill>
                            <a:schemeClr val="tx1">
                              <a:lumMod val="75000"/>
                              <a:lumOff val="25000"/>
                            </a:schemeClr>
                          </a:solidFill>
                          <a:latin typeface="宋体" charset="-122"/>
                          <a:ea typeface="宋体" charset="-122"/>
                          <a:sym typeface="+mn-ea"/>
                        </a:rPr>
                        <a:t>人死亡</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230000"/>
                        </a:lnSpc>
                        <a:buNone/>
                      </a:pPr>
                      <a:r>
                        <a:rPr lang="en-US" altLang="zh-CN" sz="1900">
                          <a:solidFill>
                            <a:schemeClr val="tx1">
                              <a:lumMod val="75000"/>
                              <a:lumOff val="25000"/>
                            </a:schemeClr>
                          </a:solidFill>
                          <a:latin typeface="宋体" charset="-122"/>
                          <a:ea typeface="宋体" charset="-122"/>
                          <a:sym typeface="+mn-ea"/>
                        </a:rPr>
                        <a:t>40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1"/>
                  </a:ext>
                </a:extLst>
              </a:tr>
              <a:tr h="762000">
                <a:tc>
                  <a:txBody>
                    <a:bodyPr/>
                    <a:lstStyle/>
                    <a:p>
                      <a:pPr algn="l" fontAlgn="auto">
                        <a:lnSpc>
                          <a:spcPct val="250000"/>
                        </a:lnSpc>
                        <a:buNone/>
                      </a:pPr>
                      <a:r>
                        <a:rPr lang="en-US" altLang="zh-CN" sz="1900">
                          <a:solidFill>
                            <a:schemeClr val="tx1">
                              <a:lumMod val="75000"/>
                              <a:lumOff val="25000"/>
                            </a:schemeClr>
                          </a:solidFill>
                          <a:latin typeface="宋体" charset="-122"/>
                          <a:ea typeface="宋体" charset="-122"/>
                          <a:sym typeface="+mn-ea"/>
                        </a:rPr>
                        <a:t> 1-2</a:t>
                      </a:r>
                      <a:r>
                        <a:rPr lang="zh-CN" altLang="en-US" sz="1900">
                          <a:solidFill>
                            <a:schemeClr val="tx1">
                              <a:lumMod val="75000"/>
                              <a:lumOff val="25000"/>
                            </a:schemeClr>
                          </a:solidFill>
                          <a:latin typeface="宋体" charset="-122"/>
                          <a:ea typeface="宋体" charset="-122"/>
                          <a:sym typeface="+mn-ea"/>
                        </a:rPr>
                        <a:t>人死亡</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240000"/>
                        </a:lnSpc>
                        <a:buNone/>
                      </a:pPr>
                      <a:r>
                        <a:rPr lang="en-US" altLang="zh-CN" sz="1900">
                          <a:solidFill>
                            <a:schemeClr val="tx1">
                              <a:lumMod val="75000"/>
                              <a:lumOff val="25000"/>
                            </a:schemeClr>
                          </a:solidFill>
                          <a:latin typeface="宋体" charset="-122"/>
                          <a:ea typeface="宋体" charset="-122"/>
                          <a:sym typeface="+mn-ea"/>
                        </a:rPr>
                        <a:t>15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2"/>
                  </a:ext>
                </a:extLst>
              </a:tr>
              <a:tr h="713740">
                <a:tc>
                  <a:txBody>
                    <a:bodyPr/>
                    <a:lstStyle/>
                    <a:p>
                      <a:pPr algn="l" fontAlgn="auto">
                        <a:lnSpc>
                          <a:spcPct val="240000"/>
                        </a:lnSpc>
                        <a:buNone/>
                      </a:pPr>
                      <a:r>
                        <a:rPr lang="zh-CN" altLang="en-US" b="0">
                          <a:solidFill>
                            <a:schemeClr val="tx1">
                              <a:lumMod val="75000"/>
                              <a:lumOff val="25000"/>
                            </a:schemeClr>
                          </a:solidFill>
                          <a:latin typeface="宋体" charset="-122"/>
                          <a:ea typeface="宋体" charset="-122"/>
                        </a:rPr>
                        <a:t> </a:t>
                      </a:r>
                      <a:r>
                        <a:rPr lang="zh-CN" altLang="en-US" sz="1900">
                          <a:solidFill>
                            <a:schemeClr val="tx1">
                              <a:lumMod val="75000"/>
                              <a:lumOff val="25000"/>
                            </a:schemeClr>
                          </a:solidFill>
                          <a:latin typeface="宋体" charset="-122"/>
                          <a:ea typeface="宋体" charset="-122"/>
                          <a:sym typeface="+mn-ea"/>
                        </a:rPr>
                        <a:t>严重，重伤</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240000"/>
                        </a:lnSpc>
                        <a:buNone/>
                      </a:pPr>
                      <a:r>
                        <a:rPr lang="en-US" altLang="zh-CN" sz="1900">
                          <a:solidFill>
                            <a:schemeClr val="tx1">
                              <a:lumMod val="75000"/>
                              <a:lumOff val="25000"/>
                            </a:schemeClr>
                          </a:solidFill>
                          <a:latin typeface="宋体" charset="-122"/>
                          <a:ea typeface="宋体" charset="-122"/>
                          <a:sym typeface="+mn-ea"/>
                        </a:rPr>
                        <a:t>7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3"/>
                  </a:ext>
                </a:extLst>
              </a:tr>
              <a:tr h="713740">
                <a:tc>
                  <a:txBody>
                    <a:bodyPr/>
                    <a:lstStyle/>
                    <a:p>
                      <a:pPr algn="l" fontAlgn="auto">
                        <a:lnSpc>
                          <a:spcPct val="240000"/>
                        </a:lnSpc>
                        <a:buNone/>
                      </a:pPr>
                      <a:r>
                        <a:rPr lang="en-US" altLang="zh-CN" sz="1900">
                          <a:solidFill>
                            <a:schemeClr val="tx1">
                              <a:lumMod val="75000"/>
                              <a:lumOff val="25000"/>
                            </a:schemeClr>
                          </a:solidFill>
                          <a:latin typeface="宋体" charset="-122"/>
                          <a:ea typeface="宋体" charset="-122"/>
                          <a:sym typeface="+mn-ea"/>
                        </a:rPr>
                        <a:t> </a:t>
                      </a:r>
                      <a:r>
                        <a:rPr lang="zh-CN" altLang="en-US" sz="1900">
                          <a:solidFill>
                            <a:schemeClr val="tx1">
                              <a:lumMod val="75000"/>
                              <a:lumOff val="25000"/>
                            </a:schemeClr>
                          </a:solidFill>
                          <a:latin typeface="宋体" charset="-122"/>
                          <a:ea typeface="宋体" charset="-122"/>
                          <a:sym typeface="+mn-ea"/>
                        </a:rPr>
                        <a:t>重大，伤残 </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3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4"/>
                  </a:ext>
                </a:extLst>
              </a:tr>
              <a:tr h="815340">
                <a:tc>
                  <a:txBody>
                    <a:bodyPr/>
                    <a:lstStyle/>
                    <a:p>
                      <a:pPr algn="l" fontAlgn="auto">
                        <a:lnSpc>
                          <a:spcPct val="240000"/>
                        </a:lnSpc>
                        <a:buNone/>
                      </a:pPr>
                      <a:r>
                        <a:rPr lang="en-US" altLang="zh-CN" sz="1900">
                          <a:solidFill>
                            <a:schemeClr val="tx1">
                              <a:lumMod val="75000"/>
                              <a:lumOff val="25000"/>
                            </a:schemeClr>
                          </a:solidFill>
                          <a:latin typeface="宋体" charset="-122"/>
                          <a:ea typeface="宋体" charset="-122"/>
                          <a:sym typeface="+mn-ea"/>
                        </a:rPr>
                        <a:t> </a:t>
                      </a:r>
                      <a:r>
                        <a:rPr lang="zh-CN" altLang="en-US" sz="1900">
                          <a:solidFill>
                            <a:schemeClr val="tx1">
                              <a:lumMod val="75000"/>
                              <a:lumOff val="25000"/>
                            </a:schemeClr>
                          </a:solidFill>
                          <a:latin typeface="宋体" charset="-122"/>
                          <a:ea typeface="宋体" charset="-122"/>
                          <a:sym typeface="+mn-ea"/>
                        </a:rPr>
                        <a:t>引人注意</a:t>
                      </a:r>
                      <a:endParaRPr lang="zh-CN" altLang="en-US" b="0">
                        <a:solidFill>
                          <a:schemeClr val="tx1">
                            <a:lumMod val="75000"/>
                            <a:lumOff val="25000"/>
                          </a:schemeClr>
                        </a:solidFill>
                        <a:latin typeface="宋体" charset="-122"/>
                        <a:ea typeface="宋体" charset="-122"/>
                      </a:endParaRPr>
                    </a:p>
                  </a:txBody>
                  <a:tcPr>
                    <a:noFill/>
                  </a:tcPr>
                </a:tc>
                <a:tc>
                  <a:txBody>
                    <a:bodyPr/>
                    <a:lstStyle/>
                    <a:p>
                      <a:pPr algn="ctr" fontAlgn="auto">
                        <a:lnSpc>
                          <a:spcPct val="240000"/>
                        </a:lnSpc>
                        <a:buNone/>
                      </a:pPr>
                      <a:r>
                        <a:rPr lang="en-US" altLang="zh-CN" b="0">
                          <a:solidFill>
                            <a:schemeClr val="tx1">
                              <a:lumMod val="75000"/>
                              <a:lumOff val="25000"/>
                            </a:schemeClr>
                          </a:solidFill>
                          <a:latin typeface="宋体" charset="-122"/>
                          <a:ea typeface="宋体" charset="-122"/>
                        </a:rPr>
                        <a:t>1 </a:t>
                      </a:r>
                      <a:r>
                        <a:rPr lang="zh-CN" altLang="en-US" b="0">
                          <a:solidFill>
                            <a:schemeClr val="tx1">
                              <a:lumMod val="75000"/>
                              <a:lumOff val="25000"/>
                            </a:schemeClr>
                          </a:solidFill>
                          <a:latin typeface="宋体" charset="-122"/>
                          <a:ea typeface="宋体" charset="-122"/>
                        </a:rPr>
                        <a:t>分</a:t>
                      </a:r>
                    </a:p>
                  </a:txBody>
                  <a:tcPr>
                    <a:noFill/>
                  </a:tcPr>
                </a:tc>
                <a:extLst>
                  <a:ext uri="{0D108BD9-81ED-4DB2-BD59-A6C34878D82A}">
                    <a16:rowId xmlns:a16="http://schemas.microsoft.com/office/drawing/2014/main" val="10005"/>
                  </a:ext>
                </a:extLst>
              </a:tr>
            </a:tbl>
          </a:graphicData>
        </a:graphic>
      </p:graphicFrame>
      <p:sp>
        <p:nvSpPr>
          <p:cNvPr id="22" name="文本框 21"/>
          <p:cNvSpPr txBox="1"/>
          <p:nvPr/>
        </p:nvSpPr>
        <p:spPr>
          <a:xfrm>
            <a:off x="647718" y="267582"/>
            <a:ext cx="2059940" cy="459105"/>
          </a:xfrm>
          <a:prstGeom prst="rect">
            <a:avLst/>
          </a:prstGeom>
          <a:noFill/>
        </p:spPr>
        <p:txBody>
          <a:bodyPr wrap="none" lIns="91436" tIns="45718" rIns="91436" bIns="45718" rtlCol="0">
            <a:spAutoFit/>
          </a:bodyPr>
          <a:lstStyle/>
          <a:p>
            <a:pPr algn="l"/>
            <a:r>
              <a:rPr lang="en-US" altLang="zh-CN" sz="2400" dirty="0">
                <a:solidFill>
                  <a:schemeClr val="tx2"/>
                </a:solidFill>
                <a:uFillTx/>
                <a:latin typeface="+中文正文" charset="0"/>
                <a:sym typeface="Arial" charset="0"/>
              </a:rPr>
              <a:t>LEC </a:t>
            </a:r>
            <a:r>
              <a:rPr lang="zh-CN" altLang="en-US" sz="2400" spc="600" dirty="0">
                <a:solidFill>
                  <a:schemeClr val="tx2"/>
                </a:solidFill>
                <a:latin typeface="Arial" charset="0"/>
                <a:ea typeface="微软雅黑" pitchFamily="34" charset="-122"/>
                <a:sym typeface="Arial" charset="0"/>
              </a:rPr>
              <a:t>评价法</a:t>
            </a:r>
            <a:endParaRPr lang="en-US" altLang="zh-CN" sz="2400" spc="600" dirty="0">
              <a:solidFill>
                <a:schemeClr val="tx2"/>
              </a:solidFill>
              <a:latin typeface="+mn-ea"/>
              <a:sym typeface="Arial" charset="0"/>
            </a:endParaRPr>
          </a:p>
        </p:txBody>
      </p:sp>
      <p:sp>
        <p:nvSpPr>
          <p:cNvPr id="23" name="矩形 22"/>
          <p:cNvSpPr/>
          <p:nvPr/>
        </p:nvSpPr>
        <p:spPr>
          <a:xfrm>
            <a:off x="2769235" y="252730"/>
            <a:ext cx="942149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4" name="文本框 3"/>
          <p:cNvSpPr txBox="1"/>
          <p:nvPr/>
        </p:nvSpPr>
        <p:spPr>
          <a:xfrm>
            <a:off x="133985" y="2334895"/>
            <a:ext cx="1943100" cy="2061210"/>
          </a:xfrm>
          <a:prstGeom prst="rect">
            <a:avLst/>
          </a:prstGeom>
          <a:noFill/>
        </p:spPr>
        <p:txBody>
          <a:bodyPr wrap="square" rtlCol="0">
            <a:spAutoFit/>
          </a:bodyPr>
          <a:lstStyle/>
          <a:p>
            <a:pPr algn="ctr"/>
            <a:r>
              <a:rPr lang="en-US" altLang="zh-CN" sz="4400" b="1">
                <a:solidFill>
                  <a:schemeClr val="bg1"/>
                </a:solidFill>
                <a:latin typeface="宋体" charset="-122"/>
                <a:ea typeface="宋体" charset="-122"/>
                <a:sym typeface="Arial" charset="0"/>
              </a:rPr>
              <a:t>C</a:t>
            </a:r>
          </a:p>
          <a:p>
            <a:pPr algn="ctr"/>
            <a:r>
              <a:rPr lang="zh-CN" altLang="en-US" sz="2400">
                <a:solidFill>
                  <a:schemeClr val="bg1"/>
                </a:solidFill>
                <a:latin typeface="Arial" charset="0"/>
                <a:ea typeface="微软雅黑" pitchFamily="34" charset="-122"/>
                <a:sym typeface="Arial" charset="0"/>
              </a:rPr>
              <a:t>取值标准</a:t>
            </a:r>
          </a:p>
          <a:p>
            <a:pPr algn="ctr"/>
            <a:r>
              <a:rPr lang="zh-CN" altLang="en-US" sz="1800">
                <a:solidFill>
                  <a:schemeClr val="bg1"/>
                </a:solidFill>
                <a:latin typeface="Arial" charset="0"/>
                <a:ea typeface="微软雅黑" pitchFamily="34" charset="-122"/>
                <a:sym typeface="Arial" charset="0"/>
              </a:rPr>
              <a:t>（发生事故</a:t>
            </a:r>
          </a:p>
          <a:p>
            <a:pPr algn="ctr"/>
            <a:r>
              <a:rPr lang="zh-CN" altLang="en-US" sz="1800">
                <a:solidFill>
                  <a:schemeClr val="bg1"/>
                </a:solidFill>
                <a:latin typeface="Arial" charset="0"/>
                <a:ea typeface="微软雅黑" pitchFamily="34" charset="-122"/>
                <a:sym typeface="Arial" charset="0"/>
              </a:rPr>
              <a:t>产生的后果）</a:t>
            </a:r>
          </a:p>
          <a:p>
            <a:pPr algn="ctr"/>
            <a:endParaRPr lang="zh-CN" altLang="en-US" sz="2400">
              <a:solidFill>
                <a:schemeClr val="bg1"/>
              </a:solidFill>
              <a:latin typeface="Arial" charset="0"/>
              <a:ea typeface="微软雅黑" pitchFamily="34" charset="-122"/>
              <a:sym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3" name="直接连接符 82"/>
          <p:cNvCxnSpPr/>
          <p:nvPr/>
        </p:nvCxnSpPr>
        <p:spPr>
          <a:xfrm flipH="1">
            <a:off x="6763951" y="1365189"/>
            <a:ext cx="1" cy="5492811"/>
          </a:xfrm>
          <a:prstGeom prst="line">
            <a:avLst/>
          </a:prstGeom>
          <a:ln w="3175">
            <a:solidFill>
              <a:schemeClr val="tx1">
                <a:lumMod val="50000"/>
                <a:lumOff val="50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6038455" y="0"/>
            <a:ext cx="0" cy="5643645"/>
          </a:xfrm>
          <a:prstGeom prst="line">
            <a:avLst/>
          </a:prstGeom>
          <a:ln w="3175">
            <a:solidFill>
              <a:schemeClr val="tx1">
                <a:lumMod val="50000"/>
                <a:lumOff val="50000"/>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rot="5400000">
            <a:off x="-2741856" y="2736809"/>
            <a:ext cx="6818603" cy="1344991"/>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grpSp>
        <p:nvGrpSpPr>
          <p:cNvPr id="15" name="组 14"/>
          <p:cNvGrpSpPr/>
          <p:nvPr/>
        </p:nvGrpSpPr>
        <p:grpSpPr>
          <a:xfrm>
            <a:off x="-22301" y="6654791"/>
            <a:ext cx="1271471" cy="203211"/>
            <a:chOff x="-22302" y="6654791"/>
            <a:chExt cx="1271471" cy="203210"/>
          </a:xfrm>
        </p:grpSpPr>
        <p:sp>
          <p:nvSpPr>
            <p:cNvPr id="9" name="圆角矩形 8"/>
            <p:cNvSpPr/>
            <p:nvPr/>
          </p:nvSpPr>
          <p:spPr>
            <a:xfrm flipV="1">
              <a:off x="240276" y="6654791"/>
              <a:ext cx="224807" cy="20321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10" name="圆角矩形 9"/>
            <p:cNvSpPr/>
            <p:nvPr/>
          </p:nvSpPr>
          <p:spPr>
            <a:xfrm flipV="1">
              <a:off x="-22302" y="6654791"/>
              <a:ext cx="224807" cy="203210"/>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11" name="圆角矩形 10"/>
            <p:cNvSpPr/>
            <p:nvPr/>
          </p:nvSpPr>
          <p:spPr>
            <a:xfrm flipV="1">
              <a:off x="755838" y="6654791"/>
              <a:ext cx="224807" cy="20321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12" name="圆角矩形 11"/>
            <p:cNvSpPr/>
            <p:nvPr/>
          </p:nvSpPr>
          <p:spPr>
            <a:xfrm flipV="1">
              <a:off x="493260" y="6654791"/>
              <a:ext cx="224807" cy="203210"/>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8" name="圆角矩形 7"/>
            <p:cNvSpPr/>
            <p:nvPr/>
          </p:nvSpPr>
          <p:spPr>
            <a:xfrm flipV="1">
              <a:off x="1024362" y="6654791"/>
              <a:ext cx="224807" cy="203210"/>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20" name="文本框 19"/>
          <p:cNvSpPr txBox="1"/>
          <p:nvPr/>
        </p:nvSpPr>
        <p:spPr>
          <a:xfrm>
            <a:off x="113075" y="245328"/>
            <a:ext cx="1031043" cy="4519883"/>
          </a:xfrm>
          <a:prstGeom prst="rect">
            <a:avLst/>
          </a:prstGeom>
          <a:noFill/>
        </p:spPr>
        <p:txBody>
          <a:bodyPr vert="eaVert" wrap="square" lIns="91436" tIns="45718" rIns="91436" bIns="45718" rtlCol="0">
            <a:spAutoFit/>
          </a:bodyPr>
          <a:lstStyle/>
          <a:p>
            <a:r>
              <a:rPr lang="en-US" altLang="zh-CN" sz="5500" dirty="0">
                <a:solidFill>
                  <a:schemeClr val="bg1"/>
                </a:solidFill>
                <a:latin typeface="Arial" charset="0"/>
                <a:ea typeface="微软雅黑" pitchFamily="34" charset="-122"/>
                <a:sym typeface="Arial" charset="0"/>
              </a:rPr>
              <a:t>CONTENTS</a:t>
            </a:r>
            <a:endParaRPr lang="zh-CN" altLang="en-US" sz="5500" dirty="0">
              <a:solidFill>
                <a:schemeClr val="bg1"/>
              </a:solidFill>
              <a:latin typeface="Arial" charset="0"/>
              <a:ea typeface="微软雅黑" pitchFamily="34" charset="-122"/>
              <a:sym typeface="Arial" charset="0"/>
            </a:endParaRPr>
          </a:p>
        </p:txBody>
      </p:sp>
      <p:sp>
        <p:nvSpPr>
          <p:cNvPr id="73" name="圆角矩形 72"/>
          <p:cNvSpPr/>
          <p:nvPr/>
        </p:nvSpPr>
        <p:spPr>
          <a:xfrm rot="10800000" flipV="1">
            <a:off x="5796313" y="1705945"/>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1</a:t>
            </a:r>
            <a:endParaRPr lang="zh-CN" altLang="en-US" sz="3600" dirty="0">
              <a:latin typeface="Arial" charset="0"/>
              <a:ea typeface="微软雅黑" pitchFamily="34" charset="-122"/>
              <a:sym typeface="Arial" charset="0"/>
            </a:endParaRPr>
          </a:p>
        </p:txBody>
      </p:sp>
      <p:sp>
        <p:nvSpPr>
          <p:cNvPr id="74" name="圆角矩形 73"/>
          <p:cNvSpPr/>
          <p:nvPr/>
        </p:nvSpPr>
        <p:spPr>
          <a:xfrm rot="10800000" flipV="1">
            <a:off x="6521811" y="2313513"/>
            <a:ext cx="484287" cy="491115"/>
          </a:xfrm>
          <a:prstGeom prst="roundRect">
            <a:avLst>
              <a:gd name="adj" fmla="val 5039"/>
            </a:avLst>
          </a:prstGeom>
          <a:solidFill>
            <a:srgbClr val="2F55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4</a:t>
            </a:r>
            <a:endParaRPr lang="zh-CN" altLang="en-US" sz="3600" dirty="0">
              <a:latin typeface="Arial" charset="0"/>
              <a:ea typeface="微软雅黑" pitchFamily="34" charset="-122"/>
              <a:sym typeface="Arial" charset="0"/>
            </a:endParaRPr>
          </a:p>
        </p:txBody>
      </p:sp>
      <p:sp>
        <p:nvSpPr>
          <p:cNvPr id="75" name="圆角矩形 74"/>
          <p:cNvSpPr/>
          <p:nvPr/>
        </p:nvSpPr>
        <p:spPr>
          <a:xfrm rot="10800000" flipV="1">
            <a:off x="5797243" y="2976881"/>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2</a:t>
            </a:r>
            <a:endParaRPr lang="zh-CN" altLang="en-US" sz="3600" dirty="0">
              <a:latin typeface="Arial" charset="0"/>
              <a:ea typeface="微软雅黑" pitchFamily="34" charset="-122"/>
              <a:sym typeface="Arial" charset="0"/>
            </a:endParaRPr>
          </a:p>
        </p:txBody>
      </p:sp>
      <p:sp>
        <p:nvSpPr>
          <p:cNvPr id="76" name="圆角矩形 75"/>
          <p:cNvSpPr/>
          <p:nvPr/>
        </p:nvSpPr>
        <p:spPr>
          <a:xfrm rot="10800000" flipV="1">
            <a:off x="6521811" y="3583513"/>
            <a:ext cx="484287" cy="491115"/>
          </a:xfrm>
          <a:prstGeom prst="roundRect">
            <a:avLst>
              <a:gd name="adj" fmla="val 5039"/>
            </a:avLst>
          </a:prstGeom>
          <a:solidFill>
            <a:srgbClr val="2F55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5</a:t>
            </a:r>
            <a:endParaRPr lang="zh-CN" altLang="en-US" sz="3600" dirty="0">
              <a:latin typeface="Arial" charset="0"/>
              <a:ea typeface="微软雅黑" pitchFamily="34" charset="-122"/>
              <a:sym typeface="Arial" charset="0"/>
            </a:endParaRPr>
          </a:p>
        </p:txBody>
      </p:sp>
      <p:sp>
        <p:nvSpPr>
          <p:cNvPr id="77" name="圆角矩形 76"/>
          <p:cNvSpPr/>
          <p:nvPr/>
        </p:nvSpPr>
        <p:spPr>
          <a:xfrm rot="10800000" flipV="1">
            <a:off x="5797243" y="4246881"/>
            <a:ext cx="484287" cy="491115"/>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3</a:t>
            </a:r>
            <a:endParaRPr lang="zh-CN" altLang="en-US" sz="3600" dirty="0">
              <a:latin typeface="Arial" charset="0"/>
              <a:ea typeface="微软雅黑" pitchFamily="34" charset="-122"/>
              <a:sym typeface="Arial" charset="0"/>
            </a:endParaRPr>
          </a:p>
        </p:txBody>
      </p:sp>
      <p:sp>
        <p:nvSpPr>
          <p:cNvPr id="78" name="圆角矩形 77"/>
          <p:cNvSpPr/>
          <p:nvPr/>
        </p:nvSpPr>
        <p:spPr>
          <a:xfrm rot="10800000" flipV="1">
            <a:off x="6521811" y="4853512"/>
            <a:ext cx="484287" cy="491115"/>
          </a:xfrm>
          <a:prstGeom prst="roundRect">
            <a:avLst>
              <a:gd name="adj" fmla="val 5039"/>
            </a:avLst>
          </a:prstGeom>
          <a:solidFill>
            <a:srgbClr val="2F55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6</a:t>
            </a:r>
            <a:endParaRPr lang="zh-CN" altLang="en-US" sz="3600" dirty="0">
              <a:latin typeface="Arial" charset="0"/>
              <a:ea typeface="微软雅黑" pitchFamily="34" charset="-122"/>
              <a:sym typeface="Arial" charset="0"/>
            </a:endParaRPr>
          </a:p>
        </p:txBody>
      </p:sp>
      <p:sp>
        <p:nvSpPr>
          <p:cNvPr id="87" name="文本框 86"/>
          <p:cNvSpPr txBox="1"/>
          <p:nvPr/>
        </p:nvSpPr>
        <p:spPr>
          <a:xfrm>
            <a:off x="3244675" y="1564948"/>
            <a:ext cx="2010410" cy="643890"/>
          </a:xfrm>
          <a:prstGeom prst="rect">
            <a:avLst/>
          </a:prstGeom>
          <a:noFill/>
        </p:spPr>
        <p:txBody>
          <a:bodyPr wrap="none" lIns="91436" tIns="45718" rIns="91436" bIns="45718" rtlCol="0">
            <a:spAutoFit/>
          </a:bodyPr>
          <a:lstStyle/>
          <a:p>
            <a:r>
              <a:rPr lang="zh-CN" altLang="en-US" sz="3600" dirty="0">
                <a:solidFill>
                  <a:schemeClr val="tx2"/>
                </a:solidFill>
                <a:latin typeface="Arial" charset="0"/>
                <a:ea typeface="微软雅黑" pitchFamily="34" charset="-122"/>
                <a:sym typeface="Arial" charset="0"/>
              </a:rPr>
              <a:t>培训目的</a:t>
            </a:r>
          </a:p>
        </p:txBody>
      </p:sp>
      <p:sp>
        <p:nvSpPr>
          <p:cNvPr id="88" name="文本框 87"/>
          <p:cNvSpPr txBox="1"/>
          <p:nvPr/>
        </p:nvSpPr>
        <p:spPr>
          <a:xfrm>
            <a:off x="7676173" y="2197401"/>
            <a:ext cx="3356610" cy="643890"/>
          </a:xfrm>
          <a:prstGeom prst="rect">
            <a:avLst/>
          </a:prstGeom>
          <a:noFill/>
        </p:spPr>
        <p:txBody>
          <a:bodyPr wrap="none" lIns="91436" tIns="45718" rIns="91436" bIns="45718" rtlCol="0">
            <a:spAutoFit/>
          </a:bodyPr>
          <a:lstStyle/>
          <a:p>
            <a:r>
              <a:rPr lang="zh-CN" altLang="en-US" sz="3600" dirty="0">
                <a:solidFill>
                  <a:schemeClr val="tx2"/>
                </a:solidFill>
                <a:latin typeface="Arial" charset="0"/>
                <a:ea typeface="微软雅黑" pitchFamily="34" charset="-122"/>
                <a:sym typeface="Arial" charset="0"/>
              </a:rPr>
              <a:t>风险评价法</a:t>
            </a:r>
            <a:r>
              <a:rPr lang="en-US" altLang="zh-CN" sz="3600" dirty="0">
                <a:solidFill>
                  <a:schemeClr val="tx2"/>
                </a:solidFill>
                <a:latin typeface="Arial" charset="0"/>
                <a:ea typeface="微软雅黑" pitchFamily="34" charset="-122"/>
                <a:sym typeface="Arial" charset="0"/>
              </a:rPr>
              <a:t>LEC</a:t>
            </a:r>
          </a:p>
        </p:txBody>
      </p:sp>
      <p:sp>
        <p:nvSpPr>
          <p:cNvPr id="89" name="文本框 88"/>
          <p:cNvSpPr txBox="1"/>
          <p:nvPr/>
        </p:nvSpPr>
        <p:spPr>
          <a:xfrm>
            <a:off x="3248528" y="2839537"/>
            <a:ext cx="2010410" cy="643890"/>
          </a:xfrm>
          <a:prstGeom prst="rect">
            <a:avLst/>
          </a:prstGeom>
          <a:noFill/>
        </p:spPr>
        <p:txBody>
          <a:bodyPr wrap="none" lIns="91436" tIns="45718" rIns="91436" bIns="45718" rtlCol="0">
            <a:spAutoFit/>
          </a:bodyPr>
          <a:lstStyle/>
          <a:p>
            <a:r>
              <a:rPr lang="zh-CN" altLang="en-US" sz="3600" dirty="0">
                <a:solidFill>
                  <a:schemeClr val="tx2"/>
                </a:solidFill>
                <a:latin typeface="Arial" charset="0"/>
                <a:ea typeface="微软雅黑" pitchFamily="34" charset="-122"/>
                <a:sym typeface="Arial" charset="0"/>
              </a:rPr>
              <a:t>基本概念</a:t>
            </a:r>
          </a:p>
        </p:txBody>
      </p:sp>
      <p:sp>
        <p:nvSpPr>
          <p:cNvPr id="90" name="文本框 89"/>
          <p:cNvSpPr txBox="1"/>
          <p:nvPr/>
        </p:nvSpPr>
        <p:spPr>
          <a:xfrm>
            <a:off x="7676173" y="3467401"/>
            <a:ext cx="2010410" cy="643890"/>
          </a:xfrm>
          <a:prstGeom prst="rect">
            <a:avLst/>
          </a:prstGeom>
          <a:noFill/>
        </p:spPr>
        <p:txBody>
          <a:bodyPr wrap="none" lIns="91436" tIns="45718" rIns="91436" bIns="45718" rtlCol="0">
            <a:spAutoFit/>
          </a:bodyPr>
          <a:lstStyle/>
          <a:p>
            <a:r>
              <a:rPr lang="zh-CN" altLang="en-US" sz="3600" dirty="0">
                <a:solidFill>
                  <a:schemeClr val="tx2"/>
                </a:solidFill>
                <a:latin typeface="Arial" charset="0"/>
                <a:ea typeface="微软雅黑" pitchFamily="34" charset="-122"/>
                <a:sym typeface="Arial" charset="0"/>
              </a:rPr>
              <a:t>应用举例</a:t>
            </a:r>
          </a:p>
        </p:txBody>
      </p:sp>
      <p:sp>
        <p:nvSpPr>
          <p:cNvPr id="91" name="文本框 90"/>
          <p:cNvSpPr txBox="1"/>
          <p:nvPr/>
        </p:nvSpPr>
        <p:spPr>
          <a:xfrm>
            <a:off x="3248528" y="4109537"/>
            <a:ext cx="2010410" cy="643890"/>
          </a:xfrm>
          <a:prstGeom prst="rect">
            <a:avLst/>
          </a:prstGeom>
          <a:noFill/>
        </p:spPr>
        <p:txBody>
          <a:bodyPr wrap="none" lIns="91436" tIns="45718" rIns="91436" bIns="45718" rtlCol="0">
            <a:spAutoFit/>
          </a:bodyPr>
          <a:lstStyle/>
          <a:p>
            <a:r>
              <a:rPr lang="zh-CN" altLang="en-US" sz="3600" dirty="0">
                <a:solidFill>
                  <a:schemeClr val="tx2"/>
                </a:solidFill>
                <a:latin typeface="Arial" charset="0"/>
                <a:ea typeface="微软雅黑" pitchFamily="34" charset="-122"/>
                <a:sym typeface="Arial" charset="0"/>
              </a:rPr>
              <a:t>风险管理</a:t>
            </a:r>
          </a:p>
        </p:txBody>
      </p:sp>
      <p:sp>
        <p:nvSpPr>
          <p:cNvPr id="92" name="文本框 91"/>
          <p:cNvSpPr txBox="1"/>
          <p:nvPr/>
        </p:nvSpPr>
        <p:spPr>
          <a:xfrm>
            <a:off x="7676172" y="4737401"/>
            <a:ext cx="2467610" cy="643890"/>
          </a:xfrm>
          <a:prstGeom prst="rect">
            <a:avLst/>
          </a:prstGeom>
          <a:noFill/>
        </p:spPr>
        <p:txBody>
          <a:bodyPr wrap="none" lIns="91436" tIns="45718" rIns="91436" bIns="45718" rtlCol="0">
            <a:spAutoFit/>
          </a:bodyPr>
          <a:lstStyle/>
          <a:p>
            <a:pPr algn="l"/>
            <a:r>
              <a:rPr lang="zh-CN" altLang="en-US" sz="3600" dirty="0">
                <a:solidFill>
                  <a:schemeClr val="tx2"/>
                </a:solidFill>
                <a:latin typeface="Arial" charset="0"/>
                <a:ea typeface="微软雅黑" pitchFamily="34" charset="-122"/>
                <a:sym typeface="Arial" charset="0"/>
              </a:rPr>
              <a:t>结论与建议</a:t>
            </a:r>
          </a:p>
        </p:txBody>
      </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p:transition>
    </mc:Choice>
    <mc:Fallback xmlns="">
      <p:transition spd="slow">
        <p:blind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圆角矩形 13"/>
          <p:cNvSpPr/>
          <p:nvPr/>
        </p:nvSpPr>
        <p:spPr>
          <a:xfrm>
            <a:off x="3219450" y="1320165"/>
            <a:ext cx="8972550"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0" name="圆角矩形 19"/>
          <p:cNvSpPr/>
          <p:nvPr/>
        </p:nvSpPr>
        <p:spPr>
          <a:xfrm>
            <a:off x="3219450" y="1455420"/>
            <a:ext cx="8971915" cy="4954905"/>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837180" y="246189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3" name="矩形 2"/>
          <p:cNvSpPr/>
          <p:nvPr/>
        </p:nvSpPr>
        <p:spPr>
          <a:xfrm>
            <a:off x="-13970" y="1454785"/>
            <a:ext cx="2212975" cy="4955540"/>
          </a:xfrm>
          <a:prstGeom prst="rect">
            <a:avLst/>
          </a:prstGeom>
          <a:solidFill>
            <a:srgbClr val="4472C4">
              <a:alpha val="9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a:latin typeface="Arial" charset="0"/>
                <a:ea typeface="微软雅黑" pitchFamily="34" charset="-122"/>
                <a:sym typeface="Arial" charset="0"/>
              </a:rPr>
              <a:t>	</a:t>
            </a: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en-US" altLang="zh-CN" sz="4800" b="1">
              <a:latin typeface="Arial" charset="0"/>
              <a:ea typeface="微软雅黑" pitchFamily="34" charset="-122"/>
              <a:sym typeface="Arial" charset="0"/>
            </a:endParaRPr>
          </a:p>
          <a:p>
            <a:pPr algn="ctr"/>
            <a:endParaRPr lang="zh-CN" altLang="en-US" sz="2400">
              <a:latin typeface="Arial" charset="0"/>
              <a:ea typeface="微软雅黑" pitchFamily="34" charset="-122"/>
              <a:sym typeface="Arial" charset="0"/>
            </a:endParaRPr>
          </a:p>
          <a:p>
            <a:pPr algn="l"/>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zh-CN" altLang="en-US"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a:p>
            <a:pPr algn="ctr"/>
            <a:endParaRPr lang="en-US" altLang="zh-CN" sz="280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4</a:t>
            </a:r>
          </a:p>
        </p:txBody>
      </p:sp>
      <p:sp>
        <p:nvSpPr>
          <p:cNvPr id="6" name="圆角矩形 5"/>
          <p:cNvSpPr/>
          <p:nvPr/>
        </p:nvSpPr>
        <p:spPr>
          <a:xfrm rot="10800000" flipV="1">
            <a:off x="2837180" y="452818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10" name="圆角矩形 9"/>
          <p:cNvSpPr/>
          <p:nvPr/>
        </p:nvSpPr>
        <p:spPr>
          <a:xfrm rot="10800000" flipV="1">
            <a:off x="2858770" y="145542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837180" y="349377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860675" y="555942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graphicFrame>
        <p:nvGraphicFramePr>
          <p:cNvPr id="2" name="表格 1"/>
          <p:cNvGraphicFramePr/>
          <p:nvPr/>
        </p:nvGraphicFramePr>
        <p:xfrm>
          <a:off x="3621405" y="1595755"/>
          <a:ext cx="8530590" cy="4457700"/>
        </p:xfrm>
        <a:graphic>
          <a:graphicData uri="http://schemas.openxmlformats.org/drawingml/2006/table">
            <a:tbl>
              <a:tblPr firstRow="1" bandRow="1">
                <a:tableStyleId>{5C22544A-7EE6-4342-B048-85BDC9FD1C3A}</a:tableStyleId>
              </a:tblPr>
              <a:tblGrid>
                <a:gridCol w="3884930">
                  <a:extLst>
                    <a:ext uri="{9D8B030D-6E8A-4147-A177-3AD203B41FA5}">
                      <a16:colId xmlns:a16="http://schemas.microsoft.com/office/drawing/2014/main" val="20000"/>
                    </a:ext>
                  </a:extLst>
                </a:gridCol>
                <a:gridCol w="1497330">
                  <a:extLst>
                    <a:ext uri="{9D8B030D-6E8A-4147-A177-3AD203B41FA5}">
                      <a16:colId xmlns:a16="http://schemas.microsoft.com/office/drawing/2014/main" val="20001"/>
                    </a:ext>
                  </a:extLst>
                </a:gridCol>
                <a:gridCol w="3148330">
                  <a:extLst>
                    <a:ext uri="{9D8B030D-6E8A-4147-A177-3AD203B41FA5}">
                      <a16:colId xmlns:a16="http://schemas.microsoft.com/office/drawing/2014/main" val="20002"/>
                    </a:ext>
                  </a:extLst>
                </a:gridCol>
              </a:tblGrid>
              <a:tr h="876300">
                <a:tc>
                  <a:txBody>
                    <a:bodyPr/>
                    <a:lstStyle/>
                    <a:p>
                      <a:pPr algn="l" fontAlgn="auto">
                        <a:lnSpc>
                          <a:spcPct val="270000"/>
                        </a:lnSpc>
                        <a:buNone/>
                      </a:pPr>
                      <a:r>
                        <a:rPr lang="zh-CN" altLang="en-US" b="0">
                          <a:solidFill>
                            <a:schemeClr val="tx1">
                              <a:lumMod val="75000"/>
                              <a:lumOff val="25000"/>
                            </a:schemeClr>
                          </a:solidFill>
                          <a:latin typeface="宋体" charset="-122"/>
                          <a:ea typeface="宋体" charset="-122"/>
                        </a:rPr>
                        <a:t>极其危险，不能继续作业</a:t>
                      </a:r>
                    </a:p>
                  </a:txBody>
                  <a:tcPr>
                    <a:noFill/>
                  </a:tcPr>
                </a:tc>
                <a:tc>
                  <a:txBody>
                    <a:bodyPr/>
                    <a:lstStyle/>
                    <a:p>
                      <a:pPr algn="ctr" fontAlgn="auto">
                        <a:lnSpc>
                          <a:spcPct val="270000"/>
                        </a:lnSpc>
                        <a:buNone/>
                      </a:pPr>
                      <a:r>
                        <a:rPr lang="zh-CN" altLang="en-US" b="0">
                          <a:solidFill>
                            <a:schemeClr val="tx1">
                              <a:lumMod val="75000"/>
                              <a:lumOff val="25000"/>
                            </a:schemeClr>
                          </a:solidFill>
                          <a:latin typeface="宋体" charset="-122"/>
                          <a:ea typeface="宋体" charset="-122"/>
                        </a:rPr>
                        <a:t>＞</a:t>
                      </a:r>
                      <a:r>
                        <a:rPr lang="en-US" altLang="zh-CN" b="0">
                          <a:solidFill>
                            <a:schemeClr val="tx1">
                              <a:lumMod val="75000"/>
                              <a:lumOff val="25000"/>
                            </a:schemeClr>
                          </a:solidFill>
                          <a:latin typeface="宋体" charset="-122"/>
                          <a:ea typeface="宋体" charset="-122"/>
                        </a:rPr>
                        <a:t>320</a:t>
                      </a:r>
                      <a:r>
                        <a:rPr lang="zh-CN" altLang="en-US" b="0">
                          <a:solidFill>
                            <a:schemeClr val="tx1">
                              <a:lumMod val="75000"/>
                              <a:lumOff val="25000"/>
                            </a:schemeClr>
                          </a:solidFill>
                          <a:latin typeface="宋体" charset="-122"/>
                          <a:ea typeface="宋体" charset="-122"/>
                        </a:rPr>
                        <a:t>分</a:t>
                      </a:r>
                    </a:p>
                  </a:txBody>
                  <a:tcPr>
                    <a:noFill/>
                  </a:tcPr>
                </a:tc>
                <a:tc>
                  <a:txBody>
                    <a:bodyPr/>
                    <a:lstStyle/>
                    <a:p>
                      <a:pPr algn="l" fontAlgn="auto">
                        <a:lnSpc>
                          <a:spcPct val="270000"/>
                        </a:lnSpc>
                        <a:buNone/>
                      </a:pPr>
                      <a:r>
                        <a:rPr lang="zh-CN" altLang="en-US" sz="1900" b="0">
                          <a:solidFill>
                            <a:schemeClr val="tx1">
                              <a:lumMod val="75000"/>
                              <a:lumOff val="25000"/>
                            </a:schemeClr>
                          </a:solidFill>
                          <a:latin typeface="宋体" charset="-122"/>
                          <a:ea typeface="宋体" charset="-122"/>
                          <a:sym typeface="+mn-ea"/>
                        </a:rPr>
                        <a:t>危险等级： </a:t>
                      </a:r>
                      <a:r>
                        <a:rPr lang="zh-CN" altLang="en-US" b="0">
                          <a:solidFill>
                            <a:schemeClr val="tx1">
                              <a:lumMod val="75000"/>
                              <a:lumOff val="25000"/>
                            </a:schemeClr>
                          </a:solidFill>
                          <a:latin typeface="宋体" charset="-122"/>
                          <a:ea typeface="宋体" charset="-122"/>
                        </a:rPr>
                        <a:t>I级</a:t>
                      </a:r>
                    </a:p>
                  </a:txBody>
                  <a:tcPr>
                    <a:noFill/>
                  </a:tcPr>
                </a:tc>
                <a:extLst>
                  <a:ext uri="{0D108BD9-81ED-4DB2-BD59-A6C34878D82A}">
                    <a16:rowId xmlns:a16="http://schemas.microsoft.com/office/drawing/2014/main" val="10000"/>
                  </a:ext>
                </a:extLst>
              </a:tr>
              <a:tr h="922020">
                <a:tc>
                  <a:txBody>
                    <a:bodyPr/>
                    <a:lstStyle/>
                    <a:p>
                      <a:pPr algn="l" fontAlgn="auto">
                        <a:lnSpc>
                          <a:spcPct val="280000"/>
                        </a:lnSpc>
                        <a:buNone/>
                      </a:pPr>
                      <a:r>
                        <a:rPr lang="zh-CN" altLang="en-US" b="0">
                          <a:solidFill>
                            <a:schemeClr val="tx1">
                              <a:lumMod val="75000"/>
                              <a:lumOff val="25000"/>
                            </a:schemeClr>
                          </a:solidFill>
                          <a:latin typeface="宋体" charset="-122"/>
                          <a:ea typeface="宋体" charset="-122"/>
                        </a:rPr>
                        <a:t>高度危险，要立即整改</a:t>
                      </a:r>
                    </a:p>
                  </a:txBody>
                  <a:tcPr>
                    <a:noFill/>
                  </a:tcPr>
                </a:tc>
                <a:tc>
                  <a:txBody>
                    <a:bodyPr/>
                    <a:lstStyle/>
                    <a:p>
                      <a:pPr algn="ctr" fontAlgn="auto">
                        <a:lnSpc>
                          <a:spcPct val="280000"/>
                        </a:lnSpc>
                        <a:buNone/>
                      </a:pPr>
                      <a:r>
                        <a:rPr lang="en-US" altLang="zh-CN" b="0">
                          <a:solidFill>
                            <a:schemeClr val="tx1">
                              <a:lumMod val="75000"/>
                              <a:lumOff val="25000"/>
                            </a:schemeClr>
                          </a:solidFill>
                          <a:latin typeface="宋体" charset="-122"/>
                          <a:ea typeface="宋体" charset="-122"/>
                        </a:rPr>
                        <a:t>160-320</a:t>
                      </a:r>
                      <a:r>
                        <a:rPr lang="zh-CN" altLang="en-US" b="0">
                          <a:solidFill>
                            <a:schemeClr val="tx1">
                              <a:lumMod val="75000"/>
                              <a:lumOff val="25000"/>
                            </a:schemeClr>
                          </a:solidFill>
                          <a:latin typeface="宋体" charset="-122"/>
                          <a:ea typeface="宋体" charset="-122"/>
                        </a:rPr>
                        <a:t>分</a:t>
                      </a:r>
                    </a:p>
                  </a:txBody>
                  <a:tcPr>
                    <a:noFill/>
                  </a:tcPr>
                </a:tc>
                <a:tc>
                  <a:txBody>
                    <a:bodyPr/>
                    <a:lstStyle/>
                    <a:p>
                      <a:pPr algn="l" fontAlgn="auto">
                        <a:lnSpc>
                          <a:spcPct val="290000"/>
                        </a:lnSpc>
                        <a:buNone/>
                      </a:pPr>
                      <a:r>
                        <a:rPr lang="zh-CN" altLang="en-US" sz="1900">
                          <a:solidFill>
                            <a:schemeClr val="tx1">
                              <a:lumMod val="75000"/>
                              <a:lumOff val="25000"/>
                            </a:schemeClr>
                          </a:solidFill>
                          <a:latin typeface="宋体" charset="-122"/>
                          <a:ea typeface="宋体" charset="-122"/>
                          <a:sym typeface="+mn-ea"/>
                        </a:rPr>
                        <a:t>危险等级： II级</a:t>
                      </a:r>
                      <a:endParaRPr lang="zh-CN" altLang="en-US" b="0">
                        <a:solidFill>
                          <a:schemeClr val="tx1">
                            <a:lumMod val="75000"/>
                            <a:lumOff val="25000"/>
                          </a:schemeClr>
                        </a:solidFill>
                        <a:latin typeface="宋体" charset="-122"/>
                        <a:ea typeface="宋体" charset="-122"/>
                      </a:endParaRPr>
                    </a:p>
                  </a:txBody>
                  <a:tcPr>
                    <a:noFill/>
                  </a:tcPr>
                </a:tc>
                <a:extLst>
                  <a:ext uri="{0D108BD9-81ED-4DB2-BD59-A6C34878D82A}">
                    <a16:rowId xmlns:a16="http://schemas.microsoft.com/office/drawing/2014/main" val="10001"/>
                  </a:ext>
                </a:extLst>
              </a:tr>
              <a:tr h="990600">
                <a:tc>
                  <a:txBody>
                    <a:bodyPr/>
                    <a:lstStyle/>
                    <a:p>
                      <a:pPr algn="l" fontAlgn="auto">
                        <a:lnSpc>
                          <a:spcPct val="310000"/>
                        </a:lnSpc>
                        <a:buNone/>
                      </a:pPr>
                      <a:r>
                        <a:rPr lang="zh-CN" altLang="en-US" b="0">
                          <a:solidFill>
                            <a:schemeClr val="tx1">
                              <a:lumMod val="75000"/>
                              <a:lumOff val="25000"/>
                            </a:schemeClr>
                          </a:solidFill>
                          <a:latin typeface="宋体" charset="-122"/>
                          <a:ea typeface="宋体" charset="-122"/>
                        </a:rPr>
                        <a:t>显著危险，需要整改</a:t>
                      </a:r>
                    </a:p>
                  </a:txBody>
                  <a:tcPr>
                    <a:noFill/>
                  </a:tcPr>
                </a:tc>
                <a:tc>
                  <a:txBody>
                    <a:bodyPr/>
                    <a:lstStyle/>
                    <a:p>
                      <a:pPr algn="ctr" fontAlgn="auto">
                        <a:lnSpc>
                          <a:spcPct val="310000"/>
                        </a:lnSpc>
                        <a:buNone/>
                      </a:pPr>
                      <a:r>
                        <a:rPr lang="en-US" altLang="zh-CN" b="0">
                          <a:solidFill>
                            <a:schemeClr val="tx1">
                              <a:lumMod val="75000"/>
                              <a:lumOff val="25000"/>
                            </a:schemeClr>
                          </a:solidFill>
                          <a:latin typeface="宋体" charset="-122"/>
                          <a:ea typeface="宋体" charset="-122"/>
                        </a:rPr>
                        <a:t>70-160</a:t>
                      </a:r>
                      <a:r>
                        <a:rPr lang="zh-CN" altLang="en-US" b="0">
                          <a:solidFill>
                            <a:schemeClr val="tx1">
                              <a:lumMod val="75000"/>
                              <a:lumOff val="25000"/>
                            </a:schemeClr>
                          </a:solidFill>
                          <a:latin typeface="宋体" charset="-122"/>
                          <a:ea typeface="宋体" charset="-122"/>
                        </a:rPr>
                        <a:t>分</a:t>
                      </a:r>
                    </a:p>
                  </a:txBody>
                  <a:tcPr>
                    <a:noFill/>
                  </a:tcPr>
                </a:tc>
                <a:tc>
                  <a:txBody>
                    <a:bodyPr/>
                    <a:lstStyle/>
                    <a:p>
                      <a:pPr algn="l" fontAlgn="auto">
                        <a:lnSpc>
                          <a:spcPct val="310000"/>
                        </a:lnSpc>
                        <a:buNone/>
                      </a:pPr>
                      <a:r>
                        <a:rPr lang="zh-CN" altLang="en-US" sz="1900">
                          <a:solidFill>
                            <a:schemeClr val="tx1">
                              <a:lumMod val="75000"/>
                              <a:lumOff val="25000"/>
                            </a:schemeClr>
                          </a:solidFill>
                          <a:latin typeface="宋体" charset="-122"/>
                          <a:ea typeface="宋体" charset="-122"/>
                          <a:sym typeface="+mn-ea"/>
                        </a:rPr>
                        <a:t>危险等级： III级</a:t>
                      </a:r>
                      <a:endParaRPr lang="zh-CN" altLang="en-US" b="0">
                        <a:solidFill>
                          <a:schemeClr val="tx1">
                            <a:lumMod val="75000"/>
                            <a:lumOff val="25000"/>
                          </a:schemeClr>
                        </a:solidFill>
                        <a:latin typeface="宋体" charset="-122"/>
                        <a:ea typeface="宋体" charset="-122"/>
                      </a:endParaRPr>
                    </a:p>
                  </a:txBody>
                  <a:tcPr>
                    <a:noFill/>
                  </a:tcPr>
                </a:tc>
                <a:extLst>
                  <a:ext uri="{0D108BD9-81ED-4DB2-BD59-A6C34878D82A}">
                    <a16:rowId xmlns:a16="http://schemas.microsoft.com/office/drawing/2014/main" val="10002"/>
                  </a:ext>
                </a:extLst>
              </a:tr>
              <a:tr h="891540">
                <a:tc>
                  <a:txBody>
                    <a:bodyPr/>
                    <a:lstStyle/>
                    <a:p>
                      <a:pPr algn="l" fontAlgn="auto">
                        <a:lnSpc>
                          <a:spcPct val="270000"/>
                        </a:lnSpc>
                        <a:buNone/>
                      </a:pPr>
                      <a:r>
                        <a:rPr lang="zh-CN" altLang="en-US" b="0">
                          <a:solidFill>
                            <a:schemeClr val="tx1">
                              <a:lumMod val="75000"/>
                              <a:lumOff val="25000"/>
                            </a:schemeClr>
                          </a:solidFill>
                          <a:latin typeface="宋体" charset="-122"/>
                          <a:ea typeface="宋体" charset="-122"/>
                        </a:rPr>
                        <a:t>一般危险，需要注意</a:t>
                      </a:r>
                    </a:p>
                  </a:txBody>
                  <a:tcPr>
                    <a:noFill/>
                  </a:tcPr>
                </a:tc>
                <a:tc>
                  <a:txBody>
                    <a:bodyPr/>
                    <a:lstStyle/>
                    <a:p>
                      <a:pPr algn="ctr" fontAlgn="auto">
                        <a:lnSpc>
                          <a:spcPct val="270000"/>
                        </a:lnSpc>
                        <a:buNone/>
                      </a:pPr>
                      <a:r>
                        <a:rPr lang="en-US" altLang="zh-CN" b="0">
                          <a:solidFill>
                            <a:schemeClr val="tx1">
                              <a:lumMod val="75000"/>
                              <a:lumOff val="25000"/>
                            </a:schemeClr>
                          </a:solidFill>
                          <a:latin typeface="宋体" charset="-122"/>
                          <a:ea typeface="宋体" charset="-122"/>
                        </a:rPr>
                        <a:t>20-70</a:t>
                      </a:r>
                      <a:r>
                        <a:rPr lang="zh-CN" altLang="en-US" b="0">
                          <a:solidFill>
                            <a:schemeClr val="tx1">
                              <a:lumMod val="75000"/>
                              <a:lumOff val="25000"/>
                            </a:schemeClr>
                          </a:solidFill>
                          <a:latin typeface="宋体" charset="-122"/>
                          <a:ea typeface="宋体" charset="-122"/>
                        </a:rPr>
                        <a:t>分</a:t>
                      </a:r>
                    </a:p>
                  </a:txBody>
                  <a:tcPr>
                    <a:noFill/>
                  </a:tcPr>
                </a:tc>
                <a:tc>
                  <a:txBody>
                    <a:bodyPr/>
                    <a:lstStyle/>
                    <a:p>
                      <a:pPr algn="l" fontAlgn="auto">
                        <a:lnSpc>
                          <a:spcPct val="280000"/>
                        </a:lnSpc>
                        <a:buNone/>
                      </a:pPr>
                      <a:r>
                        <a:rPr lang="zh-CN" altLang="en-US" sz="1900">
                          <a:solidFill>
                            <a:schemeClr val="tx1">
                              <a:lumMod val="75000"/>
                              <a:lumOff val="25000"/>
                            </a:schemeClr>
                          </a:solidFill>
                          <a:latin typeface="宋体" charset="-122"/>
                          <a:ea typeface="宋体" charset="-122"/>
                          <a:sym typeface="+mn-ea"/>
                        </a:rPr>
                        <a:t>危险等级： IV级</a:t>
                      </a:r>
                      <a:endParaRPr lang="zh-CN" altLang="en-US" sz="1900" b="0">
                        <a:solidFill>
                          <a:schemeClr val="tx1">
                            <a:lumMod val="75000"/>
                            <a:lumOff val="25000"/>
                          </a:schemeClr>
                        </a:solidFill>
                        <a:latin typeface="宋体" charset="-122"/>
                        <a:ea typeface="宋体" charset="-122"/>
                        <a:sym typeface="+mn-ea"/>
                      </a:endParaRPr>
                    </a:p>
                  </a:txBody>
                  <a:tcPr>
                    <a:noFill/>
                  </a:tcPr>
                </a:tc>
                <a:extLst>
                  <a:ext uri="{0D108BD9-81ED-4DB2-BD59-A6C34878D82A}">
                    <a16:rowId xmlns:a16="http://schemas.microsoft.com/office/drawing/2014/main" val="10003"/>
                  </a:ext>
                </a:extLst>
              </a:tr>
              <a:tr h="777240">
                <a:tc>
                  <a:txBody>
                    <a:bodyPr/>
                    <a:lstStyle/>
                    <a:p>
                      <a:pPr algn="l" fontAlgn="auto">
                        <a:lnSpc>
                          <a:spcPct val="250000"/>
                        </a:lnSpc>
                        <a:buNone/>
                      </a:pPr>
                      <a:r>
                        <a:rPr lang="zh-CN" altLang="en-US" b="0">
                          <a:solidFill>
                            <a:schemeClr val="tx1">
                              <a:lumMod val="75000"/>
                              <a:lumOff val="25000"/>
                            </a:schemeClr>
                          </a:solidFill>
                          <a:latin typeface="宋体" charset="-122"/>
                          <a:ea typeface="宋体" charset="-122"/>
                        </a:rPr>
                        <a:t>稍有危险，可以接受</a:t>
                      </a:r>
                    </a:p>
                  </a:txBody>
                  <a:tcPr>
                    <a:noFill/>
                  </a:tcPr>
                </a:tc>
                <a:tc>
                  <a:txBody>
                    <a:bodyPr/>
                    <a:lstStyle/>
                    <a:p>
                      <a:pPr algn="ctr" fontAlgn="auto">
                        <a:lnSpc>
                          <a:spcPct val="250000"/>
                        </a:lnSpc>
                        <a:buNone/>
                      </a:pPr>
                      <a:r>
                        <a:rPr lang="zh-CN" altLang="en-US" b="0">
                          <a:solidFill>
                            <a:schemeClr val="tx1">
                              <a:lumMod val="75000"/>
                              <a:lumOff val="25000"/>
                            </a:schemeClr>
                          </a:solidFill>
                          <a:latin typeface="宋体" charset="-122"/>
                          <a:ea typeface="宋体" charset="-122"/>
                        </a:rPr>
                        <a:t>＜</a:t>
                      </a:r>
                      <a:r>
                        <a:rPr lang="en-US" altLang="zh-CN" b="0">
                          <a:solidFill>
                            <a:schemeClr val="tx1">
                              <a:lumMod val="75000"/>
                              <a:lumOff val="25000"/>
                            </a:schemeClr>
                          </a:solidFill>
                          <a:latin typeface="宋体" charset="-122"/>
                          <a:ea typeface="宋体" charset="-122"/>
                        </a:rPr>
                        <a:t>20</a:t>
                      </a:r>
                      <a:r>
                        <a:rPr lang="zh-CN" altLang="en-US" b="0">
                          <a:solidFill>
                            <a:schemeClr val="tx1">
                              <a:lumMod val="75000"/>
                              <a:lumOff val="25000"/>
                            </a:schemeClr>
                          </a:solidFill>
                          <a:latin typeface="宋体" charset="-122"/>
                          <a:ea typeface="宋体" charset="-122"/>
                        </a:rPr>
                        <a:t>分</a:t>
                      </a:r>
                    </a:p>
                  </a:txBody>
                  <a:tcPr>
                    <a:noFill/>
                  </a:tcPr>
                </a:tc>
                <a:tc>
                  <a:txBody>
                    <a:bodyPr/>
                    <a:lstStyle/>
                    <a:p>
                      <a:pPr algn="l" fontAlgn="auto">
                        <a:lnSpc>
                          <a:spcPct val="250000"/>
                        </a:lnSpc>
                        <a:buNone/>
                      </a:pPr>
                      <a:r>
                        <a:rPr lang="zh-CN" altLang="en-US" sz="1900">
                          <a:solidFill>
                            <a:schemeClr val="tx1">
                              <a:lumMod val="75000"/>
                              <a:lumOff val="25000"/>
                            </a:schemeClr>
                          </a:solidFill>
                          <a:latin typeface="宋体" charset="-122"/>
                          <a:ea typeface="宋体" charset="-122"/>
                          <a:sym typeface="+mn-ea"/>
                        </a:rPr>
                        <a:t>危险等级： V级</a:t>
                      </a:r>
                      <a:endParaRPr lang="zh-CN" altLang="en-US" sz="1900" b="0">
                        <a:solidFill>
                          <a:schemeClr val="tx1">
                            <a:lumMod val="75000"/>
                            <a:lumOff val="25000"/>
                          </a:schemeClr>
                        </a:solidFill>
                        <a:latin typeface="宋体" charset="-122"/>
                        <a:ea typeface="宋体" charset="-122"/>
                        <a:sym typeface="+mn-ea"/>
                      </a:endParaRPr>
                    </a:p>
                  </a:txBody>
                  <a:tcPr>
                    <a:noFill/>
                  </a:tcPr>
                </a:tc>
                <a:extLst>
                  <a:ext uri="{0D108BD9-81ED-4DB2-BD59-A6C34878D82A}">
                    <a16:rowId xmlns:a16="http://schemas.microsoft.com/office/drawing/2014/main" val="10004"/>
                  </a:ext>
                </a:extLst>
              </a:tr>
            </a:tbl>
          </a:graphicData>
        </a:graphic>
      </p:graphicFrame>
      <p:sp>
        <p:nvSpPr>
          <p:cNvPr id="9" name="文本框 8"/>
          <p:cNvSpPr txBox="1"/>
          <p:nvPr/>
        </p:nvSpPr>
        <p:spPr>
          <a:xfrm>
            <a:off x="133350" y="2099945"/>
            <a:ext cx="1943100" cy="1137285"/>
          </a:xfrm>
          <a:prstGeom prst="rect">
            <a:avLst/>
          </a:prstGeom>
          <a:noFill/>
        </p:spPr>
        <p:txBody>
          <a:bodyPr wrap="square" rtlCol="0">
            <a:spAutoFit/>
          </a:bodyPr>
          <a:lstStyle/>
          <a:p>
            <a:pPr algn="ctr"/>
            <a:r>
              <a:rPr lang="en-US" altLang="zh-CN" sz="4400" b="1">
                <a:solidFill>
                  <a:schemeClr val="bg1"/>
                </a:solidFill>
                <a:latin typeface="宋体" charset="-122"/>
                <a:ea typeface="宋体" charset="-122"/>
                <a:sym typeface="Arial" charset="0"/>
              </a:rPr>
              <a:t>D</a:t>
            </a:r>
          </a:p>
          <a:p>
            <a:pPr algn="ctr"/>
            <a:r>
              <a:rPr lang="zh-CN" altLang="en-US" sz="2400">
                <a:solidFill>
                  <a:schemeClr val="bg1"/>
                </a:solidFill>
                <a:latin typeface="Arial" charset="0"/>
                <a:ea typeface="微软雅黑" pitchFamily="34" charset="-122"/>
                <a:sym typeface="Arial" charset="0"/>
              </a:rPr>
              <a:t>危险程度</a:t>
            </a:r>
          </a:p>
        </p:txBody>
      </p:sp>
      <p:sp>
        <p:nvSpPr>
          <p:cNvPr id="21" name="文本框 20"/>
          <p:cNvSpPr txBox="1"/>
          <p:nvPr/>
        </p:nvSpPr>
        <p:spPr>
          <a:xfrm>
            <a:off x="95250" y="3830955"/>
            <a:ext cx="2044700" cy="2461260"/>
          </a:xfrm>
          <a:prstGeom prst="rect">
            <a:avLst/>
          </a:prstGeom>
          <a:noFill/>
        </p:spPr>
        <p:txBody>
          <a:bodyPr wrap="square" rtlCol="0">
            <a:spAutoFit/>
          </a:bodyPr>
          <a:lstStyle/>
          <a:p>
            <a:r>
              <a:rPr lang="zh-CN" altLang="en-US" sz="1400">
                <a:solidFill>
                  <a:schemeClr val="bg1"/>
                </a:solidFill>
                <a:latin typeface="宋体" charset="-122"/>
                <a:ea typeface="宋体" charset="-122"/>
              </a:rPr>
              <a:t>注：</a:t>
            </a:r>
            <a:r>
              <a:rPr lang="zh-CN" sz="1400">
                <a:solidFill>
                  <a:schemeClr val="bg1"/>
                </a:solidFill>
                <a:latin typeface="宋体" charset="-122"/>
                <a:ea typeface="宋体" charset="-122"/>
              </a:rPr>
              <a:t>风险值在</a:t>
            </a:r>
            <a:r>
              <a:rPr lang="en-US" altLang="zh-CN" sz="1400">
                <a:solidFill>
                  <a:schemeClr val="bg1"/>
                </a:solidFill>
                <a:latin typeface="宋体" charset="-122"/>
                <a:ea typeface="宋体" charset="-122"/>
              </a:rPr>
              <a:t>20</a:t>
            </a:r>
            <a:r>
              <a:rPr lang="zh-CN" altLang="en-US" sz="1400">
                <a:solidFill>
                  <a:schemeClr val="bg1"/>
                </a:solidFill>
                <a:latin typeface="宋体" charset="-122"/>
                <a:ea typeface="宋体" charset="-122"/>
              </a:rPr>
              <a:t>以下被认为低风险；如果危险值在</a:t>
            </a:r>
            <a:r>
              <a:rPr lang="en-US" altLang="zh-CN" sz="1400">
                <a:solidFill>
                  <a:schemeClr val="bg1"/>
                </a:solidFill>
                <a:latin typeface="宋体" charset="-122"/>
                <a:ea typeface="宋体" charset="-122"/>
              </a:rPr>
              <a:t>70-160</a:t>
            </a:r>
            <a:r>
              <a:rPr lang="zh-CN" altLang="en-US" sz="1400">
                <a:solidFill>
                  <a:schemeClr val="bg1"/>
                </a:solidFill>
                <a:latin typeface="宋体" charset="-122"/>
                <a:ea typeface="宋体" charset="-122"/>
              </a:rPr>
              <a:t>之间，那就有显著危险，需要整改；如果危险值在</a:t>
            </a:r>
            <a:r>
              <a:rPr lang="en-US" altLang="zh-CN" sz="1400">
                <a:solidFill>
                  <a:schemeClr val="bg1"/>
                </a:solidFill>
                <a:latin typeface="宋体" charset="-122"/>
                <a:ea typeface="宋体" charset="-122"/>
              </a:rPr>
              <a:t>160-320</a:t>
            </a:r>
            <a:r>
              <a:rPr lang="zh-CN" altLang="en-US" sz="1400">
                <a:solidFill>
                  <a:schemeClr val="bg1"/>
                </a:solidFill>
                <a:latin typeface="宋体" charset="-122"/>
                <a:ea typeface="宋体" charset="-122"/>
              </a:rPr>
              <a:t>之间，那就是一种必须立即采取措施进行整改的高度危险环境；如果危险值在</a:t>
            </a:r>
            <a:r>
              <a:rPr lang="en-US" altLang="zh-CN" sz="1400">
                <a:solidFill>
                  <a:schemeClr val="bg1"/>
                </a:solidFill>
                <a:latin typeface="宋体" charset="-122"/>
                <a:ea typeface="宋体" charset="-122"/>
              </a:rPr>
              <a:t>320</a:t>
            </a:r>
            <a:r>
              <a:rPr lang="zh-CN" altLang="en-US" sz="1400">
                <a:solidFill>
                  <a:schemeClr val="bg1"/>
                </a:solidFill>
                <a:latin typeface="宋体" charset="-122"/>
                <a:ea typeface="宋体" charset="-122"/>
              </a:rPr>
              <a:t>以上，应立即停止生产知道环境改善为止。</a:t>
            </a:r>
          </a:p>
        </p:txBody>
      </p:sp>
      <p:sp>
        <p:nvSpPr>
          <p:cNvPr id="22" name="文本框 21"/>
          <p:cNvSpPr txBox="1"/>
          <p:nvPr/>
        </p:nvSpPr>
        <p:spPr>
          <a:xfrm>
            <a:off x="647718" y="267582"/>
            <a:ext cx="2059940" cy="459105"/>
          </a:xfrm>
          <a:prstGeom prst="rect">
            <a:avLst/>
          </a:prstGeom>
          <a:noFill/>
        </p:spPr>
        <p:txBody>
          <a:bodyPr wrap="none" lIns="91436" tIns="45718" rIns="91436" bIns="45718" rtlCol="0">
            <a:spAutoFit/>
          </a:bodyPr>
          <a:lstStyle/>
          <a:p>
            <a:pPr algn="l"/>
            <a:r>
              <a:rPr lang="en-US" altLang="zh-CN" sz="2400" dirty="0">
                <a:solidFill>
                  <a:schemeClr val="tx2"/>
                </a:solidFill>
                <a:uFillTx/>
                <a:latin typeface="+中文正文" charset="0"/>
                <a:sym typeface="Arial" charset="0"/>
              </a:rPr>
              <a:t>LEC </a:t>
            </a:r>
            <a:r>
              <a:rPr lang="zh-CN" altLang="en-US" sz="2400" spc="600" dirty="0">
                <a:solidFill>
                  <a:schemeClr val="tx2"/>
                </a:solidFill>
                <a:latin typeface="Arial" charset="0"/>
                <a:ea typeface="微软雅黑" pitchFamily="34" charset="-122"/>
                <a:sym typeface="Arial" charset="0"/>
              </a:rPr>
              <a:t>评价法</a:t>
            </a:r>
            <a:endParaRPr lang="en-US" altLang="zh-CN" sz="2400" spc="600" dirty="0">
              <a:solidFill>
                <a:schemeClr val="tx2"/>
              </a:solidFill>
              <a:latin typeface="+mn-ea"/>
              <a:sym typeface="Arial" charset="0"/>
            </a:endParaRPr>
          </a:p>
        </p:txBody>
      </p:sp>
      <p:sp>
        <p:nvSpPr>
          <p:cNvPr id="23" name="矩形 22"/>
          <p:cNvSpPr/>
          <p:nvPr/>
        </p:nvSpPr>
        <p:spPr>
          <a:xfrm>
            <a:off x="2769235" y="252730"/>
            <a:ext cx="942149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altLang="zh-CN" sz="6000" dirty="0">
                  <a:latin typeface="Arial" charset="0"/>
                  <a:ea typeface="微软雅黑" pitchFamily="34" charset="-122"/>
                  <a:sym typeface="Arial" charset="0"/>
                </a:rPr>
                <a:t>5</a:t>
              </a:r>
            </a:p>
          </p:txBody>
        </p:sp>
        <p:sp>
          <p:nvSpPr>
            <p:cNvPr id="42" name="文本框 41"/>
            <p:cNvSpPr txBox="1"/>
            <p:nvPr/>
          </p:nvSpPr>
          <p:spPr>
            <a:xfrm>
              <a:off x="4907859" y="3086286"/>
              <a:ext cx="2924810"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应用举例</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圆角矩形 14"/>
          <p:cNvSpPr/>
          <p:nvPr/>
        </p:nvSpPr>
        <p:spPr>
          <a:xfrm>
            <a:off x="647700" y="182499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13" name="圆角矩形 12"/>
          <p:cNvSpPr/>
          <p:nvPr/>
        </p:nvSpPr>
        <p:spPr>
          <a:xfrm>
            <a:off x="647700" y="170053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48920" y="329120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5</a:t>
            </a:r>
          </a:p>
        </p:txBody>
      </p:sp>
      <p:sp>
        <p:nvSpPr>
          <p:cNvPr id="6" name="圆角矩形 5"/>
          <p:cNvSpPr/>
          <p:nvPr/>
        </p:nvSpPr>
        <p:spPr>
          <a:xfrm rot="10800000" flipV="1">
            <a:off x="248920" y="467042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48920" y="607758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48920" y="255905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48920" y="398018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48920" y="539813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sp>
        <p:nvSpPr>
          <p:cNvPr id="60" name="文本框 5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应用举例</a:t>
            </a:r>
          </a:p>
        </p:txBody>
      </p:sp>
      <p:sp>
        <p:nvSpPr>
          <p:cNvPr id="58" name="矩形 57"/>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aphicFrame>
        <p:nvGraphicFramePr>
          <p:cNvPr id="7" name="表格 6"/>
          <p:cNvGraphicFramePr/>
          <p:nvPr/>
        </p:nvGraphicFramePr>
        <p:xfrm>
          <a:off x="781050" y="1824990"/>
          <a:ext cx="11410950" cy="4998720"/>
        </p:xfrm>
        <a:graphic>
          <a:graphicData uri="http://schemas.openxmlformats.org/drawingml/2006/table">
            <a:tbl>
              <a:tblPr firstRow="1" bandRow="1">
                <a:tableStyleId>{5C22544A-7EE6-4342-B048-85BDC9FD1C3A}</a:tableStyleId>
              </a:tblPr>
              <a:tblGrid>
                <a:gridCol w="1332230">
                  <a:extLst>
                    <a:ext uri="{9D8B030D-6E8A-4147-A177-3AD203B41FA5}">
                      <a16:colId xmlns:a16="http://schemas.microsoft.com/office/drawing/2014/main" val="20000"/>
                    </a:ext>
                  </a:extLst>
                </a:gridCol>
                <a:gridCol w="1253490">
                  <a:extLst>
                    <a:ext uri="{9D8B030D-6E8A-4147-A177-3AD203B41FA5}">
                      <a16:colId xmlns:a16="http://schemas.microsoft.com/office/drawing/2014/main" val="20001"/>
                    </a:ext>
                  </a:extLst>
                </a:gridCol>
                <a:gridCol w="1249680">
                  <a:extLst>
                    <a:ext uri="{9D8B030D-6E8A-4147-A177-3AD203B41FA5}">
                      <a16:colId xmlns:a16="http://schemas.microsoft.com/office/drawing/2014/main" val="20002"/>
                    </a:ext>
                  </a:extLst>
                </a:gridCol>
                <a:gridCol w="977900">
                  <a:extLst>
                    <a:ext uri="{9D8B030D-6E8A-4147-A177-3AD203B41FA5}">
                      <a16:colId xmlns:a16="http://schemas.microsoft.com/office/drawing/2014/main" val="20003"/>
                    </a:ext>
                  </a:extLst>
                </a:gridCol>
                <a:gridCol w="904240">
                  <a:extLst>
                    <a:ext uri="{9D8B030D-6E8A-4147-A177-3AD203B41FA5}">
                      <a16:colId xmlns:a16="http://schemas.microsoft.com/office/drawing/2014/main" val="20004"/>
                    </a:ext>
                  </a:extLst>
                </a:gridCol>
                <a:gridCol w="712470">
                  <a:extLst>
                    <a:ext uri="{9D8B030D-6E8A-4147-A177-3AD203B41FA5}">
                      <a16:colId xmlns:a16="http://schemas.microsoft.com/office/drawing/2014/main" val="20005"/>
                    </a:ext>
                  </a:extLst>
                </a:gridCol>
                <a:gridCol w="942340">
                  <a:extLst>
                    <a:ext uri="{9D8B030D-6E8A-4147-A177-3AD203B41FA5}">
                      <a16:colId xmlns:a16="http://schemas.microsoft.com/office/drawing/2014/main" val="20006"/>
                    </a:ext>
                  </a:extLst>
                </a:gridCol>
                <a:gridCol w="664210">
                  <a:extLst>
                    <a:ext uri="{9D8B030D-6E8A-4147-A177-3AD203B41FA5}">
                      <a16:colId xmlns:a16="http://schemas.microsoft.com/office/drawing/2014/main" val="20007"/>
                    </a:ext>
                  </a:extLst>
                </a:gridCol>
                <a:gridCol w="1596390">
                  <a:extLst>
                    <a:ext uri="{9D8B030D-6E8A-4147-A177-3AD203B41FA5}">
                      <a16:colId xmlns:a16="http://schemas.microsoft.com/office/drawing/2014/main" val="20008"/>
                    </a:ext>
                  </a:extLst>
                </a:gridCol>
                <a:gridCol w="1778000">
                  <a:extLst>
                    <a:ext uri="{9D8B030D-6E8A-4147-A177-3AD203B41FA5}">
                      <a16:colId xmlns:a16="http://schemas.microsoft.com/office/drawing/2014/main" val="20009"/>
                    </a:ext>
                  </a:extLst>
                </a:gridCol>
              </a:tblGrid>
              <a:tr h="499745">
                <a:tc>
                  <a:txBody>
                    <a:bodyPr/>
                    <a:lstStyle/>
                    <a:p>
                      <a:pPr algn="ctr">
                        <a:buNone/>
                      </a:pPr>
                      <a:r>
                        <a:rPr lang="zh-CN" altLang="en-US" sz="1800" b="1">
                          <a:latin typeface="Times New Roman" charset="0"/>
                          <a:ea typeface="新宋体" charset="-122"/>
                        </a:rPr>
                        <a:t>作业步骤或作业内容</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风险</a:t>
                      </a:r>
                    </a:p>
                    <a:p>
                      <a:pPr algn="ctr">
                        <a:buNone/>
                      </a:pPr>
                      <a:r>
                        <a:rPr lang="zh-CN" altLang="en-US" sz="1800" b="1">
                          <a:latin typeface="Times New Roman" charset="0"/>
                          <a:ea typeface="新宋体" charset="-122"/>
                        </a:rPr>
                        <a:t>因素</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事故</a:t>
                      </a:r>
                    </a:p>
                    <a:p>
                      <a:pPr algn="ctr">
                        <a:buNone/>
                      </a:pPr>
                      <a:r>
                        <a:rPr lang="zh-CN" altLang="en-US" sz="1800" b="1">
                          <a:latin typeface="Times New Roman" charset="0"/>
                          <a:ea typeface="新宋体" charset="-122"/>
                        </a:rPr>
                        <a:t>类别</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L</a:t>
                      </a:r>
                    </a:p>
                    <a:p>
                      <a:pPr algn="ctr">
                        <a:buNone/>
                      </a:pPr>
                      <a:r>
                        <a:rPr lang="zh-CN" altLang="en-US" sz="1800" b="1">
                          <a:latin typeface="Times New Roman" charset="0"/>
                          <a:ea typeface="新宋体" charset="-122"/>
                        </a:rPr>
                        <a:t>可能性</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E</a:t>
                      </a:r>
                    </a:p>
                    <a:p>
                      <a:pPr algn="ctr">
                        <a:buNone/>
                      </a:pPr>
                      <a:r>
                        <a:rPr lang="zh-CN" altLang="en-US" sz="1800" b="1">
                          <a:latin typeface="Times New Roman" charset="0"/>
                          <a:ea typeface="新宋体" charset="-122"/>
                        </a:rPr>
                        <a:t>频繁度</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C</a:t>
                      </a:r>
                    </a:p>
                    <a:p>
                      <a:pPr algn="ctr">
                        <a:buNone/>
                      </a:pPr>
                      <a:r>
                        <a:rPr lang="zh-CN" altLang="en-US" sz="1800" b="1">
                          <a:latin typeface="Times New Roman" charset="0"/>
                          <a:ea typeface="新宋体" charset="-122"/>
                        </a:rPr>
                        <a:t>后果</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D</a:t>
                      </a:r>
                    </a:p>
                    <a:p>
                      <a:pPr algn="ctr">
                        <a:buNone/>
                      </a:pPr>
                      <a:r>
                        <a:rPr lang="zh-CN" altLang="en-US" sz="1800" b="1">
                          <a:latin typeface="Times New Roman" charset="0"/>
                          <a:ea typeface="新宋体" charset="-122"/>
                        </a:rPr>
                        <a:t>危险度</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危险等级</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现有安全控制措施</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建议改进措施</a:t>
                      </a:r>
                    </a:p>
                  </a:txBody>
                  <a:tcPr anchor="ctr">
                    <a:solidFill>
                      <a:schemeClr val="bg2">
                        <a:lumMod val="90000"/>
                        <a:alpha val="40000"/>
                      </a:schemeClr>
                    </a:solidFill>
                  </a:tcPr>
                </a:tc>
                <a:extLst>
                  <a:ext uri="{0D108BD9-81ED-4DB2-BD59-A6C34878D82A}">
                    <a16:rowId xmlns:a16="http://schemas.microsoft.com/office/drawing/2014/main" val="10000"/>
                  </a:ext>
                </a:extLst>
              </a:tr>
              <a:tr h="561340">
                <a:tc>
                  <a:txBody>
                    <a:bodyPr/>
                    <a:lstStyle/>
                    <a:p>
                      <a:pPr algn="ctr">
                        <a:buNone/>
                      </a:pPr>
                      <a:r>
                        <a:rPr lang="zh-CN" altLang="en-US" sz="1400" b="0">
                          <a:solidFill>
                            <a:schemeClr val="tx2"/>
                          </a:solidFill>
                          <a:uFillTx/>
                          <a:latin typeface="Times New Roman" charset="0"/>
                          <a:ea typeface="新宋体" charset="-122"/>
                        </a:rPr>
                        <a:t>原料（固体、粉末类）搬运</a:t>
                      </a:r>
                    </a:p>
                  </a:txBody>
                  <a:tcPr anchor="ctr">
                    <a:noFill/>
                  </a:tcPr>
                </a:tc>
                <a:tc>
                  <a:txBody>
                    <a:bodyPr/>
                    <a:lstStyle/>
                    <a:p>
                      <a:pPr algn="ctr">
                        <a:buNone/>
                      </a:pPr>
                      <a:r>
                        <a:rPr lang="zh-CN" altLang="en-US" sz="1400" b="0">
                          <a:solidFill>
                            <a:schemeClr val="tx2"/>
                          </a:solidFill>
                          <a:uFillTx/>
                          <a:latin typeface="Times New Roman" charset="0"/>
                          <a:ea typeface="新宋体" charset="-122"/>
                        </a:rPr>
                        <a:t>吊运物品未捆扎牢固</a:t>
                      </a:r>
                    </a:p>
                  </a:txBody>
                  <a:tcPr anchor="ctr">
                    <a:noFill/>
                  </a:tcPr>
                </a:tc>
                <a:tc>
                  <a:txBody>
                    <a:bodyPr/>
                    <a:lstStyle/>
                    <a:p>
                      <a:pPr algn="ctr">
                        <a:buNone/>
                      </a:pPr>
                      <a:r>
                        <a:rPr lang="zh-CN" altLang="en-US" sz="1400" b="0">
                          <a:solidFill>
                            <a:schemeClr val="tx2"/>
                          </a:solidFill>
                          <a:uFillTx/>
                          <a:latin typeface="Times New Roman" charset="0"/>
                          <a:ea typeface="新宋体" charset="-122"/>
                        </a:rPr>
                        <a:t>物体坠落</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r>
                        <a:rPr lang="zh-CN" altLang="en-US" sz="1100" b="0">
                          <a:solidFill>
                            <a:schemeClr val="tx2"/>
                          </a:solidFill>
                          <a:uFillTx/>
                          <a:latin typeface="Times New Roman" charset="0"/>
                          <a:ea typeface="新宋体" charset="-122"/>
                        </a:rPr>
                        <a:t>（可能性小完全意外）</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r>
                        <a:rPr lang="zh-CN" altLang="en-US" sz="1100">
                          <a:solidFill>
                            <a:schemeClr val="tx2"/>
                          </a:solidFill>
                          <a:uFillTx/>
                          <a:latin typeface="Times New Roman" charset="0"/>
                          <a:ea typeface="新宋体" charset="-122"/>
                          <a:sym typeface="+mn-ea"/>
                        </a:rPr>
                        <a:t>（每天</a:t>
                      </a:r>
                      <a:r>
                        <a:rPr lang="zh-CN" sz="1100">
                          <a:solidFill>
                            <a:schemeClr val="tx2"/>
                          </a:solidFill>
                          <a:uFillTx/>
                          <a:latin typeface="Times New Roman" charset="0"/>
                          <a:ea typeface="新宋体" charset="-122"/>
                          <a:sym typeface="+mn-ea"/>
                        </a:rPr>
                        <a:t>工作时间暴露）</a:t>
                      </a:r>
                      <a:endParaRPr lang="zh-CN" sz="1100" b="0">
                        <a:solidFill>
                          <a:schemeClr val="tx2"/>
                        </a:solidFill>
                        <a:uFillTx/>
                        <a:latin typeface="Times New Roman" charset="0"/>
                        <a:ea typeface="新宋体" charset="-122"/>
                        <a:sym typeface="+mn-ea"/>
                      </a:endParaRPr>
                    </a:p>
                  </a:txBody>
                  <a:tcPr anchor="ctr">
                    <a:noFill/>
                  </a:tcPr>
                </a:tc>
                <a:tc>
                  <a:txBody>
                    <a:bodyPr/>
                    <a:lstStyle/>
                    <a:p>
                      <a:pPr algn="ctr">
                        <a:buNone/>
                      </a:pPr>
                      <a:r>
                        <a:rPr lang="en-US" altLang="zh-CN" sz="1400" b="0">
                          <a:solidFill>
                            <a:schemeClr val="tx2"/>
                          </a:solidFill>
                          <a:uFillTx/>
                          <a:latin typeface="Times New Roman" charset="0"/>
                          <a:ea typeface="新宋体" charset="-122"/>
                        </a:rPr>
                        <a:t>7</a:t>
                      </a:r>
                      <a:r>
                        <a:rPr lang="zh-CN" altLang="en-US" sz="1100" b="0">
                          <a:solidFill>
                            <a:schemeClr val="tx2"/>
                          </a:solidFill>
                          <a:uFillTx/>
                          <a:latin typeface="Times New Roman" charset="0"/>
                          <a:ea typeface="新宋体" charset="-122"/>
                        </a:rPr>
                        <a:t>（严重、重伤）</a:t>
                      </a:r>
                    </a:p>
                  </a:txBody>
                  <a:tcPr anchor="ctr">
                    <a:noFill/>
                  </a:tcPr>
                </a:tc>
                <a:tc>
                  <a:txBody>
                    <a:bodyPr/>
                    <a:lstStyle/>
                    <a:p>
                      <a:pPr algn="ctr">
                        <a:buNone/>
                      </a:pPr>
                      <a:r>
                        <a:rPr lang="en-US" altLang="zh-CN" sz="1400" b="0">
                          <a:solidFill>
                            <a:schemeClr val="tx2"/>
                          </a:solidFill>
                          <a:uFillTx/>
                          <a:latin typeface="Times New Roman" charset="0"/>
                          <a:ea typeface="新宋体" charset="-122"/>
                        </a:rPr>
                        <a:t>42</a:t>
                      </a:r>
                      <a:r>
                        <a:rPr lang="zh-CN" altLang="en-US" sz="1100" b="0">
                          <a:solidFill>
                            <a:schemeClr val="tx2"/>
                          </a:solidFill>
                          <a:uFillTx/>
                          <a:latin typeface="Times New Roman" charset="0"/>
                          <a:ea typeface="新宋体" charset="-122"/>
                        </a:rPr>
                        <a:t>（一般危险需要注意）</a:t>
                      </a:r>
                    </a:p>
                  </a:txBody>
                  <a:tcPr anchor="ctr">
                    <a:noFill/>
                  </a:tcPr>
                </a:tc>
                <a:tc>
                  <a:txBody>
                    <a:bodyPr/>
                    <a:lstStyle/>
                    <a:p>
                      <a:pPr algn="ctr">
                        <a:buNone/>
                      </a:pPr>
                      <a:r>
                        <a:rPr lang="en-US" altLang="zh-CN" sz="1400" b="0">
                          <a:solidFill>
                            <a:schemeClr val="tx2"/>
                          </a:solidFill>
                          <a:uFillTx/>
                          <a:latin typeface="Times New Roman" charset="0"/>
                          <a:ea typeface="新宋体" charset="-122"/>
                        </a:rPr>
                        <a:t>IV</a:t>
                      </a:r>
                    </a:p>
                  </a:txBody>
                  <a:tcPr anchor="ctr">
                    <a:noFill/>
                  </a:tcPr>
                </a:tc>
                <a:tc>
                  <a:txBody>
                    <a:bodyPr/>
                    <a:lstStyle/>
                    <a:p>
                      <a:pPr algn="ctr">
                        <a:buNone/>
                      </a:pPr>
                      <a:r>
                        <a:rPr lang="zh-CN" altLang="en-US" sz="1400" b="0">
                          <a:solidFill>
                            <a:schemeClr val="tx2"/>
                          </a:solidFill>
                          <a:uFillTx/>
                          <a:latin typeface="Times New Roman" charset="0"/>
                          <a:ea typeface="新宋体" charset="-122"/>
                        </a:rPr>
                        <a:t>安全警示标志、操作规程</a:t>
                      </a:r>
                    </a:p>
                  </a:txBody>
                  <a:tcPr anchor="ctr">
                    <a:noFill/>
                  </a:tcPr>
                </a:tc>
                <a:tc>
                  <a:txBody>
                    <a:bodyPr/>
                    <a:lstStyle/>
                    <a:p>
                      <a:pPr algn="ctr">
                        <a:buNone/>
                      </a:pPr>
                      <a:r>
                        <a:rPr lang="zh-CN" altLang="en-US" sz="1400" b="0">
                          <a:solidFill>
                            <a:schemeClr val="tx2"/>
                          </a:solidFill>
                          <a:uFillTx/>
                          <a:latin typeface="Times New Roman" charset="0"/>
                          <a:ea typeface="新宋体" charset="-122"/>
                        </a:rPr>
                        <a:t>调运前加强检查</a:t>
                      </a:r>
                    </a:p>
                  </a:txBody>
                  <a:tcPr anchor="ctr">
                    <a:noFill/>
                  </a:tcPr>
                </a:tc>
                <a:extLst>
                  <a:ext uri="{0D108BD9-81ED-4DB2-BD59-A6C34878D82A}">
                    <a16:rowId xmlns:a16="http://schemas.microsoft.com/office/drawing/2014/main" val="10001"/>
                  </a:ext>
                </a:extLst>
              </a:tr>
              <a:tr h="715645">
                <a:tc>
                  <a:txBody>
                    <a:bodyPr/>
                    <a:lstStyle/>
                    <a:p>
                      <a:pPr algn="ctr">
                        <a:buNone/>
                      </a:pPr>
                      <a:r>
                        <a:rPr lang="zh-CN" altLang="en-US" sz="1400" b="0">
                          <a:solidFill>
                            <a:schemeClr val="tx2"/>
                          </a:solidFill>
                          <a:uFillTx/>
                          <a:latin typeface="Times New Roman" charset="0"/>
                          <a:ea typeface="新宋体" charset="-122"/>
                        </a:rPr>
                        <a:t>投料</a:t>
                      </a:r>
                      <a:r>
                        <a:rPr lang="zh-CN" altLang="en-US" sz="1400">
                          <a:solidFill>
                            <a:schemeClr val="tx2"/>
                          </a:solidFill>
                          <a:uFillTx/>
                          <a:latin typeface="Times New Roman" charset="0"/>
                          <a:ea typeface="新宋体" charset="-122"/>
                          <a:sym typeface="+mn-ea"/>
                        </a:rPr>
                        <a:t>（固体、粉末类）</a:t>
                      </a:r>
                      <a:endParaRPr lang="zh-CN" altLang="en-US"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个人防护不到位</a:t>
                      </a:r>
                    </a:p>
                  </a:txBody>
                  <a:tcPr anchor="ctr">
                    <a:noFill/>
                  </a:tcPr>
                </a:tc>
                <a:tc>
                  <a:txBody>
                    <a:bodyPr/>
                    <a:lstStyle/>
                    <a:p>
                      <a:pPr algn="ctr">
                        <a:buNone/>
                      </a:pPr>
                      <a:r>
                        <a:rPr lang="zh-CN" altLang="en-US" sz="1400" b="0">
                          <a:solidFill>
                            <a:schemeClr val="tx2"/>
                          </a:solidFill>
                          <a:uFillTx/>
                          <a:latin typeface="Times New Roman" charset="0"/>
                          <a:ea typeface="新宋体" charset="-122"/>
                        </a:rPr>
                        <a:t>中毒、职业病、其它伤害</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（可能，但不经常）</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（重大、伤残）</a:t>
                      </a:r>
                    </a:p>
                  </a:txBody>
                  <a:tcPr anchor="ctr">
                    <a:noFill/>
                  </a:tcPr>
                </a:tc>
                <a:tc>
                  <a:txBody>
                    <a:bodyPr/>
                    <a:lstStyle/>
                    <a:p>
                      <a:pPr algn="ctr">
                        <a:buNone/>
                      </a:pPr>
                      <a:r>
                        <a:rPr lang="en-US" altLang="zh-CN" sz="1400" b="0">
                          <a:solidFill>
                            <a:schemeClr val="tx2"/>
                          </a:solidFill>
                          <a:uFillTx/>
                          <a:latin typeface="Times New Roman" charset="0"/>
                          <a:ea typeface="新宋体" charset="-122"/>
                        </a:rPr>
                        <a:t>54</a:t>
                      </a:r>
                      <a:r>
                        <a:rPr lang="zh-CN" altLang="en-US" sz="1100">
                          <a:solidFill>
                            <a:schemeClr val="tx2"/>
                          </a:solidFill>
                          <a:uFillTx/>
                          <a:latin typeface="Times New Roman" charset="0"/>
                          <a:ea typeface="新宋体" charset="-122"/>
                          <a:sym typeface="+mn-ea"/>
                        </a:rPr>
                        <a:t>（一般危险需要注意）</a:t>
                      </a:r>
                      <a:endParaRPr lang="en-US" altLang="zh-CN" sz="1100" b="0">
                        <a:solidFill>
                          <a:schemeClr val="tx2"/>
                        </a:solidFill>
                        <a:uFillTx/>
                        <a:latin typeface="Times New Roman" charset="0"/>
                        <a:ea typeface="新宋体" charset="-122"/>
                        <a:sym typeface="+mn-ea"/>
                      </a:endParaRP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IV</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安全警示标志、发放劳动防护用品</a:t>
                      </a:r>
                    </a:p>
                  </a:txBody>
                  <a:tcPr anchor="ctr">
                    <a:noFill/>
                  </a:tcPr>
                </a:tc>
                <a:tc>
                  <a:txBody>
                    <a:bodyPr/>
                    <a:lstStyle/>
                    <a:p>
                      <a:pPr algn="ctr">
                        <a:buNone/>
                      </a:pPr>
                      <a:r>
                        <a:rPr lang="zh-CN" altLang="en-US" sz="1400" b="0">
                          <a:solidFill>
                            <a:schemeClr val="tx2"/>
                          </a:solidFill>
                          <a:uFillTx/>
                          <a:latin typeface="Times New Roman" charset="0"/>
                          <a:ea typeface="新宋体" charset="-122"/>
                        </a:rPr>
                        <a:t>加强培训，加大三违处罚力度</a:t>
                      </a:r>
                    </a:p>
                  </a:txBody>
                  <a:tcPr anchor="ctr">
                    <a:noFill/>
                  </a:tcPr>
                </a:tc>
                <a:extLst>
                  <a:ext uri="{0D108BD9-81ED-4DB2-BD59-A6C34878D82A}">
                    <a16:rowId xmlns:a16="http://schemas.microsoft.com/office/drawing/2014/main" val="10002"/>
                  </a:ext>
                </a:extLst>
              </a:tr>
              <a:tr h="694055">
                <a:tc>
                  <a:txBody>
                    <a:bodyPr/>
                    <a:lstStyle/>
                    <a:p>
                      <a:pPr algn="ctr">
                        <a:buNone/>
                      </a:pPr>
                      <a:r>
                        <a:rPr lang="zh-CN" altLang="en-US" sz="1400" b="0">
                          <a:solidFill>
                            <a:schemeClr val="tx2"/>
                          </a:solidFill>
                          <a:uFillTx/>
                          <a:latin typeface="Times New Roman" charset="0"/>
                          <a:ea typeface="新宋体" charset="-122"/>
                        </a:rPr>
                        <a:t>车间巡检</a:t>
                      </a:r>
                    </a:p>
                  </a:txBody>
                  <a:tcPr anchor="ctr">
                    <a:noFill/>
                  </a:tcPr>
                </a:tc>
                <a:tc>
                  <a:txBody>
                    <a:bodyPr/>
                    <a:lstStyle/>
                    <a:p>
                      <a:pPr algn="ctr">
                        <a:buNone/>
                      </a:pPr>
                      <a:r>
                        <a:rPr lang="zh-CN" altLang="en-US" sz="1400" b="0">
                          <a:solidFill>
                            <a:schemeClr val="tx2"/>
                          </a:solidFill>
                          <a:uFillTx/>
                          <a:latin typeface="Times New Roman" charset="0"/>
                          <a:ea typeface="新宋体" charset="-122"/>
                        </a:rPr>
                        <a:t>路面或楼梯有油物</a:t>
                      </a:r>
                    </a:p>
                  </a:txBody>
                  <a:tcPr anchor="ctr">
                    <a:noFill/>
                  </a:tcPr>
                </a:tc>
                <a:tc>
                  <a:txBody>
                    <a:bodyPr/>
                    <a:lstStyle/>
                    <a:p>
                      <a:pPr algn="ctr">
                        <a:buNone/>
                      </a:pPr>
                      <a:r>
                        <a:rPr lang="zh-CN" altLang="en-US" sz="1400" b="0">
                          <a:solidFill>
                            <a:schemeClr val="tx2"/>
                          </a:solidFill>
                          <a:uFillTx/>
                          <a:latin typeface="Times New Roman" charset="0"/>
                          <a:ea typeface="新宋体" charset="-122"/>
                        </a:rPr>
                        <a:t>摔跤、高处坠落</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54</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IV</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无</a:t>
                      </a:r>
                    </a:p>
                  </a:txBody>
                  <a:tcPr anchor="ctr">
                    <a:noFill/>
                  </a:tcPr>
                </a:tc>
                <a:tc>
                  <a:txBody>
                    <a:bodyPr/>
                    <a:lstStyle/>
                    <a:p>
                      <a:pPr algn="ctr">
                        <a:buNone/>
                      </a:pPr>
                      <a:r>
                        <a:rPr lang="zh-CN" altLang="en-US" sz="1400" b="0">
                          <a:solidFill>
                            <a:schemeClr val="tx2"/>
                          </a:solidFill>
                          <a:uFillTx/>
                          <a:latin typeface="Times New Roman" charset="0"/>
                          <a:ea typeface="新宋体" charset="-122"/>
                        </a:rPr>
                        <a:t>经常性清洁地面</a:t>
                      </a:r>
                    </a:p>
                    <a:p>
                      <a:pPr algn="ctr">
                        <a:buNone/>
                      </a:pPr>
                      <a:r>
                        <a:rPr lang="zh-CN" altLang="en-US" sz="1400" b="0">
                          <a:solidFill>
                            <a:schemeClr val="tx2"/>
                          </a:solidFill>
                          <a:uFillTx/>
                          <a:latin typeface="Times New Roman" charset="0"/>
                          <a:ea typeface="新宋体" charset="-122"/>
                        </a:rPr>
                        <a:t>卫生</a:t>
                      </a:r>
                    </a:p>
                  </a:txBody>
                  <a:tcPr anchor="ctr">
                    <a:noFill/>
                  </a:tcPr>
                </a:tc>
                <a:extLst>
                  <a:ext uri="{0D108BD9-81ED-4DB2-BD59-A6C34878D82A}">
                    <a16:rowId xmlns:a16="http://schemas.microsoft.com/office/drawing/2014/main" val="10003"/>
                  </a:ext>
                </a:extLst>
              </a:tr>
              <a:tr h="683260">
                <a:tc>
                  <a:txBody>
                    <a:bodyPr/>
                    <a:lstStyle/>
                    <a:p>
                      <a:pPr algn="ctr">
                        <a:buNone/>
                      </a:pPr>
                      <a:r>
                        <a:rPr lang="zh-CN" altLang="en-US" sz="1400" b="0">
                          <a:solidFill>
                            <a:schemeClr val="tx2"/>
                          </a:solidFill>
                          <a:uFillTx/>
                          <a:latin typeface="Times New Roman" charset="0"/>
                          <a:ea typeface="新宋体" charset="-122"/>
                        </a:rPr>
                        <a:t>成品放料（桶装）</a:t>
                      </a:r>
                    </a:p>
                  </a:txBody>
                  <a:tcPr anchor="ctr">
                    <a:noFill/>
                  </a:tcPr>
                </a:tc>
                <a:tc>
                  <a:txBody>
                    <a:bodyPr/>
                    <a:lstStyle/>
                    <a:p>
                      <a:pPr algn="ctr">
                        <a:buNone/>
                      </a:pPr>
                      <a:r>
                        <a:rPr lang="zh-CN" altLang="en-US" sz="1400" b="0">
                          <a:solidFill>
                            <a:schemeClr val="tx2"/>
                          </a:solidFill>
                          <a:uFillTx/>
                          <a:latin typeface="Times New Roman" charset="0"/>
                          <a:ea typeface="新宋体" charset="-122"/>
                        </a:rPr>
                        <a:t>阀门卡死关闭不了</a:t>
                      </a:r>
                    </a:p>
                  </a:txBody>
                  <a:tcPr anchor="ctr">
                    <a:noFill/>
                  </a:tcPr>
                </a:tc>
                <a:tc>
                  <a:txBody>
                    <a:bodyPr/>
                    <a:lstStyle/>
                    <a:p>
                      <a:pPr algn="ctr">
                        <a:buNone/>
                      </a:pPr>
                      <a:r>
                        <a:rPr lang="zh-CN" altLang="en-US" sz="1400" b="0">
                          <a:solidFill>
                            <a:schemeClr val="tx2"/>
                          </a:solidFill>
                          <a:uFillTx/>
                          <a:latin typeface="Times New Roman" charset="0"/>
                          <a:ea typeface="新宋体" charset="-122"/>
                        </a:rPr>
                        <a:t>烫伤、其它伤害</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54</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IV</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经常性维护保养</a:t>
                      </a:r>
                    </a:p>
                  </a:txBody>
                  <a:tcPr anchor="ctr">
                    <a:noFill/>
                  </a:tcPr>
                </a:tc>
                <a:tc>
                  <a:txBody>
                    <a:bodyPr/>
                    <a:lstStyle/>
                    <a:p>
                      <a:pPr algn="ctr">
                        <a:buNone/>
                      </a:pPr>
                      <a:r>
                        <a:rPr lang="en-US" altLang="zh-CN" sz="1400" b="0">
                          <a:solidFill>
                            <a:schemeClr val="tx2"/>
                          </a:solidFill>
                          <a:uFillTx/>
                          <a:latin typeface="Times New Roman" charset="0"/>
                          <a:ea typeface="新宋体" charset="-122"/>
                        </a:rPr>
                        <a:t>- -</a:t>
                      </a:r>
                    </a:p>
                  </a:txBody>
                  <a:tcPr anchor="ctr">
                    <a:noFill/>
                  </a:tcPr>
                </a:tc>
                <a:extLst>
                  <a:ext uri="{0D108BD9-81ED-4DB2-BD59-A6C34878D82A}">
                    <a16:rowId xmlns:a16="http://schemas.microsoft.com/office/drawing/2014/main" val="10004"/>
                  </a:ext>
                </a:extLst>
              </a:tr>
              <a:tr h="690245">
                <a:tc>
                  <a:txBody>
                    <a:bodyPr/>
                    <a:lstStyle/>
                    <a:p>
                      <a:pPr algn="ctr">
                        <a:buNone/>
                      </a:pPr>
                      <a:r>
                        <a:rPr lang="zh-CN" altLang="en-US" sz="1400" b="0">
                          <a:solidFill>
                            <a:schemeClr val="tx2"/>
                          </a:solidFill>
                          <a:uFillTx/>
                          <a:latin typeface="Times New Roman" charset="0"/>
                          <a:ea typeface="新宋体" charset="-122"/>
                        </a:rPr>
                        <a:t>空桶吊运</a:t>
                      </a:r>
                    </a:p>
                  </a:txBody>
                  <a:tcPr anchor="ctr">
                    <a:noFill/>
                  </a:tcPr>
                </a:tc>
                <a:tc>
                  <a:txBody>
                    <a:bodyPr/>
                    <a:lstStyle/>
                    <a:p>
                      <a:pPr algn="ctr">
                        <a:buNone/>
                      </a:pPr>
                      <a:r>
                        <a:rPr lang="zh-CN" altLang="en-US" sz="1400" b="0">
                          <a:solidFill>
                            <a:schemeClr val="tx2"/>
                          </a:solidFill>
                          <a:uFillTx/>
                          <a:latin typeface="Times New Roman" charset="0"/>
                          <a:ea typeface="新宋体" charset="-122"/>
                        </a:rPr>
                        <a:t>吊运时吊带未用安全扣锁死</a:t>
                      </a:r>
                    </a:p>
                  </a:txBody>
                  <a:tcPr anchor="ctr">
                    <a:noFill/>
                  </a:tcPr>
                </a:tc>
                <a:tc>
                  <a:txBody>
                    <a:bodyPr/>
                    <a:lstStyle/>
                    <a:p>
                      <a:pPr algn="ctr">
                        <a:buNone/>
                      </a:pPr>
                      <a:r>
                        <a:rPr lang="zh-CN" altLang="en-US" sz="1400" b="0">
                          <a:solidFill>
                            <a:schemeClr val="tx2"/>
                          </a:solidFill>
                          <a:uFillTx/>
                          <a:latin typeface="Times New Roman" charset="0"/>
                          <a:ea typeface="新宋体" charset="-122"/>
                        </a:rPr>
                        <a:t>物体坠落</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54</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IV</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安全警示标志、发放劳动防护用品</a:t>
                      </a:r>
                    </a:p>
                  </a:txBody>
                  <a:tcPr anchor="ctr">
                    <a:noFill/>
                  </a:tcPr>
                </a:tc>
                <a:tc>
                  <a:txBody>
                    <a:bodyPr/>
                    <a:lstStyle/>
                    <a:p>
                      <a:pPr algn="ctr">
                        <a:buNone/>
                      </a:pPr>
                      <a:r>
                        <a:rPr lang="zh-CN" altLang="en-US" sz="1400" b="0">
                          <a:solidFill>
                            <a:schemeClr val="tx2"/>
                          </a:solidFill>
                          <a:uFillTx/>
                          <a:latin typeface="Times New Roman" charset="0"/>
                          <a:ea typeface="新宋体" charset="-122"/>
                        </a:rPr>
                        <a:t>加强培训，吊运前加强检查</a:t>
                      </a:r>
                    </a:p>
                  </a:txBody>
                  <a:tcPr anchor="ctr">
                    <a:noFill/>
                  </a:tcPr>
                </a:tc>
                <a:extLst>
                  <a:ext uri="{0D108BD9-81ED-4DB2-BD59-A6C34878D82A}">
                    <a16:rowId xmlns:a16="http://schemas.microsoft.com/office/drawing/2014/main" val="10005"/>
                  </a:ext>
                </a:extLst>
              </a:tr>
              <a:tr h="682625">
                <a:tc>
                  <a:txBody>
                    <a:bodyPr/>
                    <a:lstStyle/>
                    <a:p>
                      <a:pPr algn="ctr">
                        <a:buNone/>
                      </a:pPr>
                      <a:r>
                        <a:rPr lang="zh-CN" altLang="en-US" sz="1400" b="0">
                          <a:solidFill>
                            <a:schemeClr val="tx2"/>
                          </a:solidFill>
                          <a:uFillTx/>
                          <a:latin typeface="Times New Roman" charset="0"/>
                          <a:ea typeface="新宋体" charset="-122"/>
                        </a:rPr>
                        <a:t>桶装物料摆放</a:t>
                      </a:r>
                    </a:p>
                  </a:txBody>
                  <a:tcPr anchor="ctr">
                    <a:noFill/>
                  </a:tcPr>
                </a:tc>
                <a:tc>
                  <a:txBody>
                    <a:bodyPr/>
                    <a:lstStyle/>
                    <a:p>
                      <a:pPr algn="ctr">
                        <a:buNone/>
                      </a:pPr>
                      <a:r>
                        <a:rPr lang="zh-CN" altLang="en-US" sz="1400" b="0">
                          <a:solidFill>
                            <a:schemeClr val="tx2"/>
                          </a:solidFill>
                          <a:uFillTx/>
                          <a:latin typeface="Times New Roman" charset="0"/>
                          <a:ea typeface="新宋体" charset="-122"/>
                        </a:rPr>
                        <a:t>铁桶腐蚀</a:t>
                      </a:r>
                    </a:p>
                  </a:txBody>
                  <a:tcPr anchor="ctr">
                    <a:noFill/>
                  </a:tcPr>
                </a:tc>
                <a:tc>
                  <a:txBody>
                    <a:bodyPr/>
                    <a:lstStyle/>
                    <a:p>
                      <a:pPr algn="ctr">
                        <a:buNone/>
                      </a:pPr>
                      <a:r>
                        <a:rPr lang="zh-CN" altLang="en-US" sz="1400" b="0">
                          <a:solidFill>
                            <a:schemeClr val="tx2"/>
                          </a:solidFill>
                          <a:uFillTx/>
                          <a:latin typeface="Times New Roman" charset="0"/>
                          <a:ea typeface="新宋体" charset="-122"/>
                        </a:rPr>
                        <a:t>泄漏</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r>
                        <a:rPr lang="zh-CN" altLang="en-US" sz="1100" b="0">
                          <a:solidFill>
                            <a:schemeClr val="tx2"/>
                          </a:solidFill>
                          <a:uFillTx/>
                          <a:latin typeface="Times New Roman" charset="0"/>
                          <a:ea typeface="新宋体" charset="-122"/>
                        </a:rPr>
                        <a:t>（引人注意）</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r>
                        <a:rPr lang="zh-CN" altLang="en-US" sz="1100" b="0">
                          <a:solidFill>
                            <a:schemeClr val="tx2"/>
                          </a:solidFill>
                          <a:uFillTx/>
                          <a:latin typeface="Times New Roman" charset="0"/>
                          <a:ea typeface="新宋体" charset="-122"/>
                        </a:rPr>
                        <a:t>（稍有危险可以接受）</a:t>
                      </a:r>
                    </a:p>
                  </a:txBody>
                  <a:tcPr anchor="ctr">
                    <a:noFill/>
                  </a:tcPr>
                </a:tc>
                <a:tc>
                  <a:txBody>
                    <a:bodyPr/>
                    <a:lstStyle/>
                    <a:p>
                      <a:pPr algn="ctr">
                        <a:buNone/>
                      </a:pPr>
                      <a:r>
                        <a:rPr lang="en-US" altLang="zh-CN" sz="1400" b="0">
                          <a:solidFill>
                            <a:schemeClr val="tx2"/>
                          </a:solidFill>
                          <a:uFillTx/>
                          <a:latin typeface="Times New Roman" charset="0"/>
                          <a:ea typeface="新宋体" charset="-122"/>
                        </a:rPr>
                        <a:t>V</a:t>
                      </a:r>
                    </a:p>
                  </a:txBody>
                  <a:tcPr anchor="ctr">
                    <a:noFill/>
                  </a:tcPr>
                </a:tc>
                <a:tc>
                  <a:txBody>
                    <a:bodyPr/>
                    <a:lstStyle/>
                    <a:p>
                      <a:pPr algn="ctr">
                        <a:buNone/>
                      </a:pPr>
                      <a:r>
                        <a:rPr lang="zh-CN" altLang="en-US" sz="1400" b="0">
                          <a:solidFill>
                            <a:schemeClr val="tx2"/>
                          </a:solidFill>
                          <a:uFillTx/>
                          <a:latin typeface="Times New Roman" charset="0"/>
                          <a:ea typeface="新宋体" charset="-122"/>
                        </a:rPr>
                        <a:t>淘汰腐蚀严重的铁桶</a:t>
                      </a:r>
                    </a:p>
                  </a:txBody>
                  <a:tcPr anchor="ctr">
                    <a:noFill/>
                  </a:tcPr>
                </a:tc>
                <a:tc>
                  <a:txBody>
                    <a:bodyPr/>
                    <a:lstStyle/>
                    <a:p>
                      <a:pPr algn="ctr">
                        <a:buNone/>
                      </a:pPr>
                      <a:r>
                        <a:rPr lang="en-US" altLang="zh-CN" sz="1400" b="0">
                          <a:solidFill>
                            <a:schemeClr val="tx2"/>
                          </a:solidFill>
                          <a:uFillTx/>
                          <a:latin typeface="Times New Roman" charset="0"/>
                          <a:ea typeface="新宋体" charset="-122"/>
                        </a:rPr>
                        <a:t>- -</a:t>
                      </a:r>
                    </a:p>
                  </a:txBody>
                  <a:tcPr anchor="ctr">
                    <a:noFill/>
                  </a:tcPr>
                </a:tc>
                <a:extLst>
                  <a:ext uri="{0D108BD9-81ED-4DB2-BD59-A6C34878D82A}">
                    <a16:rowId xmlns:a16="http://schemas.microsoft.com/office/drawing/2014/main" val="10006"/>
                  </a:ext>
                </a:extLst>
              </a:tr>
            </a:tbl>
          </a:graphicData>
        </a:graphic>
      </p:graphicFrame>
      <p:sp>
        <p:nvSpPr>
          <p:cNvPr id="29" name="圆角矩形 28"/>
          <p:cNvSpPr/>
          <p:nvPr/>
        </p:nvSpPr>
        <p:spPr>
          <a:xfrm rot="10800000" flipV="1">
            <a:off x="647700" y="1162050"/>
            <a:ext cx="1205865" cy="328930"/>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zh-CN" altLang="en-US" sz="1800" dirty="0">
                <a:solidFill>
                  <a:schemeClr val="tx2"/>
                </a:solidFill>
                <a:latin typeface="Arial" charset="0"/>
                <a:ea typeface="微软雅黑" pitchFamily="34" charset="-122"/>
                <a:sym typeface="Arial" charset="0"/>
              </a:rPr>
              <a:t>生产部门</a:t>
            </a:r>
          </a:p>
        </p:txBody>
      </p:sp>
      <p:sp>
        <p:nvSpPr>
          <p:cNvPr id="16" name=" 16"/>
          <p:cNvSpPr/>
          <p:nvPr/>
        </p:nvSpPr>
        <p:spPr bwMode="auto">
          <a:xfrm>
            <a:off x="254000" y="1135380"/>
            <a:ext cx="252730" cy="382270"/>
          </a:xfrm>
          <a:custGeom>
            <a:avLst/>
            <a:gdLst/>
            <a:ahLst/>
            <a:cxnLst/>
            <a:rect l="0" t="0" r="r" b="b"/>
            <a:pathLst>
              <a:path w="1190625" h="3163887">
                <a:moveTo>
                  <a:pt x="896392" y="1026239"/>
                </a:moveTo>
                <a:lnTo>
                  <a:pt x="896392" y="1562636"/>
                </a:lnTo>
                <a:lnTo>
                  <a:pt x="905596" y="1537864"/>
                </a:lnTo>
                <a:lnTo>
                  <a:pt x="914166" y="1513410"/>
                </a:lnTo>
                <a:lnTo>
                  <a:pt x="922419" y="1489909"/>
                </a:lnTo>
                <a:lnTo>
                  <a:pt x="929402" y="1466726"/>
                </a:lnTo>
                <a:lnTo>
                  <a:pt x="936067" y="1444495"/>
                </a:lnTo>
                <a:lnTo>
                  <a:pt x="941780" y="1423217"/>
                </a:lnTo>
                <a:lnTo>
                  <a:pt x="946859" y="1401939"/>
                </a:lnTo>
                <a:lnTo>
                  <a:pt x="951303" y="1381931"/>
                </a:lnTo>
                <a:lnTo>
                  <a:pt x="955111" y="1362241"/>
                </a:lnTo>
                <a:lnTo>
                  <a:pt x="958285" y="1343186"/>
                </a:lnTo>
                <a:lnTo>
                  <a:pt x="961142" y="1325084"/>
                </a:lnTo>
                <a:lnTo>
                  <a:pt x="963046" y="1307299"/>
                </a:lnTo>
                <a:lnTo>
                  <a:pt x="964951" y="1290467"/>
                </a:lnTo>
                <a:lnTo>
                  <a:pt x="965903" y="1273953"/>
                </a:lnTo>
                <a:lnTo>
                  <a:pt x="966538" y="1258392"/>
                </a:lnTo>
                <a:lnTo>
                  <a:pt x="966855" y="1243148"/>
                </a:lnTo>
                <a:lnTo>
                  <a:pt x="966221" y="1222822"/>
                </a:lnTo>
                <a:lnTo>
                  <a:pt x="964951" y="1203450"/>
                </a:lnTo>
                <a:lnTo>
                  <a:pt x="963046" y="1185030"/>
                </a:lnTo>
                <a:lnTo>
                  <a:pt x="960507" y="1167881"/>
                </a:lnTo>
                <a:lnTo>
                  <a:pt x="957651" y="1151684"/>
                </a:lnTo>
                <a:lnTo>
                  <a:pt x="953842" y="1136440"/>
                </a:lnTo>
                <a:lnTo>
                  <a:pt x="949716" y="1122149"/>
                </a:lnTo>
                <a:lnTo>
                  <a:pt x="945272" y="1108810"/>
                </a:lnTo>
                <a:lnTo>
                  <a:pt x="940193" y="1096107"/>
                </a:lnTo>
                <a:lnTo>
                  <a:pt x="934798" y="1084039"/>
                </a:lnTo>
                <a:lnTo>
                  <a:pt x="929084" y="1072923"/>
                </a:lnTo>
                <a:lnTo>
                  <a:pt x="923054" y="1062443"/>
                </a:lnTo>
                <a:lnTo>
                  <a:pt x="916388" y="1052598"/>
                </a:lnTo>
                <a:lnTo>
                  <a:pt x="910040" y="1043388"/>
                </a:lnTo>
                <a:lnTo>
                  <a:pt x="903375" y="1034814"/>
                </a:lnTo>
                <a:lnTo>
                  <a:pt x="896392" y="1026239"/>
                </a:lnTo>
                <a:close/>
                <a:moveTo>
                  <a:pt x="641199" y="722312"/>
                </a:moveTo>
                <a:lnTo>
                  <a:pt x="788474" y="722312"/>
                </a:lnTo>
                <a:lnTo>
                  <a:pt x="797044" y="722630"/>
                </a:lnTo>
                <a:lnTo>
                  <a:pt x="805297" y="723583"/>
                </a:lnTo>
                <a:lnTo>
                  <a:pt x="813867" y="725488"/>
                </a:lnTo>
                <a:lnTo>
                  <a:pt x="822119" y="727711"/>
                </a:lnTo>
                <a:lnTo>
                  <a:pt x="829419" y="729617"/>
                </a:lnTo>
                <a:lnTo>
                  <a:pt x="839259" y="732475"/>
                </a:lnTo>
                <a:lnTo>
                  <a:pt x="851638" y="736286"/>
                </a:lnTo>
                <a:lnTo>
                  <a:pt x="866238" y="741367"/>
                </a:lnTo>
                <a:lnTo>
                  <a:pt x="882108" y="747719"/>
                </a:lnTo>
                <a:lnTo>
                  <a:pt x="890678" y="751530"/>
                </a:lnTo>
                <a:lnTo>
                  <a:pt x="899883" y="755341"/>
                </a:lnTo>
                <a:lnTo>
                  <a:pt x="909088" y="760105"/>
                </a:lnTo>
                <a:lnTo>
                  <a:pt x="919245" y="765186"/>
                </a:lnTo>
                <a:lnTo>
                  <a:pt x="929084" y="770267"/>
                </a:lnTo>
                <a:lnTo>
                  <a:pt x="939559" y="775984"/>
                </a:lnTo>
                <a:lnTo>
                  <a:pt x="951620" y="783288"/>
                </a:lnTo>
                <a:lnTo>
                  <a:pt x="963999" y="791228"/>
                </a:lnTo>
                <a:lnTo>
                  <a:pt x="977012" y="799802"/>
                </a:lnTo>
                <a:lnTo>
                  <a:pt x="989708" y="809012"/>
                </a:lnTo>
                <a:lnTo>
                  <a:pt x="1002405" y="819175"/>
                </a:lnTo>
                <a:lnTo>
                  <a:pt x="1015418" y="829973"/>
                </a:lnTo>
                <a:lnTo>
                  <a:pt x="1028432" y="841406"/>
                </a:lnTo>
                <a:lnTo>
                  <a:pt x="1041445" y="853791"/>
                </a:lnTo>
                <a:lnTo>
                  <a:pt x="1054141" y="866812"/>
                </a:lnTo>
                <a:lnTo>
                  <a:pt x="1066838" y="881104"/>
                </a:lnTo>
                <a:lnTo>
                  <a:pt x="1072868" y="888408"/>
                </a:lnTo>
                <a:lnTo>
                  <a:pt x="1078899" y="895712"/>
                </a:lnTo>
                <a:lnTo>
                  <a:pt x="1085247" y="903652"/>
                </a:lnTo>
                <a:lnTo>
                  <a:pt x="1091278" y="911591"/>
                </a:lnTo>
                <a:lnTo>
                  <a:pt x="1096991" y="919531"/>
                </a:lnTo>
                <a:lnTo>
                  <a:pt x="1102704" y="928423"/>
                </a:lnTo>
                <a:lnTo>
                  <a:pt x="1108418" y="936998"/>
                </a:lnTo>
                <a:lnTo>
                  <a:pt x="1113813" y="945890"/>
                </a:lnTo>
                <a:lnTo>
                  <a:pt x="1119209" y="954783"/>
                </a:lnTo>
                <a:lnTo>
                  <a:pt x="1124605" y="963993"/>
                </a:lnTo>
                <a:lnTo>
                  <a:pt x="1129684" y="973520"/>
                </a:lnTo>
                <a:lnTo>
                  <a:pt x="1134445" y="983683"/>
                </a:lnTo>
                <a:lnTo>
                  <a:pt x="1141110" y="997021"/>
                </a:lnTo>
                <a:lnTo>
                  <a:pt x="1147141" y="1010677"/>
                </a:lnTo>
                <a:lnTo>
                  <a:pt x="1152854" y="1024651"/>
                </a:lnTo>
                <a:lnTo>
                  <a:pt x="1157933" y="1039577"/>
                </a:lnTo>
                <a:lnTo>
                  <a:pt x="1163011" y="1054504"/>
                </a:lnTo>
                <a:lnTo>
                  <a:pt x="1167772" y="1069748"/>
                </a:lnTo>
                <a:lnTo>
                  <a:pt x="1171898" y="1085309"/>
                </a:lnTo>
                <a:lnTo>
                  <a:pt x="1175707" y="1101506"/>
                </a:lnTo>
                <a:lnTo>
                  <a:pt x="1179199" y="1118020"/>
                </a:lnTo>
                <a:lnTo>
                  <a:pt x="1182055" y="1134534"/>
                </a:lnTo>
                <a:lnTo>
                  <a:pt x="1184595" y="1152001"/>
                </a:lnTo>
                <a:lnTo>
                  <a:pt x="1186816" y="1169469"/>
                </a:lnTo>
                <a:lnTo>
                  <a:pt x="1188403" y="1187253"/>
                </a:lnTo>
                <a:lnTo>
                  <a:pt x="1189673" y="1205673"/>
                </a:lnTo>
                <a:lnTo>
                  <a:pt x="1190308" y="1224093"/>
                </a:lnTo>
                <a:lnTo>
                  <a:pt x="1190625" y="1243148"/>
                </a:lnTo>
                <a:lnTo>
                  <a:pt x="1190308" y="1257756"/>
                </a:lnTo>
                <a:lnTo>
                  <a:pt x="1189990" y="1272365"/>
                </a:lnTo>
                <a:lnTo>
                  <a:pt x="1189356" y="1287292"/>
                </a:lnTo>
                <a:lnTo>
                  <a:pt x="1188403" y="1302218"/>
                </a:lnTo>
                <a:lnTo>
                  <a:pt x="1187134" y="1317780"/>
                </a:lnTo>
                <a:lnTo>
                  <a:pt x="1185547" y="1333341"/>
                </a:lnTo>
                <a:lnTo>
                  <a:pt x="1183642" y="1348903"/>
                </a:lnTo>
                <a:lnTo>
                  <a:pt x="1181420" y="1364782"/>
                </a:lnTo>
                <a:lnTo>
                  <a:pt x="1178881" y="1380979"/>
                </a:lnTo>
                <a:lnTo>
                  <a:pt x="1176025" y="1397493"/>
                </a:lnTo>
                <a:lnTo>
                  <a:pt x="1173168" y="1413690"/>
                </a:lnTo>
                <a:lnTo>
                  <a:pt x="1169677" y="1430839"/>
                </a:lnTo>
                <a:lnTo>
                  <a:pt x="1165868" y="1447671"/>
                </a:lnTo>
                <a:lnTo>
                  <a:pt x="1162059" y="1464820"/>
                </a:lnTo>
                <a:lnTo>
                  <a:pt x="1157615" y="1482605"/>
                </a:lnTo>
                <a:lnTo>
                  <a:pt x="1152854" y="1500390"/>
                </a:lnTo>
                <a:lnTo>
                  <a:pt x="1147776" y="1518174"/>
                </a:lnTo>
                <a:lnTo>
                  <a:pt x="1142380" y="1536594"/>
                </a:lnTo>
                <a:lnTo>
                  <a:pt x="1136349" y="1555014"/>
                </a:lnTo>
                <a:lnTo>
                  <a:pt x="1130318" y="1573434"/>
                </a:lnTo>
                <a:lnTo>
                  <a:pt x="1123970" y="1592489"/>
                </a:lnTo>
                <a:lnTo>
                  <a:pt x="1116987" y="1611543"/>
                </a:lnTo>
                <a:lnTo>
                  <a:pt x="1110005" y="1630916"/>
                </a:lnTo>
                <a:lnTo>
                  <a:pt x="1102387" y="1650924"/>
                </a:lnTo>
                <a:lnTo>
                  <a:pt x="1094452" y="1670614"/>
                </a:lnTo>
                <a:lnTo>
                  <a:pt x="1086199" y="1690622"/>
                </a:lnTo>
                <a:lnTo>
                  <a:pt x="1077312" y="1711582"/>
                </a:lnTo>
                <a:lnTo>
                  <a:pt x="1068425" y="1731907"/>
                </a:lnTo>
                <a:lnTo>
                  <a:pt x="1058903" y="1752868"/>
                </a:lnTo>
                <a:lnTo>
                  <a:pt x="1049063" y="1774463"/>
                </a:lnTo>
                <a:lnTo>
                  <a:pt x="1038906" y="1795741"/>
                </a:lnTo>
                <a:lnTo>
                  <a:pt x="1028114" y="1817655"/>
                </a:lnTo>
                <a:lnTo>
                  <a:pt x="1023988" y="1824959"/>
                </a:lnTo>
                <a:lnTo>
                  <a:pt x="1019862" y="1831628"/>
                </a:lnTo>
                <a:lnTo>
                  <a:pt x="1015101" y="1837980"/>
                </a:lnTo>
                <a:lnTo>
                  <a:pt x="1010022" y="1844014"/>
                </a:lnTo>
                <a:lnTo>
                  <a:pt x="1004626" y="1849413"/>
                </a:lnTo>
                <a:lnTo>
                  <a:pt x="998596" y="1854494"/>
                </a:lnTo>
                <a:lnTo>
                  <a:pt x="992565" y="1859258"/>
                </a:lnTo>
                <a:lnTo>
                  <a:pt x="986217" y="1863386"/>
                </a:lnTo>
                <a:lnTo>
                  <a:pt x="979551" y="1867515"/>
                </a:lnTo>
                <a:lnTo>
                  <a:pt x="972251" y="1870691"/>
                </a:lnTo>
                <a:lnTo>
                  <a:pt x="965268" y="1873549"/>
                </a:lnTo>
                <a:lnTo>
                  <a:pt x="957968" y="1875772"/>
                </a:lnTo>
                <a:lnTo>
                  <a:pt x="950668" y="1877678"/>
                </a:lnTo>
                <a:lnTo>
                  <a:pt x="943050" y="1878948"/>
                </a:lnTo>
                <a:lnTo>
                  <a:pt x="935432" y="1879583"/>
                </a:lnTo>
                <a:lnTo>
                  <a:pt x="927815" y="1879901"/>
                </a:lnTo>
                <a:lnTo>
                  <a:pt x="922419" y="1879901"/>
                </a:lnTo>
                <a:lnTo>
                  <a:pt x="916388" y="1879266"/>
                </a:lnTo>
                <a:lnTo>
                  <a:pt x="910992" y="1878630"/>
                </a:lnTo>
                <a:lnTo>
                  <a:pt x="905279" y="1877678"/>
                </a:lnTo>
                <a:lnTo>
                  <a:pt x="1123653" y="2955871"/>
                </a:lnTo>
                <a:lnTo>
                  <a:pt x="1125240" y="2964445"/>
                </a:lnTo>
                <a:lnTo>
                  <a:pt x="1126510" y="2973655"/>
                </a:lnTo>
                <a:lnTo>
                  <a:pt x="1127144" y="2982230"/>
                </a:lnTo>
                <a:lnTo>
                  <a:pt x="1127144" y="2990805"/>
                </a:lnTo>
                <a:lnTo>
                  <a:pt x="1127144" y="2999379"/>
                </a:lnTo>
                <a:lnTo>
                  <a:pt x="1126510" y="3007636"/>
                </a:lnTo>
                <a:lnTo>
                  <a:pt x="1125240" y="3016211"/>
                </a:lnTo>
                <a:lnTo>
                  <a:pt x="1123970" y="3024468"/>
                </a:lnTo>
                <a:lnTo>
                  <a:pt x="1122066" y="3032726"/>
                </a:lnTo>
                <a:lnTo>
                  <a:pt x="1119844" y="3040983"/>
                </a:lnTo>
                <a:lnTo>
                  <a:pt x="1116987" y="3048922"/>
                </a:lnTo>
                <a:lnTo>
                  <a:pt x="1114131" y="3056544"/>
                </a:lnTo>
                <a:lnTo>
                  <a:pt x="1110639" y="3064166"/>
                </a:lnTo>
                <a:lnTo>
                  <a:pt x="1107148" y="3071471"/>
                </a:lnTo>
                <a:lnTo>
                  <a:pt x="1103022" y="3078775"/>
                </a:lnTo>
                <a:lnTo>
                  <a:pt x="1098578" y="3086079"/>
                </a:lnTo>
                <a:lnTo>
                  <a:pt x="1093817" y="3092749"/>
                </a:lnTo>
                <a:lnTo>
                  <a:pt x="1088739" y="3099100"/>
                </a:lnTo>
                <a:lnTo>
                  <a:pt x="1083025" y="3105452"/>
                </a:lnTo>
                <a:lnTo>
                  <a:pt x="1077629" y="3111486"/>
                </a:lnTo>
                <a:lnTo>
                  <a:pt x="1071599" y="3117202"/>
                </a:lnTo>
                <a:lnTo>
                  <a:pt x="1065251" y="3122919"/>
                </a:lnTo>
                <a:lnTo>
                  <a:pt x="1058903" y="3128000"/>
                </a:lnTo>
                <a:lnTo>
                  <a:pt x="1051920" y="3133082"/>
                </a:lnTo>
                <a:lnTo>
                  <a:pt x="1044937" y="3137845"/>
                </a:lnTo>
                <a:lnTo>
                  <a:pt x="1037636" y="3141974"/>
                </a:lnTo>
                <a:lnTo>
                  <a:pt x="1030019" y="3146102"/>
                </a:lnTo>
                <a:lnTo>
                  <a:pt x="1022084" y="3149596"/>
                </a:lnTo>
                <a:lnTo>
                  <a:pt x="1014149" y="3152772"/>
                </a:lnTo>
                <a:lnTo>
                  <a:pt x="1005896" y="3155312"/>
                </a:lnTo>
                <a:lnTo>
                  <a:pt x="997326" y="3157853"/>
                </a:lnTo>
                <a:lnTo>
                  <a:pt x="988756" y="3159759"/>
                </a:lnTo>
                <a:lnTo>
                  <a:pt x="980186" y="3161346"/>
                </a:lnTo>
                <a:lnTo>
                  <a:pt x="970982" y="3162299"/>
                </a:lnTo>
                <a:lnTo>
                  <a:pt x="962412" y="3162934"/>
                </a:lnTo>
                <a:lnTo>
                  <a:pt x="953842" y="3163252"/>
                </a:lnTo>
                <a:lnTo>
                  <a:pt x="945272" y="3162934"/>
                </a:lnTo>
                <a:lnTo>
                  <a:pt x="937019" y="3162299"/>
                </a:lnTo>
                <a:lnTo>
                  <a:pt x="928449" y="3161346"/>
                </a:lnTo>
                <a:lnTo>
                  <a:pt x="920197" y="3159759"/>
                </a:lnTo>
                <a:lnTo>
                  <a:pt x="911627" y="3157853"/>
                </a:lnTo>
                <a:lnTo>
                  <a:pt x="903692" y="3155630"/>
                </a:lnTo>
                <a:lnTo>
                  <a:pt x="895757" y="3153089"/>
                </a:lnTo>
                <a:lnTo>
                  <a:pt x="888139" y="3150231"/>
                </a:lnTo>
                <a:lnTo>
                  <a:pt x="880521" y="3146738"/>
                </a:lnTo>
                <a:lnTo>
                  <a:pt x="873221" y="3142927"/>
                </a:lnTo>
                <a:lnTo>
                  <a:pt x="865921" y="3139116"/>
                </a:lnTo>
                <a:lnTo>
                  <a:pt x="858621" y="3134352"/>
                </a:lnTo>
                <a:lnTo>
                  <a:pt x="851955" y="3129588"/>
                </a:lnTo>
                <a:lnTo>
                  <a:pt x="845290" y="3124507"/>
                </a:lnTo>
                <a:lnTo>
                  <a:pt x="839259" y="3119108"/>
                </a:lnTo>
                <a:lnTo>
                  <a:pt x="833228" y="3113391"/>
                </a:lnTo>
                <a:lnTo>
                  <a:pt x="827198" y="3107675"/>
                </a:lnTo>
                <a:lnTo>
                  <a:pt x="821802" y="3101323"/>
                </a:lnTo>
                <a:lnTo>
                  <a:pt x="816723" y="3094654"/>
                </a:lnTo>
                <a:lnTo>
                  <a:pt x="811645" y="3087985"/>
                </a:lnTo>
                <a:lnTo>
                  <a:pt x="806884" y="3080680"/>
                </a:lnTo>
                <a:lnTo>
                  <a:pt x="802757" y="3073376"/>
                </a:lnTo>
                <a:lnTo>
                  <a:pt x="798631" y="3065754"/>
                </a:lnTo>
                <a:lnTo>
                  <a:pt x="795140" y="3058132"/>
                </a:lnTo>
                <a:lnTo>
                  <a:pt x="791966" y="3050193"/>
                </a:lnTo>
                <a:lnTo>
                  <a:pt x="789109" y="3041935"/>
                </a:lnTo>
                <a:lnTo>
                  <a:pt x="786887" y="3033361"/>
                </a:lnTo>
                <a:lnTo>
                  <a:pt x="784983" y="3024468"/>
                </a:lnTo>
                <a:lnTo>
                  <a:pt x="556134" y="1895462"/>
                </a:lnTo>
                <a:lnTo>
                  <a:pt x="485988" y="1895462"/>
                </a:lnTo>
                <a:lnTo>
                  <a:pt x="485988" y="2990805"/>
                </a:lnTo>
                <a:lnTo>
                  <a:pt x="485671" y="2999697"/>
                </a:lnTo>
                <a:lnTo>
                  <a:pt x="485036" y="3008589"/>
                </a:lnTo>
                <a:lnTo>
                  <a:pt x="483766" y="3017164"/>
                </a:lnTo>
                <a:lnTo>
                  <a:pt x="482497" y="3026056"/>
                </a:lnTo>
                <a:lnTo>
                  <a:pt x="480592" y="3034313"/>
                </a:lnTo>
                <a:lnTo>
                  <a:pt x="478053" y="3042253"/>
                </a:lnTo>
                <a:lnTo>
                  <a:pt x="475196" y="3050510"/>
                </a:lnTo>
                <a:lnTo>
                  <a:pt x="472022" y="3058132"/>
                </a:lnTo>
                <a:lnTo>
                  <a:pt x="468531" y="3065754"/>
                </a:lnTo>
                <a:lnTo>
                  <a:pt x="464722" y="3073376"/>
                </a:lnTo>
                <a:lnTo>
                  <a:pt x="460596" y="3080363"/>
                </a:lnTo>
                <a:lnTo>
                  <a:pt x="456152" y="3087667"/>
                </a:lnTo>
                <a:lnTo>
                  <a:pt x="451391" y="3094337"/>
                </a:lnTo>
                <a:lnTo>
                  <a:pt x="446313" y="3101006"/>
                </a:lnTo>
                <a:lnTo>
                  <a:pt x="440917" y="3107357"/>
                </a:lnTo>
                <a:lnTo>
                  <a:pt x="435203" y="3113074"/>
                </a:lnTo>
                <a:lnTo>
                  <a:pt x="429173" y="3118790"/>
                </a:lnTo>
                <a:lnTo>
                  <a:pt x="423142" y="3124189"/>
                </a:lnTo>
                <a:lnTo>
                  <a:pt x="416159" y="3129271"/>
                </a:lnTo>
                <a:lnTo>
                  <a:pt x="409494" y="3134034"/>
                </a:lnTo>
                <a:lnTo>
                  <a:pt x="402511" y="3139116"/>
                </a:lnTo>
                <a:lnTo>
                  <a:pt x="395210" y="3143244"/>
                </a:lnTo>
                <a:lnTo>
                  <a:pt x="387910" y="3147055"/>
                </a:lnTo>
                <a:lnTo>
                  <a:pt x="380292" y="3150231"/>
                </a:lnTo>
                <a:lnTo>
                  <a:pt x="372357" y="3153407"/>
                </a:lnTo>
                <a:lnTo>
                  <a:pt x="364105" y="3156265"/>
                </a:lnTo>
                <a:lnTo>
                  <a:pt x="355852" y="3158488"/>
                </a:lnTo>
                <a:lnTo>
                  <a:pt x="347600" y="3160394"/>
                </a:lnTo>
                <a:lnTo>
                  <a:pt x="339030" y="3161982"/>
                </a:lnTo>
                <a:lnTo>
                  <a:pt x="330460" y="3162934"/>
                </a:lnTo>
                <a:lnTo>
                  <a:pt x="321890" y="3163570"/>
                </a:lnTo>
                <a:lnTo>
                  <a:pt x="313003" y="3163887"/>
                </a:lnTo>
                <a:lnTo>
                  <a:pt x="303798" y="3163570"/>
                </a:lnTo>
                <a:lnTo>
                  <a:pt x="295228" y="3162934"/>
                </a:lnTo>
                <a:lnTo>
                  <a:pt x="286341" y="3161982"/>
                </a:lnTo>
                <a:lnTo>
                  <a:pt x="278088" y="3160394"/>
                </a:lnTo>
                <a:lnTo>
                  <a:pt x="269836" y="3158488"/>
                </a:lnTo>
                <a:lnTo>
                  <a:pt x="261583" y="3156265"/>
                </a:lnTo>
                <a:lnTo>
                  <a:pt x="253331" y="3153407"/>
                </a:lnTo>
                <a:lnTo>
                  <a:pt x="245396" y="3150231"/>
                </a:lnTo>
                <a:lnTo>
                  <a:pt x="237778" y="3147055"/>
                </a:lnTo>
                <a:lnTo>
                  <a:pt x="230478" y="3143244"/>
                </a:lnTo>
                <a:lnTo>
                  <a:pt x="223177" y="3139116"/>
                </a:lnTo>
                <a:lnTo>
                  <a:pt x="216195" y="3134034"/>
                </a:lnTo>
                <a:lnTo>
                  <a:pt x="209529" y="3129271"/>
                </a:lnTo>
                <a:lnTo>
                  <a:pt x="202864" y="3124189"/>
                </a:lnTo>
                <a:lnTo>
                  <a:pt x="196515" y="3118790"/>
                </a:lnTo>
                <a:lnTo>
                  <a:pt x="190485" y="3113074"/>
                </a:lnTo>
                <a:lnTo>
                  <a:pt x="184772" y="3107357"/>
                </a:lnTo>
                <a:lnTo>
                  <a:pt x="179376" y="3101006"/>
                </a:lnTo>
                <a:lnTo>
                  <a:pt x="174297" y="3094337"/>
                </a:lnTo>
                <a:lnTo>
                  <a:pt x="169536" y="3087667"/>
                </a:lnTo>
                <a:lnTo>
                  <a:pt x="165092" y="3080363"/>
                </a:lnTo>
                <a:lnTo>
                  <a:pt x="160966" y="3073376"/>
                </a:lnTo>
                <a:lnTo>
                  <a:pt x="157157" y="3065754"/>
                </a:lnTo>
                <a:lnTo>
                  <a:pt x="153666" y="3058132"/>
                </a:lnTo>
                <a:lnTo>
                  <a:pt x="150492" y="3050510"/>
                </a:lnTo>
                <a:lnTo>
                  <a:pt x="147953" y="3042253"/>
                </a:lnTo>
                <a:lnTo>
                  <a:pt x="145096" y="3034313"/>
                </a:lnTo>
                <a:lnTo>
                  <a:pt x="143192" y="3026056"/>
                </a:lnTo>
                <a:lnTo>
                  <a:pt x="141922" y="3017164"/>
                </a:lnTo>
                <a:lnTo>
                  <a:pt x="140652" y="3008589"/>
                </a:lnTo>
                <a:lnTo>
                  <a:pt x="140018" y="2999697"/>
                </a:lnTo>
                <a:lnTo>
                  <a:pt x="139700" y="2990805"/>
                </a:lnTo>
                <a:lnTo>
                  <a:pt x="139700" y="1787484"/>
                </a:lnTo>
                <a:lnTo>
                  <a:pt x="139700" y="1522303"/>
                </a:lnTo>
                <a:lnTo>
                  <a:pt x="139700" y="1265378"/>
                </a:lnTo>
                <a:lnTo>
                  <a:pt x="147953" y="1265378"/>
                </a:lnTo>
                <a:lnTo>
                  <a:pt x="155570" y="1265061"/>
                </a:lnTo>
                <a:lnTo>
                  <a:pt x="163188" y="1264426"/>
                </a:lnTo>
                <a:lnTo>
                  <a:pt x="170806" y="1263791"/>
                </a:lnTo>
                <a:lnTo>
                  <a:pt x="185724" y="1262203"/>
                </a:lnTo>
                <a:lnTo>
                  <a:pt x="200007" y="1259662"/>
                </a:lnTo>
                <a:lnTo>
                  <a:pt x="214607" y="1256486"/>
                </a:lnTo>
                <a:lnTo>
                  <a:pt x="228573" y="1252358"/>
                </a:lnTo>
                <a:lnTo>
                  <a:pt x="241904" y="1247911"/>
                </a:lnTo>
                <a:lnTo>
                  <a:pt x="254918" y="1242830"/>
                </a:lnTo>
                <a:lnTo>
                  <a:pt x="268249" y="1237431"/>
                </a:lnTo>
                <a:lnTo>
                  <a:pt x="280628" y="1231715"/>
                </a:lnTo>
                <a:lnTo>
                  <a:pt x="292689" y="1225363"/>
                </a:lnTo>
                <a:lnTo>
                  <a:pt x="304433" y="1218376"/>
                </a:lnTo>
                <a:lnTo>
                  <a:pt x="316177" y="1211389"/>
                </a:lnTo>
                <a:lnTo>
                  <a:pt x="327286" y="1204085"/>
                </a:lnTo>
                <a:lnTo>
                  <a:pt x="338078" y="1195828"/>
                </a:lnTo>
                <a:lnTo>
                  <a:pt x="348552" y="1187888"/>
                </a:lnTo>
                <a:lnTo>
                  <a:pt x="358709" y="1179631"/>
                </a:lnTo>
                <a:lnTo>
                  <a:pt x="368548" y="1171056"/>
                </a:lnTo>
                <a:lnTo>
                  <a:pt x="378071" y="1162482"/>
                </a:lnTo>
                <a:lnTo>
                  <a:pt x="387275" y="1153589"/>
                </a:lnTo>
                <a:lnTo>
                  <a:pt x="395845" y="1144380"/>
                </a:lnTo>
                <a:lnTo>
                  <a:pt x="404415" y="1135487"/>
                </a:lnTo>
                <a:lnTo>
                  <a:pt x="412350" y="1126595"/>
                </a:lnTo>
                <a:lnTo>
                  <a:pt x="419968" y="1117385"/>
                </a:lnTo>
                <a:lnTo>
                  <a:pt x="427903" y="1108493"/>
                </a:lnTo>
                <a:lnTo>
                  <a:pt x="434886" y="1099600"/>
                </a:lnTo>
                <a:lnTo>
                  <a:pt x="447900" y="1082133"/>
                </a:lnTo>
                <a:lnTo>
                  <a:pt x="459643" y="1065301"/>
                </a:lnTo>
                <a:lnTo>
                  <a:pt x="470118" y="1049740"/>
                </a:lnTo>
                <a:lnTo>
                  <a:pt x="480592" y="1033543"/>
                </a:lnTo>
                <a:lnTo>
                  <a:pt x="491066" y="1017029"/>
                </a:lnTo>
                <a:lnTo>
                  <a:pt x="501223" y="999879"/>
                </a:lnTo>
                <a:lnTo>
                  <a:pt x="511698" y="982095"/>
                </a:lnTo>
                <a:lnTo>
                  <a:pt x="521855" y="963357"/>
                </a:lnTo>
                <a:lnTo>
                  <a:pt x="532329" y="944620"/>
                </a:lnTo>
                <a:lnTo>
                  <a:pt x="543121" y="925248"/>
                </a:lnTo>
                <a:lnTo>
                  <a:pt x="553595" y="904922"/>
                </a:lnTo>
                <a:lnTo>
                  <a:pt x="564387" y="884279"/>
                </a:lnTo>
                <a:lnTo>
                  <a:pt x="575179" y="863001"/>
                </a:lnTo>
                <a:lnTo>
                  <a:pt x="585653" y="841088"/>
                </a:lnTo>
                <a:lnTo>
                  <a:pt x="597079" y="818857"/>
                </a:lnTo>
                <a:lnTo>
                  <a:pt x="618980" y="771855"/>
                </a:lnTo>
                <a:lnTo>
                  <a:pt x="641199" y="722312"/>
                </a:lnTo>
                <a:close/>
                <a:moveTo>
                  <a:pt x="527838" y="527050"/>
                </a:moveTo>
                <a:lnTo>
                  <a:pt x="533244" y="527368"/>
                </a:lnTo>
                <a:lnTo>
                  <a:pt x="538967" y="528003"/>
                </a:lnTo>
                <a:lnTo>
                  <a:pt x="544373" y="528638"/>
                </a:lnTo>
                <a:lnTo>
                  <a:pt x="549778" y="529590"/>
                </a:lnTo>
                <a:lnTo>
                  <a:pt x="555184" y="530860"/>
                </a:lnTo>
                <a:lnTo>
                  <a:pt x="560589" y="532448"/>
                </a:lnTo>
                <a:lnTo>
                  <a:pt x="565995" y="534353"/>
                </a:lnTo>
                <a:lnTo>
                  <a:pt x="571400" y="536575"/>
                </a:lnTo>
                <a:lnTo>
                  <a:pt x="577124" y="539433"/>
                </a:lnTo>
                <a:lnTo>
                  <a:pt x="582530" y="542608"/>
                </a:lnTo>
                <a:lnTo>
                  <a:pt x="587935" y="545783"/>
                </a:lnTo>
                <a:lnTo>
                  <a:pt x="593341" y="549275"/>
                </a:lnTo>
                <a:lnTo>
                  <a:pt x="598110" y="553085"/>
                </a:lnTo>
                <a:lnTo>
                  <a:pt x="602880" y="557213"/>
                </a:lnTo>
                <a:lnTo>
                  <a:pt x="607014" y="561658"/>
                </a:lnTo>
                <a:lnTo>
                  <a:pt x="611147" y="566103"/>
                </a:lnTo>
                <a:lnTo>
                  <a:pt x="614963" y="570548"/>
                </a:lnTo>
                <a:lnTo>
                  <a:pt x="618461" y="575628"/>
                </a:lnTo>
                <a:lnTo>
                  <a:pt x="621640" y="580390"/>
                </a:lnTo>
                <a:lnTo>
                  <a:pt x="624820" y="585788"/>
                </a:lnTo>
                <a:lnTo>
                  <a:pt x="627364" y="590868"/>
                </a:lnTo>
                <a:lnTo>
                  <a:pt x="629908" y="596583"/>
                </a:lnTo>
                <a:lnTo>
                  <a:pt x="632134" y="602298"/>
                </a:lnTo>
                <a:lnTo>
                  <a:pt x="633724" y="608013"/>
                </a:lnTo>
                <a:lnTo>
                  <a:pt x="634995" y="612458"/>
                </a:lnTo>
                <a:lnTo>
                  <a:pt x="636267" y="617220"/>
                </a:lnTo>
                <a:lnTo>
                  <a:pt x="636903" y="621665"/>
                </a:lnTo>
                <a:lnTo>
                  <a:pt x="637539" y="626428"/>
                </a:lnTo>
                <a:lnTo>
                  <a:pt x="638175" y="631190"/>
                </a:lnTo>
                <a:lnTo>
                  <a:pt x="638175" y="635953"/>
                </a:lnTo>
                <a:lnTo>
                  <a:pt x="638175" y="640715"/>
                </a:lnTo>
                <a:lnTo>
                  <a:pt x="638175" y="645478"/>
                </a:lnTo>
                <a:lnTo>
                  <a:pt x="637857" y="650558"/>
                </a:lnTo>
                <a:lnTo>
                  <a:pt x="637221" y="655638"/>
                </a:lnTo>
                <a:lnTo>
                  <a:pt x="636267" y="660400"/>
                </a:lnTo>
                <a:lnTo>
                  <a:pt x="635313" y="665163"/>
                </a:lnTo>
                <a:lnTo>
                  <a:pt x="634041" y="669925"/>
                </a:lnTo>
                <a:lnTo>
                  <a:pt x="632770" y="674688"/>
                </a:lnTo>
                <a:lnTo>
                  <a:pt x="630862" y="679450"/>
                </a:lnTo>
                <a:lnTo>
                  <a:pt x="628954" y="683895"/>
                </a:lnTo>
                <a:lnTo>
                  <a:pt x="611465" y="723583"/>
                </a:lnTo>
                <a:lnTo>
                  <a:pt x="589207" y="772478"/>
                </a:lnTo>
                <a:lnTo>
                  <a:pt x="577760" y="795973"/>
                </a:lnTo>
                <a:lnTo>
                  <a:pt x="567267" y="818515"/>
                </a:lnTo>
                <a:lnTo>
                  <a:pt x="556456" y="840423"/>
                </a:lnTo>
                <a:lnTo>
                  <a:pt x="545963" y="861378"/>
                </a:lnTo>
                <a:lnTo>
                  <a:pt x="535469" y="882015"/>
                </a:lnTo>
                <a:lnTo>
                  <a:pt x="524976" y="901700"/>
                </a:lnTo>
                <a:lnTo>
                  <a:pt x="514801" y="920433"/>
                </a:lnTo>
                <a:lnTo>
                  <a:pt x="504944" y="939166"/>
                </a:lnTo>
                <a:lnTo>
                  <a:pt x="495087" y="956628"/>
                </a:lnTo>
                <a:lnTo>
                  <a:pt x="485229" y="973773"/>
                </a:lnTo>
                <a:lnTo>
                  <a:pt x="475372" y="990283"/>
                </a:lnTo>
                <a:lnTo>
                  <a:pt x="465833" y="1005841"/>
                </a:lnTo>
                <a:lnTo>
                  <a:pt x="456612" y="1021081"/>
                </a:lnTo>
                <a:lnTo>
                  <a:pt x="447390" y="1036003"/>
                </a:lnTo>
                <a:lnTo>
                  <a:pt x="437215" y="1051243"/>
                </a:lnTo>
                <a:lnTo>
                  <a:pt x="427358" y="1065848"/>
                </a:lnTo>
                <a:lnTo>
                  <a:pt x="417183" y="1079501"/>
                </a:lnTo>
                <a:lnTo>
                  <a:pt x="407644" y="1093153"/>
                </a:lnTo>
                <a:lnTo>
                  <a:pt x="398104" y="1105853"/>
                </a:lnTo>
                <a:lnTo>
                  <a:pt x="388565" y="1118236"/>
                </a:lnTo>
                <a:lnTo>
                  <a:pt x="379026" y="1129666"/>
                </a:lnTo>
                <a:lnTo>
                  <a:pt x="369487" y="1140778"/>
                </a:lnTo>
                <a:lnTo>
                  <a:pt x="359947" y="1151256"/>
                </a:lnTo>
                <a:lnTo>
                  <a:pt x="350408" y="1161416"/>
                </a:lnTo>
                <a:lnTo>
                  <a:pt x="341187" y="1170623"/>
                </a:lnTo>
                <a:lnTo>
                  <a:pt x="331648" y="1179513"/>
                </a:lnTo>
                <a:lnTo>
                  <a:pt x="322108" y="1188086"/>
                </a:lnTo>
                <a:lnTo>
                  <a:pt x="312887" y="1196023"/>
                </a:lnTo>
                <a:lnTo>
                  <a:pt x="302712" y="1203961"/>
                </a:lnTo>
                <a:lnTo>
                  <a:pt x="293173" y="1210946"/>
                </a:lnTo>
                <a:lnTo>
                  <a:pt x="286495" y="1215391"/>
                </a:lnTo>
                <a:lnTo>
                  <a:pt x="279818" y="1219836"/>
                </a:lnTo>
                <a:lnTo>
                  <a:pt x="273140" y="1223963"/>
                </a:lnTo>
                <a:lnTo>
                  <a:pt x="266145" y="1227773"/>
                </a:lnTo>
                <a:lnTo>
                  <a:pt x="259149" y="1231266"/>
                </a:lnTo>
                <a:lnTo>
                  <a:pt x="251518" y="1234758"/>
                </a:lnTo>
                <a:lnTo>
                  <a:pt x="244205" y="1237933"/>
                </a:lnTo>
                <a:lnTo>
                  <a:pt x="236573" y="1240791"/>
                </a:lnTo>
                <a:lnTo>
                  <a:pt x="229260" y="1243331"/>
                </a:lnTo>
                <a:lnTo>
                  <a:pt x="221310" y="1245871"/>
                </a:lnTo>
                <a:lnTo>
                  <a:pt x="213679" y="1247776"/>
                </a:lnTo>
                <a:lnTo>
                  <a:pt x="205730" y="1249363"/>
                </a:lnTo>
                <a:lnTo>
                  <a:pt x="197144" y="1250951"/>
                </a:lnTo>
                <a:lnTo>
                  <a:pt x="188877" y="1251903"/>
                </a:lnTo>
                <a:lnTo>
                  <a:pt x="180610" y="1252538"/>
                </a:lnTo>
                <a:lnTo>
                  <a:pt x="172024" y="1252538"/>
                </a:lnTo>
                <a:lnTo>
                  <a:pt x="171388" y="1252538"/>
                </a:lnTo>
                <a:lnTo>
                  <a:pt x="163439" y="1252538"/>
                </a:lnTo>
                <a:lnTo>
                  <a:pt x="155490" y="1251586"/>
                </a:lnTo>
                <a:lnTo>
                  <a:pt x="147858" y="1250633"/>
                </a:lnTo>
                <a:lnTo>
                  <a:pt x="139591" y="1249363"/>
                </a:lnTo>
                <a:lnTo>
                  <a:pt x="132278" y="1247776"/>
                </a:lnTo>
                <a:lnTo>
                  <a:pt x="124964" y="1245871"/>
                </a:lnTo>
                <a:lnTo>
                  <a:pt x="117969" y="1243648"/>
                </a:lnTo>
                <a:lnTo>
                  <a:pt x="110973" y="1241108"/>
                </a:lnTo>
                <a:lnTo>
                  <a:pt x="106840" y="1239203"/>
                </a:lnTo>
                <a:lnTo>
                  <a:pt x="102706" y="1236981"/>
                </a:lnTo>
                <a:lnTo>
                  <a:pt x="97300" y="1234758"/>
                </a:lnTo>
                <a:lnTo>
                  <a:pt x="92213" y="1232218"/>
                </a:lnTo>
                <a:lnTo>
                  <a:pt x="91895" y="1231901"/>
                </a:lnTo>
                <a:lnTo>
                  <a:pt x="85217" y="1228091"/>
                </a:lnTo>
                <a:lnTo>
                  <a:pt x="79176" y="1223646"/>
                </a:lnTo>
                <a:lnTo>
                  <a:pt x="72180" y="1218566"/>
                </a:lnTo>
                <a:lnTo>
                  <a:pt x="65821" y="1213168"/>
                </a:lnTo>
                <a:lnTo>
                  <a:pt x="59779" y="1207771"/>
                </a:lnTo>
                <a:lnTo>
                  <a:pt x="54374" y="1202373"/>
                </a:lnTo>
                <a:lnTo>
                  <a:pt x="48968" y="1196341"/>
                </a:lnTo>
                <a:lnTo>
                  <a:pt x="44517" y="1190308"/>
                </a:lnTo>
                <a:lnTo>
                  <a:pt x="40065" y="1184593"/>
                </a:lnTo>
                <a:lnTo>
                  <a:pt x="35613" y="1178561"/>
                </a:lnTo>
                <a:lnTo>
                  <a:pt x="32116" y="1172846"/>
                </a:lnTo>
                <a:lnTo>
                  <a:pt x="28618" y="1166813"/>
                </a:lnTo>
                <a:lnTo>
                  <a:pt x="25756" y="1160781"/>
                </a:lnTo>
                <a:lnTo>
                  <a:pt x="22894" y="1155066"/>
                </a:lnTo>
                <a:lnTo>
                  <a:pt x="18125" y="1143318"/>
                </a:lnTo>
                <a:lnTo>
                  <a:pt x="13991" y="1132206"/>
                </a:lnTo>
                <a:lnTo>
                  <a:pt x="10175" y="1119823"/>
                </a:lnTo>
                <a:lnTo>
                  <a:pt x="7314" y="1107758"/>
                </a:lnTo>
                <a:lnTo>
                  <a:pt x="5088" y="1095693"/>
                </a:lnTo>
                <a:lnTo>
                  <a:pt x="3180" y="1083311"/>
                </a:lnTo>
                <a:lnTo>
                  <a:pt x="1590" y="1071563"/>
                </a:lnTo>
                <a:lnTo>
                  <a:pt x="954" y="1059498"/>
                </a:lnTo>
                <a:lnTo>
                  <a:pt x="318" y="1047751"/>
                </a:lnTo>
                <a:lnTo>
                  <a:pt x="0" y="1035686"/>
                </a:lnTo>
                <a:lnTo>
                  <a:pt x="318" y="1018541"/>
                </a:lnTo>
                <a:lnTo>
                  <a:pt x="1590" y="1001396"/>
                </a:lnTo>
                <a:lnTo>
                  <a:pt x="3180" y="984251"/>
                </a:lnTo>
                <a:lnTo>
                  <a:pt x="5406" y="967106"/>
                </a:lnTo>
                <a:lnTo>
                  <a:pt x="8585" y="949961"/>
                </a:lnTo>
                <a:lnTo>
                  <a:pt x="12083" y="933133"/>
                </a:lnTo>
                <a:lnTo>
                  <a:pt x="16535" y="915988"/>
                </a:lnTo>
                <a:lnTo>
                  <a:pt x="21622" y="899160"/>
                </a:lnTo>
                <a:lnTo>
                  <a:pt x="27346" y="882650"/>
                </a:lnTo>
                <a:lnTo>
                  <a:pt x="30526" y="874078"/>
                </a:lnTo>
                <a:lnTo>
                  <a:pt x="34023" y="865823"/>
                </a:lnTo>
                <a:lnTo>
                  <a:pt x="37839" y="857568"/>
                </a:lnTo>
                <a:lnTo>
                  <a:pt x="41655" y="849313"/>
                </a:lnTo>
                <a:lnTo>
                  <a:pt x="45788" y="841058"/>
                </a:lnTo>
                <a:lnTo>
                  <a:pt x="50240" y="833120"/>
                </a:lnTo>
                <a:lnTo>
                  <a:pt x="55010" y="825183"/>
                </a:lnTo>
                <a:lnTo>
                  <a:pt x="60097" y="817245"/>
                </a:lnTo>
                <a:lnTo>
                  <a:pt x="65503" y="808990"/>
                </a:lnTo>
                <a:lnTo>
                  <a:pt x="71226" y="801053"/>
                </a:lnTo>
                <a:lnTo>
                  <a:pt x="77268" y="793433"/>
                </a:lnTo>
                <a:lnTo>
                  <a:pt x="83945" y="785813"/>
                </a:lnTo>
                <a:lnTo>
                  <a:pt x="91259" y="778510"/>
                </a:lnTo>
                <a:lnTo>
                  <a:pt x="99208" y="771208"/>
                </a:lnTo>
                <a:lnTo>
                  <a:pt x="104296" y="766445"/>
                </a:lnTo>
                <a:lnTo>
                  <a:pt x="110019" y="761683"/>
                </a:lnTo>
                <a:lnTo>
                  <a:pt x="116061" y="756920"/>
                </a:lnTo>
                <a:lnTo>
                  <a:pt x="122420" y="752475"/>
                </a:lnTo>
                <a:lnTo>
                  <a:pt x="129098" y="748348"/>
                </a:lnTo>
                <a:lnTo>
                  <a:pt x="136093" y="744538"/>
                </a:lnTo>
                <a:lnTo>
                  <a:pt x="143407" y="740728"/>
                </a:lnTo>
                <a:lnTo>
                  <a:pt x="151038" y="737235"/>
                </a:lnTo>
                <a:lnTo>
                  <a:pt x="158987" y="734060"/>
                </a:lnTo>
                <a:lnTo>
                  <a:pt x="166937" y="731520"/>
                </a:lnTo>
                <a:lnTo>
                  <a:pt x="175204" y="728980"/>
                </a:lnTo>
                <a:lnTo>
                  <a:pt x="183471" y="727075"/>
                </a:lnTo>
                <a:lnTo>
                  <a:pt x="192375" y="725170"/>
                </a:lnTo>
                <a:lnTo>
                  <a:pt x="200960" y="724218"/>
                </a:lnTo>
                <a:lnTo>
                  <a:pt x="210181" y="723265"/>
                </a:lnTo>
                <a:lnTo>
                  <a:pt x="219403" y="723265"/>
                </a:lnTo>
                <a:lnTo>
                  <a:pt x="227352" y="723583"/>
                </a:lnTo>
                <a:lnTo>
                  <a:pt x="234983" y="724535"/>
                </a:lnTo>
                <a:lnTo>
                  <a:pt x="241343" y="723900"/>
                </a:lnTo>
                <a:lnTo>
                  <a:pt x="248020" y="723583"/>
                </a:lnTo>
                <a:lnTo>
                  <a:pt x="335145" y="723583"/>
                </a:lnTo>
                <a:lnTo>
                  <a:pt x="311933" y="772478"/>
                </a:lnTo>
                <a:lnTo>
                  <a:pt x="290947" y="816293"/>
                </a:lnTo>
                <a:lnTo>
                  <a:pt x="270279" y="857250"/>
                </a:lnTo>
                <a:lnTo>
                  <a:pt x="260103" y="876935"/>
                </a:lnTo>
                <a:lnTo>
                  <a:pt x="250246" y="895350"/>
                </a:lnTo>
                <a:lnTo>
                  <a:pt x="240389" y="913131"/>
                </a:lnTo>
                <a:lnTo>
                  <a:pt x="231168" y="929958"/>
                </a:lnTo>
                <a:lnTo>
                  <a:pt x="221946" y="945833"/>
                </a:lnTo>
                <a:lnTo>
                  <a:pt x="213043" y="960438"/>
                </a:lnTo>
                <a:lnTo>
                  <a:pt x="204458" y="974091"/>
                </a:lnTo>
                <a:lnTo>
                  <a:pt x="195555" y="986791"/>
                </a:lnTo>
                <a:lnTo>
                  <a:pt x="187605" y="998221"/>
                </a:lnTo>
                <a:lnTo>
                  <a:pt x="179974" y="1008063"/>
                </a:lnTo>
                <a:lnTo>
                  <a:pt x="172660" y="1016953"/>
                </a:lnTo>
                <a:lnTo>
                  <a:pt x="165665" y="1024256"/>
                </a:lnTo>
                <a:lnTo>
                  <a:pt x="168527" y="1024573"/>
                </a:lnTo>
                <a:lnTo>
                  <a:pt x="172978" y="1021081"/>
                </a:lnTo>
                <a:lnTo>
                  <a:pt x="177748" y="1016953"/>
                </a:lnTo>
                <a:lnTo>
                  <a:pt x="183153" y="1011873"/>
                </a:lnTo>
                <a:lnTo>
                  <a:pt x="188877" y="1005841"/>
                </a:lnTo>
                <a:lnTo>
                  <a:pt x="195555" y="999173"/>
                </a:lnTo>
                <a:lnTo>
                  <a:pt x="202868" y="991236"/>
                </a:lnTo>
                <a:lnTo>
                  <a:pt x="210181" y="982346"/>
                </a:lnTo>
                <a:lnTo>
                  <a:pt x="218131" y="972186"/>
                </a:lnTo>
                <a:lnTo>
                  <a:pt x="229260" y="957581"/>
                </a:lnTo>
                <a:lnTo>
                  <a:pt x="241025" y="941071"/>
                </a:lnTo>
                <a:lnTo>
                  <a:pt x="253426" y="922338"/>
                </a:lnTo>
                <a:lnTo>
                  <a:pt x="266781" y="902018"/>
                </a:lnTo>
                <a:lnTo>
                  <a:pt x="280772" y="879475"/>
                </a:lnTo>
                <a:lnTo>
                  <a:pt x="294763" y="854710"/>
                </a:lnTo>
                <a:lnTo>
                  <a:pt x="309707" y="828358"/>
                </a:lnTo>
                <a:lnTo>
                  <a:pt x="325606" y="799465"/>
                </a:lnTo>
                <a:lnTo>
                  <a:pt x="344367" y="763270"/>
                </a:lnTo>
                <a:lnTo>
                  <a:pt x="364081" y="723583"/>
                </a:lnTo>
                <a:lnTo>
                  <a:pt x="376800" y="697548"/>
                </a:lnTo>
                <a:lnTo>
                  <a:pt x="389519" y="670560"/>
                </a:lnTo>
                <a:lnTo>
                  <a:pt x="402238" y="641985"/>
                </a:lnTo>
                <a:lnTo>
                  <a:pt x="415593" y="612458"/>
                </a:lnTo>
                <a:lnTo>
                  <a:pt x="423860" y="594360"/>
                </a:lnTo>
                <a:lnTo>
                  <a:pt x="426404" y="588963"/>
                </a:lnTo>
                <a:lnTo>
                  <a:pt x="428948" y="583883"/>
                </a:lnTo>
                <a:lnTo>
                  <a:pt x="431810" y="579120"/>
                </a:lnTo>
                <a:lnTo>
                  <a:pt x="434989" y="574675"/>
                </a:lnTo>
                <a:lnTo>
                  <a:pt x="438169" y="570230"/>
                </a:lnTo>
                <a:lnTo>
                  <a:pt x="441667" y="565785"/>
                </a:lnTo>
                <a:lnTo>
                  <a:pt x="445483" y="561975"/>
                </a:lnTo>
                <a:lnTo>
                  <a:pt x="449298" y="558165"/>
                </a:lnTo>
                <a:lnTo>
                  <a:pt x="453432" y="554355"/>
                </a:lnTo>
                <a:lnTo>
                  <a:pt x="457566" y="550863"/>
                </a:lnTo>
                <a:lnTo>
                  <a:pt x="461699" y="547688"/>
                </a:lnTo>
                <a:lnTo>
                  <a:pt x="466151" y="544830"/>
                </a:lnTo>
                <a:lnTo>
                  <a:pt x="470921" y="541973"/>
                </a:lnTo>
                <a:lnTo>
                  <a:pt x="475690" y="539433"/>
                </a:lnTo>
                <a:lnTo>
                  <a:pt x="480778" y="536893"/>
                </a:lnTo>
                <a:lnTo>
                  <a:pt x="485547" y="534988"/>
                </a:lnTo>
                <a:lnTo>
                  <a:pt x="490635" y="533083"/>
                </a:lnTo>
                <a:lnTo>
                  <a:pt x="495723" y="531495"/>
                </a:lnTo>
                <a:lnTo>
                  <a:pt x="501128" y="530225"/>
                </a:lnTo>
                <a:lnTo>
                  <a:pt x="506216" y="528955"/>
                </a:lnTo>
                <a:lnTo>
                  <a:pt x="511621" y="528320"/>
                </a:lnTo>
                <a:lnTo>
                  <a:pt x="517027" y="527685"/>
                </a:lnTo>
                <a:lnTo>
                  <a:pt x="522114" y="527368"/>
                </a:lnTo>
                <a:lnTo>
                  <a:pt x="527838" y="527050"/>
                </a:lnTo>
                <a:close/>
                <a:moveTo>
                  <a:pt x="510850" y="0"/>
                </a:moveTo>
                <a:lnTo>
                  <a:pt x="518478" y="0"/>
                </a:lnTo>
                <a:lnTo>
                  <a:pt x="526424" y="0"/>
                </a:lnTo>
                <a:lnTo>
                  <a:pt x="534369" y="317"/>
                </a:lnTo>
                <a:lnTo>
                  <a:pt x="542315" y="952"/>
                </a:lnTo>
                <a:lnTo>
                  <a:pt x="550260" y="1587"/>
                </a:lnTo>
                <a:lnTo>
                  <a:pt x="557888" y="2539"/>
                </a:lnTo>
                <a:lnTo>
                  <a:pt x="565833" y="3491"/>
                </a:lnTo>
                <a:lnTo>
                  <a:pt x="573779" y="5077"/>
                </a:lnTo>
                <a:lnTo>
                  <a:pt x="581724" y="6347"/>
                </a:lnTo>
                <a:lnTo>
                  <a:pt x="589988" y="8251"/>
                </a:lnTo>
                <a:lnTo>
                  <a:pt x="597615" y="10155"/>
                </a:lnTo>
                <a:lnTo>
                  <a:pt x="605561" y="12376"/>
                </a:lnTo>
                <a:lnTo>
                  <a:pt x="613189" y="14597"/>
                </a:lnTo>
                <a:lnTo>
                  <a:pt x="620816" y="17136"/>
                </a:lnTo>
                <a:lnTo>
                  <a:pt x="628126" y="19675"/>
                </a:lnTo>
                <a:lnTo>
                  <a:pt x="635436" y="22531"/>
                </a:lnTo>
                <a:lnTo>
                  <a:pt x="642746" y="25386"/>
                </a:lnTo>
                <a:lnTo>
                  <a:pt x="650374" y="28560"/>
                </a:lnTo>
                <a:lnTo>
                  <a:pt x="657366" y="32050"/>
                </a:lnTo>
                <a:lnTo>
                  <a:pt x="664358" y="35541"/>
                </a:lnTo>
                <a:lnTo>
                  <a:pt x="671032" y="39032"/>
                </a:lnTo>
                <a:lnTo>
                  <a:pt x="677706" y="43157"/>
                </a:lnTo>
                <a:lnTo>
                  <a:pt x="690737" y="51408"/>
                </a:lnTo>
                <a:lnTo>
                  <a:pt x="703767" y="59976"/>
                </a:lnTo>
                <a:lnTo>
                  <a:pt x="715845" y="69178"/>
                </a:lnTo>
                <a:lnTo>
                  <a:pt x="727286" y="79016"/>
                </a:lnTo>
                <a:lnTo>
                  <a:pt x="738410" y="89488"/>
                </a:lnTo>
                <a:lnTo>
                  <a:pt x="748898" y="100594"/>
                </a:lnTo>
                <a:lnTo>
                  <a:pt x="759386" y="111701"/>
                </a:lnTo>
                <a:lnTo>
                  <a:pt x="768603" y="123442"/>
                </a:lnTo>
                <a:lnTo>
                  <a:pt x="777502" y="135501"/>
                </a:lnTo>
                <a:lnTo>
                  <a:pt x="785765" y="148194"/>
                </a:lnTo>
                <a:lnTo>
                  <a:pt x="793393" y="161522"/>
                </a:lnTo>
                <a:lnTo>
                  <a:pt x="800385" y="174850"/>
                </a:lnTo>
                <a:lnTo>
                  <a:pt x="806741" y="188496"/>
                </a:lnTo>
                <a:lnTo>
                  <a:pt x="812780" y="202141"/>
                </a:lnTo>
                <a:lnTo>
                  <a:pt x="817865" y="216738"/>
                </a:lnTo>
                <a:lnTo>
                  <a:pt x="822315" y="231335"/>
                </a:lnTo>
                <a:lnTo>
                  <a:pt x="825811" y="245933"/>
                </a:lnTo>
                <a:lnTo>
                  <a:pt x="828989" y="261165"/>
                </a:lnTo>
                <a:lnTo>
                  <a:pt x="831213" y="276397"/>
                </a:lnTo>
                <a:lnTo>
                  <a:pt x="832485" y="291629"/>
                </a:lnTo>
                <a:lnTo>
                  <a:pt x="833120" y="299245"/>
                </a:lnTo>
                <a:lnTo>
                  <a:pt x="833438" y="306861"/>
                </a:lnTo>
                <a:lnTo>
                  <a:pt x="833438" y="314794"/>
                </a:lnTo>
                <a:lnTo>
                  <a:pt x="833438" y="322727"/>
                </a:lnTo>
                <a:lnTo>
                  <a:pt x="833120" y="330661"/>
                </a:lnTo>
                <a:lnTo>
                  <a:pt x="832485" y="338277"/>
                </a:lnTo>
                <a:lnTo>
                  <a:pt x="831849" y="346210"/>
                </a:lnTo>
                <a:lnTo>
                  <a:pt x="830896" y="354143"/>
                </a:lnTo>
                <a:lnTo>
                  <a:pt x="829624" y="362077"/>
                </a:lnTo>
                <a:lnTo>
                  <a:pt x="828353" y="369693"/>
                </a:lnTo>
                <a:lnTo>
                  <a:pt x="826764" y="377943"/>
                </a:lnTo>
                <a:lnTo>
                  <a:pt x="825175" y="385877"/>
                </a:lnTo>
                <a:lnTo>
                  <a:pt x="822950" y="394762"/>
                </a:lnTo>
                <a:lnTo>
                  <a:pt x="820725" y="403330"/>
                </a:lnTo>
                <a:lnTo>
                  <a:pt x="817865" y="411898"/>
                </a:lnTo>
                <a:lnTo>
                  <a:pt x="815005" y="420466"/>
                </a:lnTo>
                <a:lnTo>
                  <a:pt x="811826" y="429034"/>
                </a:lnTo>
                <a:lnTo>
                  <a:pt x="808330" y="436967"/>
                </a:lnTo>
                <a:lnTo>
                  <a:pt x="804834" y="445218"/>
                </a:lnTo>
                <a:lnTo>
                  <a:pt x="801021" y="453151"/>
                </a:lnTo>
                <a:lnTo>
                  <a:pt x="797207" y="460767"/>
                </a:lnTo>
                <a:lnTo>
                  <a:pt x="793075" y="468383"/>
                </a:lnTo>
                <a:lnTo>
                  <a:pt x="788626" y="475999"/>
                </a:lnTo>
                <a:lnTo>
                  <a:pt x="784176" y="483615"/>
                </a:lnTo>
                <a:lnTo>
                  <a:pt x="779409" y="490596"/>
                </a:lnTo>
                <a:lnTo>
                  <a:pt x="774641" y="497578"/>
                </a:lnTo>
                <a:lnTo>
                  <a:pt x="769556" y="504559"/>
                </a:lnTo>
                <a:lnTo>
                  <a:pt x="764153" y="511223"/>
                </a:lnTo>
                <a:lnTo>
                  <a:pt x="758750" y="517887"/>
                </a:lnTo>
                <a:lnTo>
                  <a:pt x="753030" y="524234"/>
                </a:lnTo>
                <a:lnTo>
                  <a:pt x="747309" y="530581"/>
                </a:lnTo>
                <a:lnTo>
                  <a:pt x="741270" y="536610"/>
                </a:lnTo>
                <a:lnTo>
                  <a:pt x="735232" y="542639"/>
                </a:lnTo>
                <a:lnTo>
                  <a:pt x="728875" y="548351"/>
                </a:lnTo>
                <a:lnTo>
                  <a:pt x="722519" y="554063"/>
                </a:lnTo>
                <a:lnTo>
                  <a:pt x="716162" y="559458"/>
                </a:lnTo>
                <a:lnTo>
                  <a:pt x="709488" y="564535"/>
                </a:lnTo>
                <a:lnTo>
                  <a:pt x="702814" y="569613"/>
                </a:lnTo>
                <a:lnTo>
                  <a:pt x="695504" y="574373"/>
                </a:lnTo>
                <a:lnTo>
                  <a:pt x="688512" y="579133"/>
                </a:lnTo>
                <a:lnTo>
                  <a:pt x="681202" y="583575"/>
                </a:lnTo>
                <a:lnTo>
                  <a:pt x="673892" y="587701"/>
                </a:lnTo>
                <a:lnTo>
                  <a:pt x="666582" y="591826"/>
                </a:lnTo>
                <a:lnTo>
                  <a:pt x="659273" y="595951"/>
                </a:lnTo>
                <a:lnTo>
                  <a:pt x="658001" y="591509"/>
                </a:lnTo>
                <a:lnTo>
                  <a:pt x="656412" y="587383"/>
                </a:lnTo>
                <a:lnTo>
                  <a:pt x="653870" y="581037"/>
                </a:lnTo>
                <a:lnTo>
                  <a:pt x="650691" y="575007"/>
                </a:lnTo>
                <a:lnTo>
                  <a:pt x="647513" y="568978"/>
                </a:lnTo>
                <a:lnTo>
                  <a:pt x="644017" y="562949"/>
                </a:lnTo>
                <a:lnTo>
                  <a:pt x="639885" y="557554"/>
                </a:lnTo>
                <a:lnTo>
                  <a:pt x="635754" y="551842"/>
                </a:lnTo>
                <a:lnTo>
                  <a:pt x="631304" y="546765"/>
                </a:lnTo>
                <a:lnTo>
                  <a:pt x="626855" y="541687"/>
                </a:lnTo>
                <a:lnTo>
                  <a:pt x="622088" y="536610"/>
                </a:lnTo>
                <a:lnTo>
                  <a:pt x="617002" y="532167"/>
                </a:lnTo>
                <a:lnTo>
                  <a:pt x="611599" y="528042"/>
                </a:lnTo>
                <a:lnTo>
                  <a:pt x="606197" y="523916"/>
                </a:lnTo>
                <a:lnTo>
                  <a:pt x="600476" y="520108"/>
                </a:lnTo>
                <a:lnTo>
                  <a:pt x="594755" y="516618"/>
                </a:lnTo>
                <a:lnTo>
                  <a:pt x="588081" y="513444"/>
                </a:lnTo>
                <a:lnTo>
                  <a:pt x="582042" y="510588"/>
                </a:lnTo>
                <a:lnTo>
                  <a:pt x="575368" y="507732"/>
                </a:lnTo>
                <a:lnTo>
                  <a:pt x="568376" y="505511"/>
                </a:lnTo>
                <a:lnTo>
                  <a:pt x="561702" y="503290"/>
                </a:lnTo>
                <a:lnTo>
                  <a:pt x="554710" y="501703"/>
                </a:lnTo>
                <a:lnTo>
                  <a:pt x="547718" y="500434"/>
                </a:lnTo>
                <a:lnTo>
                  <a:pt x="540408" y="499482"/>
                </a:lnTo>
                <a:lnTo>
                  <a:pt x="533416" y="498847"/>
                </a:lnTo>
                <a:lnTo>
                  <a:pt x="525788" y="498847"/>
                </a:lnTo>
                <a:lnTo>
                  <a:pt x="520703" y="498847"/>
                </a:lnTo>
                <a:lnTo>
                  <a:pt x="515618" y="499164"/>
                </a:lnTo>
                <a:lnTo>
                  <a:pt x="505447" y="500434"/>
                </a:lnTo>
                <a:lnTo>
                  <a:pt x="495277" y="502020"/>
                </a:lnTo>
                <a:lnTo>
                  <a:pt x="485743" y="504559"/>
                </a:lnTo>
                <a:lnTo>
                  <a:pt x="475890" y="508050"/>
                </a:lnTo>
                <a:lnTo>
                  <a:pt x="466673" y="511858"/>
                </a:lnTo>
                <a:lnTo>
                  <a:pt x="457774" y="516300"/>
                </a:lnTo>
                <a:lnTo>
                  <a:pt x="449193" y="521378"/>
                </a:lnTo>
                <a:lnTo>
                  <a:pt x="441248" y="527090"/>
                </a:lnTo>
                <a:lnTo>
                  <a:pt x="433620" y="533437"/>
                </a:lnTo>
                <a:lnTo>
                  <a:pt x="426310" y="540735"/>
                </a:lnTo>
                <a:lnTo>
                  <a:pt x="419000" y="548034"/>
                </a:lnTo>
                <a:lnTo>
                  <a:pt x="412962" y="555967"/>
                </a:lnTo>
                <a:lnTo>
                  <a:pt x="407241" y="564218"/>
                </a:lnTo>
                <a:lnTo>
                  <a:pt x="402156" y="573103"/>
                </a:lnTo>
                <a:lnTo>
                  <a:pt x="399931" y="577863"/>
                </a:lnTo>
                <a:lnTo>
                  <a:pt x="397706" y="582306"/>
                </a:lnTo>
                <a:lnTo>
                  <a:pt x="389443" y="601663"/>
                </a:lnTo>
                <a:lnTo>
                  <a:pt x="377048" y="595634"/>
                </a:lnTo>
                <a:lnTo>
                  <a:pt x="364653" y="588970"/>
                </a:lnTo>
                <a:lnTo>
                  <a:pt x="352894" y="582306"/>
                </a:lnTo>
                <a:lnTo>
                  <a:pt x="341452" y="574690"/>
                </a:lnTo>
                <a:lnTo>
                  <a:pt x="330646" y="567074"/>
                </a:lnTo>
                <a:lnTo>
                  <a:pt x="319840" y="558823"/>
                </a:lnTo>
                <a:lnTo>
                  <a:pt x="309352" y="550255"/>
                </a:lnTo>
                <a:lnTo>
                  <a:pt x="299500" y="541053"/>
                </a:lnTo>
                <a:lnTo>
                  <a:pt x="290283" y="531533"/>
                </a:lnTo>
                <a:lnTo>
                  <a:pt x="281384" y="521695"/>
                </a:lnTo>
                <a:lnTo>
                  <a:pt x="272803" y="511540"/>
                </a:lnTo>
                <a:lnTo>
                  <a:pt x="264857" y="501068"/>
                </a:lnTo>
                <a:lnTo>
                  <a:pt x="257230" y="490279"/>
                </a:lnTo>
                <a:lnTo>
                  <a:pt x="249602" y="478855"/>
                </a:lnTo>
                <a:lnTo>
                  <a:pt x="242928" y="467431"/>
                </a:lnTo>
                <a:lnTo>
                  <a:pt x="236571" y="455690"/>
                </a:lnTo>
                <a:lnTo>
                  <a:pt x="231168" y="443631"/>
                </a:lnTo>
                <a:lnTo>
                  <a:pt x="225765" y="431572"/>
                </a:lnTo>
                <a:lnTo>
                  <a:pt x="220998" y="418879"/>
                </a:lnTo>
                <a:lnTo>
                  <a:pt x="216866" y="406186"/>
                </a:lnTo>
                <a:lnTo>
                  <a:pt x="213370" y="393175"/>
                </a:lnTo>
                <a:lnTo>
                  <a:pt x="210192" y="380165"/>
                </a:lnTo>
                <a:lnTo>
                  <a:pt x="207650" y="366837"/>
                </a:lnTo>
                <a:lnTo>
                  <a:pt x="205743" y="353509"/>
                </a:lnTo>
                <a:lnTo>
                  <a:pt x="204471" y="340181"/>
                </a:lnTo>
                <a:lnTo>
                  <a:pt x="203518" y="326535"/>
                </a:lnTo>
                <a:lnTo>
                  <a:pt x="203200" y="312573"/>
                </a:lnTo>
                <a:lnTo>
                  <a:pt x="203836" y="298927"/>
                </a:lnTo>
                <a:lnTo>
                  <a:pt x="204789" y="284965"/>
                </a:lnTo>
                <a:lnTo>
                  <a:pt x="206378" y="271319"/>
                </a:lnTo>
                <a:lnTo>
                  <a:pt x="208603" y="257039"/>
                </a:lnTo>
                <a:lnTo>
                  <a:pt x="211463" y="243077"/>
                </a:lnTo>
                <a:lnTo>
                  <a:pt x="213370" y="235143"/>
                </a:lnTo>
                <a:lnTo>
                  <a:pt x="215595" y="227527"/>
                </a:lnTo>
                <a:lnTo>
                  <a:pt x="217820" y="219912"/>
                </a:lnTo>
                <a:lnTo>
                  <a:pt x="220362" y="212296"/>
                </a:lnTo>
                <a:lnTo>
                  <a:pt x="223223" y="204680"/>
                </a:lnTo>
                <a:lnTo>
                  <a:pt x="225765" y="197381"/>
                </a:lnTo>
                <a:lnTo>
                  <a:pt x="228944" y="190082"/>
                </a:lnTo>
                <a:lnTo>
                  <a:pt x="232122" y="182784"/>
                </a:lnTo>
                <a:lnTo>
                  <a:pt x="235300" y="175802"/>
                </a:lnTo>
                <a:lnTo>
                  <a:pt x="238796" y="168821"/>
                </a:lnTo>
                <a:lnTo>
                  <a:pt x="242610" y="162157"/>
                </a:lnTo>
                <a:lnTo>
                  <a:pt x="246424" y="155493"/>
                </a:lnTo>
                <a:lnTo>
                  <a:pt x="254369" y="142165"/>
                </a:lnTo>
                <a:lnTo>
                  <a:pt x="263586" y="129472"/>
                </a:lnTo>
                <a:lnTo>
                  <a:pt x="272803" y="117413"/>
                </a:lnTo>
                <a:lnTo>
                  <a:pt x="282655" y="105989"/>
                </a:lnTo>
                <a:lnTo>
                  <a:pt x="292826" y="94882"/>
                </a:lnTo>
                <a:lnTo>
                  <a:pt x="303631" y="84093"/>
                </a:lnTo>
                <a:lnTo>
                  <a:pt x="315391" y="73938"/>
                </a:lnTo>
                <a:lnTo>
                  <a:pt x="327150" y="64736"/>
                </a:lnTo>
                <a:lnTo>
                  <a:pt x="339227" y="55850"/>
                </a:lnTo>
                <a:lnTo>
                  <a:pt x="351940" y="47600"/>
                </a:lnTo>
                <a:lnTo>
                  <a:pt x="364653" y="39984"/>
                </a:lnTo>
                <a:lnTo>
                  <a:pt x="378319" y="32685"/>
                </a:lnTo>
                <a:lnTo>
                  <a:pt x="391985" y="26338"/>
                </a:lnTo>
                <a:lnTo>
                  <a:pt x="405970" y="20627"/>
                </a:lnTo>
                <a:lnTo>
                  <a:pt x="420272" y="15549"/>
                </a:lnTo>
                <a:lnTo>
                  <a:pt x="434891" y="11107"/>
                </a:lnTo>
                <a:lnTo>
                  <a:pt x="449829" y="7616"/>
                </a:lnTo>
                <a:lnTo>
                  <a:pt x="464766" y="4443"/>
                </a:lnTo>
                <a:lnTo>
                  <a:pt x="480022" y="2221"/>
                </a:lnTo>
                <a:lnTo>
                  <a:pt x="495277" y="952"/>
                </a:lnTo>
                <a:lnTo>
                  <a:pt x="502905" y="317"/>
                </a:lnTo>
                <a:lnTo>
                  <a:pt x="510850" y="0"/>
                </a:lnTo>
                <a:close/>
              </a:path>
            </a:pathLst>
          </a:custGeom>
          <a:solidFill>
            <a:schemeClr val="accent5">
              <a:lumMod val="60000"/>
              <a:lumOff val="40000"/>
            </a:schemeClr>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charset="0"/>
                <a:ea typeface="宋体" charset="-122"/>
                <a:cs typeface="+mn-cs"/>
              </a:defRPr>
            </a:lvl1pPr>
            <a:lvl2pPr marL="457200" algn="l" rtl="0" eaLnBrk="0" fontAlgn="base" hangingPunct="0">
              <a:spcBef>
                <a:spcPct val="0"/>
              </a:spcBef>
              <a:spcAft>
                <a:spcPct val="0"/>
              </a:spcAft>
              <a:defRPr kern="1200">
                <a:solidFill>
                  <a:schemeClr val="tx1"/>
                </a:solidFill>
                <a:latin typeface="Calibri" charset="0"/>
                <a:ea typeface="宋体" charset="-122"/>
                <a:cs typeface="+mn-cs"/>
              </a:defRPr>
            </a:lvl2pPr>
            <a:lvl3pPr marL="914400" algn="l" rtl="0" eaLnBrk="0" fontAlgn="base" hangingPunct="0">
              <a:spcBef>
                <a:spcPct val="0"/>
              </a:spcBef>
              <a:spcAft>
                <a:spcPct val="0"/>
              </a:spcAft>
              <a:defRPr kern="1200">
                <a:solidFill>
                  <a:schemeClr val="tx1"/>
                </a:solidFill>
                <a:latin typeface="Calibri" charset="0"/>
                <a:ea typeface="宋体" charset="-122"/>
                <a:cs typeface="+mn-cs"/>
              </a:defRPr>
            </a:lvl3pPr>
            <a:lvl4pPr marL="1371600" algn="l" rtl="0" eaLnBrk="0" fontAlgn="base" hangingPunct="0">
              <a:spcBef>
                <a:spcPct val="0"/>
              </a:spcBef>
              <a:spcAft>
                <a:spcPct val="0"/>
              </a:spcAft>
              <a:defRPr kern="1200">
                <a:solidFill>
                  <a:schemeClr val="tx1"/>
                </a:solidFill>
                <a:latin typeface="Calibri" charset="0"/>
                <a:ea typeface="宋体" charset="-122"/>
                <a:cs typeface="+mn-cs"/>
              </a:defRPr>
            </a:lvl4pPr>
            <a:lvl5pPr marL="1828800" algn="l" rtl="0" eaLnBrk="0" fontAlgn="base" hangingPunct="0">
              <a:spcBef>
                <a:spcPct val="0"/>
              </a:spcBef>
              <a:spcAft>
                <a:spcPct val="0"/>
              </a:spcAft>
              <a:defRPr kern="1200">
                <a:solidFill>
                  <a:schemeClr val="tx1"/>
                </a:solidFill>
                <a:latin typeface="Calibri" charset="0"/>
                <a:ea typeface="宋体" charset="-122"/>
                <a:cs typeface="+mn-cs"/>
              </a:defRPr>
            </a:lvl5pPr>
            <a:lvl6pPr marL="2286000" algn="l" defTabSz="914400" rtl="0" eaLnBrk="1" latinLnBrk="0" hangingPunct="1">
              <a:defRPr kern="1200">
                <a:solidFill>
                  <a:schemeClr val="tx1"/>
                </a:solidFill>
                <a:latin typeface="Calibri" charset="0"/>
                <a:ea typeface="宋体" charset="-122"/>
                <a:cs typeface="+mn-cs"/>
              </a:defRPr>
            </a:lvl6pPr>
            <a:lvl7pPr marL="2743200" algn="l" defTabSz="914400" rtl="0" eaLnBrk="1" latinLnBrk="0" hangingPunct="1">
              <a:defRPr kern="1200">
                <a:solidFill>
                  <a:schemeClr val="tx1"/>
                </a:solidFill>
                <a:latin typeface="Calibri" charset="0"/>
                <a:ea typeface="宋体" charset="-122"/>
                <a:cs typeface="+mn-cs"/>
              </a:defRPr>
            </a:lvl7pPr>
            <a:lvl8pPr marL="3200400" algn="l" defTabSz="914400" rtl="0" eaLnBrk="1" latinLnBrk="0" hangingPunct="1">
              <a:defRPr kern="1200">
                <a:solidFill>
                  <a:schemeClr val="tx1"/>
                </a:solidFill>
                <a:latin typeface="Calibri" charset="0"/>
                <a:ea typeface="宋体" charset="-122"/>
                <a:cs typeface="+mn-cs"/>
              </a:defRPr>
            </a:lvl8pPr>
            <a:lvl9pPr marL="3657600" algn="l" defTabSz="914400" rtl="0" eaLnBrk="1" latinLnBrk="0" hangingPunct="1">
              <a:defRPr kern="1200">
                <a:solidFill>
                  <a:schemeClr val="tx1"/>
                </a:solidFill>
                <a:latin typeface="Calibri" charset="0"/>
                <a:ea typeface="宋体" charset="-122"/>
                <a:cs typeface="+mn-cs"/>
              </a:defRPr>
            </a:lvl9pPr>
          </a:lstStyle>
          <a:p>
            <a:pPr algn="ctr">
              <a:defRPr/>
            </a:pPr>
            <a:endParaRPr lang="zh-CN" altLang="en-US">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圆角矩形 14"/>
          <p:cNvSpPr/>
          <p:nvPr/>
        </p:nvSpPr>
        <p:spPr>
          <a:xfrm>
            <a:off x="647700" y="182499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13" name="圆角矩形 12"/>
          <p:cNvSpPr/>
          <p:nvPr/>
        </p:nvSpPr>
        <p:spPr>
          <a:xfrm>
            <a:off x="647700" y="170053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48920" y="326961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5</a:t>
            </a:r>
          </a:p>
        </p:txBody>
      </p:sp>
      <p:sp>
        <p:nvSpPr>
          <p:cNvPr id="6" name="圆角矩形 5"/>
          <p:cNvSpPr/>
          <p:nvPr/>
        </p:nvSpPr>
        <p:spPr>
          <a:xfrm rot="10800000" flipV="1">
            <a:off x="248920" y="464883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48920" y="603440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48920" y="255905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48920" y="395859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48920" y="533336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sp>
        <p:nvSpPr>
          <p:cNvPr id="60" name="文本框 5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应用举例</a:t>
            </a:r>
          </a:p>
        </p:txBody>
      </p:sp>
      <p:sp>
        <p:nvSpPr>
          <p:cNvPr id="58" name="矩形 57"/>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aphicFrame>
        <p:nvGraphicFramePr>
          <p:cNvPr id="7" name="表格 6"/>
          <p:cNvGraphicFramePr/>
          <p:nvPr/>
        </p:nvGraphicFramePr>
        <p:xfrm>
          <a:off x="781050" y="1824990"/>
          <a:ext cx="11410950" cy="4941570"/>
        </p:xfrm>
        <a:graphic>
          <a:graphicData uri="http://schemas.openxmlformats.org/drawingml/2006/table">
            <a:tbl>
              <a:tblPr firstRow="1" bandRow="1">
                <a:tableStyleId>{5C22544A-7EE6-4342-B048-85BDC9FD1C3A}</a:tableStyleId>
              </a:tblPr>
              <a:tblGrid>
                <a:gridCol w="1332230">
                  <a:extLst>
                    <a:ext uri="{9D8B030D-6E8A-4147-A177-3AD203B41FA5}">
                      <a16:colId xmlns:a16="http://schemas.microsoft.com/office/drawing/2014/main" val="20000"/>
                    </a:ext>
                  </a:extLst>
                </a:gridCol>
                <a:gridCol w="1253490">
                  <a:extLst>
                    <a:ext uri="{9D8B030D-6E8A-4147-A177-3AD203B41FA5}">
                      <a16:colId xmlns:a16="http://schemas.microsoft.com/office/drawing/2014/main" val="20001"/>
                    </a:ext>
                  </a:extLst>
                </a:gridCol>
                <a:gridCol w="1249680">
                  <a:extLst>
                    <a:ext uri="{9D8B030D-6E8A-4147-A177-3AD203B41FA5}">
                      <a16:colId xmlns:a16="http://schemas.microsoft.com/office/drawing/2014/main" val="20002"/>
                    </a:ext>
                  </a:extLst>
                </a:gridCol>
                <a:gridCol w="977900">
                  <a:extLst>
                    <a:ext uri="{9D8B030D-6E8A-4147-A177-3AD203B41FA5}">
                      <a16:colId xmlns:a16="http://schemas.microsoft.com/office/drawing/2014/main" val="20003"/>
                    </a:ext>
                  </a:extLst>
                </a:gridCol>
                <a:gridCol w="904240">
                  <a:extLst>
                    <a:ext uri="{9D8B030D-6E8A-4147-A177-3AD203B41FA5}">
                      <a16:colId xmlns:a16="http://schemas.microsoft.com/office/drawing/2014/main" val="20004"/>
                    </a:ext>
                  </a:extLst>
                </a:gridCol>
                <a:gridCol w="701040">
                  <a:extLst>
                    <a:ext uri="{9D8B030D-6E8A-4147-A177-3AD203B41FA5}">
                      <a16:colId xmlns:a16="http://schemas.microsoft.com/office/drawing/2014/main" val="20005"/>
                    </a:ext>
                  </a:extLst>
                </a:gridCol>
                <a:gridCol w="953770">
                  <a:extLst>
                    <a:ext uri="{9D8B030D-6E8A-4147-A177-3AD203B41FA5}">
                      <a16:colId xmlns:a16="http://schemas.microsoft.com/office/drawing/2014/main" val="20006"/>
                    </a:ext>
                  </a:extLst>
                </a:gridCol>
                <a:gridCol w="697865">
                  <a:extLst>
                    <a:ext uri="{9D8B030D-6E8A-4147-A177-3AD203B41FA5}">
                      <a16:colId xmlns:a16="http://schemas.microsoft.com/office/drawing/2014/main" val="20007"/>
                    </a:ext>
                  </a:extLst>
                </a:gridCol>
                <a:gridCol w="1664335">
                  <a:extLst>
                    <a:ext uri="{9D8B030D-6E8A-4147-A177-3AD203B41FA5}">
                      <a16:colId xmlns:a16="http://schemas.microsoft.com/office/drawing/2014/main" val="20008"/>
                    </a:ext>
                  </a:extLst>
                </a:gridCol>
                <a:gridCol w="1676400">
                  <a:extLst>
                    <a:ext uri="{9D8B030D-6E8A-4147-A177-3AD203B41FA5}">
                      <a16:colId xmlns:a16="http://schemas.microsoft.com/office/drawing/2014/main" val="20009"/>
                    </a:ext>
                  </a:extLst>
                </a:gridCol>
              </a:tblGrid>
              <a:tr h="499745">
                <a:tc>
                  <a:txBody>
                    <a:bodyPr/>
                    <a:lstStyle/>
                    <a:p>
                      <a:pPr algn="ctr">
                        <a:buNone/>
                      </a:pPr>
                      <a:r>
                        <a:rPr lang="zh-CN" altLang="en-US" sz="1800" b="1">
                          <a:latin typeface="Times New Roman" charset="0"/>
                          <a:ea typeface="新宋体" charset="-122"/>
                        </a:rPr>
                        <a:t>作业步骤或作业内容</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风险</a:t>
                      </a:r>
                    </a:p>
                    <a:p>
                      <a:pPr algn="ctr">
                        <a:buNone/>
                      </a:pPr>
                      <a:r>
                        <a:rPr lang="zh-CN" altLang="en-US" sz="1800" b="1">
                          <a:latin typeface="Times New Roman" charset="0"/>
                          <a:ea typeface="新宋体" charset="-122"/>
                        </a:rPr>
                        <a:t>因素</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事故</a:t>
                      </a:r>
                    </a:p>
                    <a:p>
                      <a:pPr algn="ctr">
                        <a:buNone/>
                      </a:pPr>
                      <a:r>
                        <a:rPr lang="zh-CN" altLang="en-US" sz="1800" b="1">
                          <a:latin typeface="Times New Roman" charset="0"/>
                          <a:ea typeface="新宋体" charset="-122"/>
                        </a:rPr>
                        <a:t>类别</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L</a:t>
                      </a:r>
                    </a:p>
                    <a:p>
                      <a:pPr algn="ctr">
                        <a:buNone/>
                      </a:pPr>
                      <a:r>
                        <a:rPr lang="zh-CN" altLang="en-US" sz="1800" b="1">
                          <a:latin typeface="Times New Roman" charset="0"/>
                          <a:ea typeface="新宋体" charset="-122"/>
                        </a:rPr>
                        <a:t>可能性</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E</a:t>
                      </a:r>
                    </a:p>
                    <a:p>
                      <a:pPr algn="ctr">
                        <a:buNone/>
                      </a:pPr>
                      <a:r>
                        <a:rPr lang="zh-CN" altLang="en-US" sz="1800" b="1">
                          <a:latin typeface="Times New Roman" charset="0"/>
                          <a:ea typeface="新宋体" charset="-122"/>
                        </a:rPr>
                        <a:t>频繁度</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C</a:t>
                      </a:r>
                    </a:p>
                    <a:p>
                      <a:pPr algn="ctr">
                        <a:buNone/>
                      </a:pPr>
                      <a:r>
                        <a:rPr lang="zh-CN" altLang="en-US" sz="1800" b="1">
                          <a:latin typeface="Times New Roman" charset="0"/>
                          <a:ea typeface="新宋体" charset="-122"/>
                        </a:rPr>
                        <a:t>后果</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D</a:t>
                      </a:r>
                    </a:p>
                    <a:p>
                      <a:pPr algn="ctr">
                        <a:buNone/>
                      </a:pPr>
                      <a:r>
                        <a:rPr lang="zh-CN" altLang="en-US" sz="1800" b="1">
                          <a:latin typeface="Times New Roman" charset="0"/>
                          <a:ea typeface="新宋体" charset="-122"/>
                        </a:rPr>
                        <a:t>危险度</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危险等级</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现有安全控制措施</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建议改进措施</a:t>
                      </a:r>
                    </a:p>
                  </a:txBody>
                  <a:tcPr anchor="ctr">
                    <a:solidFill>
                      <a:schemeClr val="bg2">
                        <a:lumMod val="90000"/>
                        <a:alpha val="40000"/>
                      </a:schemeClr>
                    </a:solidFill>
                  </a:tcPr>
                </a:tc>
                <a:extLst>
                  <a:ext uri="{0D108BD9-81ED-4DB2-BD59-A6C34878D82A}">
                    <a16:rowId xmlns:a16="http://schemas.microsoft.com/office/drawing/2014/main" val="10000"/>
                  </a:ext>
                </a:extLst>
              </a:tr>
              <a:tr h="561340">
                <a:tc>
                  <a:txBody>
                    <a:bodyPr/>
                    <a:lstStyle/>
                    <a:p>
                      <a:pPr algn="ctr">
                        <a:buNone/>
                      </a:pPr>
                      <a:r>
                        <a:rPr lang="zh-CN" altLang="en-US" sz="1400" b="0">
                          <a:solidFill>
                            <a:schemeClr val="tx2"/>
                          </a:solidFill>
                          <a:uFillTx/>
                          <a:latin typeface="Times New Roman" charset="0"/>
                          <a:ea typeface="新宋体" charset="-122"/>
                        </a:rPr>
                        <a:t>氧、乙炔切割作业</a:t>
                      </a:r>
                    </a:p>
                  </a:txBody>
                  <a:tcPr anchor="ctr">
                    <a:noFill/>
                  </a:tcPr>
                </a:tc>
                <a:tc>
                  <a:txBody>
                    <a:bodyPr/>
                    <a:lstStyle/>
                    <a:p>
                      <a:pPr algn="ctr">
                        <a:buNone/>
                      </a:pPr>
                      <a:r>
                        <a:rPr lang="zh-CN" altLang="en-US" sz="1400" b="0">
                          <a:solidFill>
                            <a:schemeClr val="tx2"/>
                          </a:solidFill>
                          <a:uFillTx/>
                          <a:latin typeface="Times New Roman" charset="0"/>
                          <a:ea typeface="新宋体" charset="-122"/>
                        </a:rPr>
                        <a:t>乙炔瓶放倒</a:t>
                      </a:r>
                    </a:p>
                    <a:p>
                      <a:pPr algn="ctr">
                        <a:buNone/>
                      </a:pPr>
                      <a:r>
                        <a:rPr lang="zh-CN" altLang="en-US" sz="1400" b="0">
                          <a:solidFill>
                            <a:schemeClr val="tx2"/>
                          </a:solidFill>
                          <a:uFillTx/>
                          <a:latin typeface="Times New Roman" charset="0"/>
                          <a:ea typeface="新宋体" charset="-122"/>
                        </a:rPr>
                        <a:t>使用</a:t>
                      </a:r>
                    </a:p>
                  </a:txBody>
                  <a:tcPr anchor="ctr">
                    <a:noFill/>
                  </a:tcPr>
                </a:tc>
                <a:tc>
                  <a:txBody>
                    <a:bodyPr/>
                    <a:lstStyle/>
                    <a:p>
                      <a:pPr algn="ctr">
                        <a:buNone/>
                      </a:pPr>
                      <a:r>
                        <a:rPr lang="zh-CN" altLang="en-US" sz="1400" b="0">
                          <a:solidFill>
                            <a:schemeClr val="tx2"/>
                          </a:solidFill>
                          <a:uFillTx/>
                          <a:latin typeface="Times New Roman" charset="0"/>
                          <a:ea typeface="新宋体" charset="-122"/>
                        </a:rPr>
                        <a:t>泄漏、爆炸</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r>
                        <a:rPr lang="zh-CN" altLang="en-US" sz="1100" b="0">
                          <a:solidFill>
                            <a:schemeClr val="tx2"/>
                          </a:solidFill>
                          <a:uFillTx/>
                          <a:latin typeface="Times New Roman" charset="0"/>
                          <a:ea typeface="新宋体" charset="-122"/>
                        </a:rPr>
                        <a:t>（可能性小完全意外）</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r>
                        <a:rPr lang="zh-CN" altLang="en-US" sz="1100">
                          <a:solidFill>
                            <a:schemeClr val="tx2"/>
                          </a:solidFill>
                          <a:uFillTx/>
                          <a:latin typeface="Times New Roman" charset="0"/>
                          <a:ea typeface="新宋体" charset="-122"/>
                          <a:sym typeface="+mn-ea"/>
                        </a:rPr>
                        <a:t>（每天</a:t>
                      </a:r>
                      <a:r>
                        <a:rPr lang="zh-CN" sz="1100">
                          <a:solidFill>
                            <a:schemeClr val="tx2"/>
                          </a:solidFill>
                          <a:uFillTx/>
                          <a:latin typeface="Times New Roman" charset="0"/>
                          <a:ea typeface="新宋体" charset="-122"/>
                          <a:sym typeface="+mn-ea"/>
                        </a:rPr>
                        <a:t>工作时间暴露）</a:t>
                      </a:r>
                      <a:endParaRPr lang="zh-CN" sz="1100" b="0">
                        <a:solidFill>
                          <a:schemeClr val="tx2"/>
                        </a:solidFill>
                        <a:uFillTx/>
                        <a:latin typeface="Times New Roman" charset="0"/>
                        <a:ea typeface="新宋体" charset="-122"/>
                        <a:sym typeface="+mn-ea"/>
                      </a:endParaRPr>
                    </a:p>
                  </a:txBody>
                  <a:tcPr anchor="ctr">
                    <a:noFill/>
                  </a:tcPr>
                </a:tc>
                <a:tc>
                  <a:txBody>
                    <a:bodyPr/>
                    <a:lstStyle/>
                    <a:p>
                      <a:pPr algn="ctr">
                        <a:buNone/>
                      </a:pPr>
                      <a:r>
                        <a:rPr lang="en-US" altLang="zh-CN" sz="1400" b="0">
                          <a:solidFill>
                            <a:schemeClr val="tx2"/>
                          </a:solidFill>
                          <a:uFillTx/>
                          <a:latin typeface="Times New Roman" charset="0"/>
                          <a:ea typeface="新宋体" charset="-122"/>
                        </a:rPr>
                        <a:t>15</a:t>
                      </a:r>
                      <a:r>
                        <a:rPr lang="zh-CN" altLang="en-US" sz="1100" b="0">
                          <a:solidFill>
                            <a:schemeClr val="tx2"/>
                          </a:solidFill>
                          <a:uFillTx/>
                          <a:latin typeface="Times New Roman" charset="0"/>
                          <a:ea typeface="新宋体" charset="-122"/>
                        </a:rPr>
                        <a:t>（</a:t>
                      </a:r>
                      <a:r>
                        <a:rPr lang="en-US" altLang="zh-CN" sz="1100">
                          <a:solidFill>
                            <a:schemeClr val="tx2"/>
                          </a:solidFill>
                          <a:uFillTx/>
                          <a:latin typeface="Times New Roman" charset="0"/>
                          <a:ea typeface="新宋体" charset="-122"/>
                          <a:sym typeface="+mn-ea"/>
                        </a:rPr>
                        <a:t>1-2</a:t>
                      </a:r>
                      <a:r>
                        <a:rPr lang="zh-CN" altLang="en-US" sz="1100">
                          <a:solidFill>
                            <a:schemeClr val="tx2"/>
                          </a:solidFill>
                          <a:uFillTx/>
                          <a:latin typeface="Times New Roman" charset="0"/>
                          <a:ea typeface="新宋体" charset="-122"/>
                          <a:sym typeface="+mn-ea"/>
                        </a:rPr>
                        <a:t>人死亡</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b="0">
                          <a:solidFill>
                            <a:schemeClr val="tx2"/>
                          </a:solidFill>
                          <a:uFillTx/>
                          <a:latin typeface="Times New Roman" charset="0"/>
                          <a:ea typeface="新宋体" charset="-122"/>
                        </a:rPr>
                        <a:t>90</a:t>
                      </a:r>
                      <a:r>
                        <a:rPr lang="zh-CN" altLang="en-US" sz="1100" b="0">
                          <a:solidFill>
                            <a:schemeClr val="tx2"/>
                          </a:solidFill>
                          <a:uFillTx/>
                          <a:latin typeface="Times New Roman" charset="0"/>
                          <a:ea typeface="新宋体" charset="-122"/>
                        </a:rPr>
                        <a:t>（显著危险需要整改）</a:t>
                      </a:r>
                    </a:p>
                  </a:txBody>
                  <a:tcPr anchor="ctr">
                    <a:noFill/>
                  </a:tcPr>
                </a:tc>
                <a:tc>
                  <a:txBody>
                    <a:bodyPr/>
                    <a:lstStyle/>
                    <a:p>
                      <a:pPr algn="ctr">
                        <a:buNone/>
                      </a:pPr>
                      <a:r>
                        <a:rPr lang="en-US" altLang="zh-CN" sz="1400" b="0">
                          <a:solidFill>
                            <a:schemeClr val="tx2"/>
                          </a:solidFill>
                          <a:uFillTx/>
                          <a:latin typeface="Times New Roman" charset="0"/>
                          <a:ea typeface="新宋体" charset="-122"/>
                        </a:rPr>
                        <a:t>III</a:t>
                      </a:r>
                    </a:p>
                  </a:txBody>
                  <a:tcPr anchor="ctr">
                    <a:noFill/>
                  </a:tcPr>
                </a:tc>
                <a:tc>
                  <a:txBody>
                    <a:bodyPr/>
                    <a:lstStyle/>
                    <a:p>
                      <a:pPr algn="ctr">
                        <a:buNone/>
                      </a:pPr>
                      <a:r>
                        <a:rPr lang="zh-CN" altLang="en-US" sz="1400" b="0">
                          <a:solidFill>
                            <a:schemeClr val="tx2"/>
                          </a:solidFill>
                          <a:uFillTx/>
                          <a:latin typeface="Times New Roman" charset="0"/>
                          <a:ea typeface="新宋体" charset="-122"/>
                        </a:rPr>
                        <a:t>动火作业票证，安全操作规程</a:t>
                      </a: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加强培训，加大三违处罚力度</a:t>
                      </a:r>
                      <a:endParaRPr lang="zh-CN" altLang="en-US" sz="1400" b="0">
                        <a:solidFill>
                          <a:schemeClr val="tx2"/>
                        </a:solidFill>
                        <a:uFillTx/>
                        <a:latin typeface="Times New Roman" charset="0"/>
                        <a:ea typeface="新宋体" charset="-122"/>
                        <a:sym typeface="+mn-ea"/>
                      </a:endParaRPr>
                    </a:p>
                  </a:txBody>
                  <a:tcPr anchor="ctr">
                    <a:noFill/>
                  </a:tcPr>
                </a:tc>
                <a:extLst>
                  <a:ext uri="{0D108BD9-81ED-4DB2-BD59-A6C34878D82A}">
                    <a16:rowId xmlns:a16="http://schemas.microsoft.com/office/drawing/2014/main" val="10001"/>
                  </a:ext>
                </a:extLst>
              </a:tr>
              <a:tr h="715645">
                <a:tc>
                  <a:txBody>
                    <a:bodyPr/>
                    <a:lstStyle/>
                    <a:p>
                      <a:pPr algn="ctr">
                        <a:buNone/>
                      </a:pPr>
                      <a:r>
                        <a:rPr lang="zh-CN" altLang="en-US" sz="1400" b="0">
                          <a:solidFill>
                            <a:schemeClr val="tx2"/>
                          </a:solidFill>
                          <a:uFillTx/>
                          <a:latin typeface="Times New Roman" charset="0"/>
                          <a:ea typeface="新宋体" charset="-122"/>
                          <a:sym typeface="+mn-ea"/>
                        </a:rPr>
                        <a:t>氧、乙炔切割设备的搬运</a:t>
                      </a:r>
                    </a:p>
                  </a:txBody>
                  <a:tcPr anchor="ctr">
                    <a:noFill/>
                  </a:tcPr>
                </a:tc>
                <a:tc>
                  <a:txBody>
                    <a:bodyPr/>
                    <a:lstStyle/>
                    <a:p>
                      <a:pPr algn="ctr">
                        <a:buNone/>
                      </a:pPr>
                      <a:r>
                        <a:rPr lang="zh-CN" altLang="en-US" sz="1400" b="0">
                          <a:solidFill>
                            <a:schemeClr val="tx2"/>
                          </a:solidFill>
                          <a:uFillTx/>
                          <a:latin typeface="Times New Roman" charset="0"/>
                          <a:ea typeface="新宋体" charset="-122"/>
                        </a:rPr>
                        <a:t>搬运中气瓶发生碰撞</a:t>
                      </a:r>
                    </a:p>
                  </a:txBody>
                  <a:tcPr anchor="ctr">
                    <a:noFill/>
                  </a:tcPr>
                </a:tc>
                <a:tc>
                  <a:txBody>
                    <a:bodyPr/>
                    <a:lstStyle/>
                    <a:p>
                      <a:pPr algn="ctr">
                        <a:buNone/>
                      </a:pPr>
                      <a:r>
                        <a:rPr lang="zh-CN" altLang="en-US" sz="1400" b="0">
                          <a:solidFill>
                            <a:schemeClr val="tx2"/>
                          </a:solidFill>
                          <a:uFillTx/>
                          <a:latin typeface="Times New Roman" charset="0"/>
                          <a:ea typeface="新宋体" charset="-122"/>
                        </a:rPr>
                        <a:t>泄漏、火灾、爆炸</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r>
                        <a:rPr lang="zh-CN" altLang="en-US" sz="1100" b="0">
                          <a:solidFill>
                            <a:schemeClr val="tx2"/>
                          </a:solidFill>
                          <a:uFillTx/>
                          <a:latin typeface="Times New Roman" charset="0"/>
                          <a:ea typeface="新宋体" charset="-122"/>
                        </a:rPr>
                        <a:t>（</a:t>
                      </a:r>
                      <a:r>
                        <a:rPr lang="zh-CN" altLang="en-US" sz="1100">
                          <a:solidFill>
                            <a:schemeClr val="tx2"/>
                          </a:solidFill>
                          <a:uFillTx/>
                          <a:latin typeface="Times New Roman" charset="0"/>
                          <a:ea typeface="新宋体" charset="-122"/>
                          <a:sym typeface="+mn-ea"/>
                        </a:rPr>
                        <a:t>可能性小完全意外</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15</a:t>
                      </a:r>
                    </a:p>
                  </a:txBody>
                  <a:tcPr anchor="ctr">
                    <a:noFill/>
                  </a:tcPr>
                </a:tc>
                <a:tc>
                  <a:txBody>
                    <a:bodyPr/>
                    <a:lstStyle/>
                    <a:p>
                      <a:pPr algn="ctr">
                        <a:buNone/>
                      </a:pPr>
                      <a:r>
                        <a:rPr lang="en-US" altLang="zh-CN" sz="1400" b="0">
                          <a:solidFill>
                            <a:schemeClr val="tx2"/>
                          </a:solidFill>
                          <a:uFillTx/>
                          <a:latin typeface="Times New Roman" charset="0"/>
                          <a:ea typeface="新宋体" charset="-122"/>
                        </a:rPr>
                        <a:t>90</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III</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专用小推车进行搬运</a:t>
                      </a:r>
                    </a:p>
                  </a:txBody>
                  <a:tcPr anchor="ctr">
                    <a:noFill/>
                  </a:tcPr>
                </a:tc>
                <a:tc>
                  <a:txBody>
                    <a:bodyPr/>
                    <a:lstStyle/>
                    <a:p>
                      <a:pPr algn="ctr">
                        <a:buNone/>
                      </a:pPr>
                      <a:r>
                        <a:rPr lang="zh-CN" altLang="en-US" sz="1400" b="0">
                          <a:solidFill>
                            <a:schemeClr val="tx2"/>
                          </a:solidFill>
                          <a:uFillTx/>
                          <a:latin typeface="Times New Roman" charset="0"/>
                          <a:ea typeface="新宋体" charset="-122"/>
                        </a:rPr>
                        <a:t>加强培训，加大三违处罚力度</a:t>
                      </a:r>
                    </a:p>
                  </a:txBody>
                  <a:tcPr anchor="ctr">
                    <a:noFill/>
                  </a:tcPr>
                </a:tc>
                <a:extLst>
                  <a:ext uri="{0D108BD9-81ED-4DB2-BD59-A6C34878D82A}">
                    <a16:rowId xmlns:a16="http://schemas.microsoft.com/office/drawing/2014/main" val="10002"/>
                  </a:ext>
                </a:extLst>
              </a:tr>
              <a:tr h="694055">
                <a:tc>
                  <a:txBody>
                    <a:bodyPr/>
                    <a:lstStyle/>
                    <a:p>
                      <a:pPr algn="ctr">
                        <a:buNone/>
                      </a:pPr>
                      <a:r>
                        <a:rPr lang="zh-CN" altLang="en-US" sz="1400" b="0">
                          <a:solidFill>
                            <a:schemeClr val="tx2"/>
                          </a:solidFill>
                          <a:uFillTx/>
                          <a:latin typeface="Times New Roman" charset="0"/>
                          <a:ea typeface="新宋体" charset="-122"/>
                        </a:rPr>
                        <a:t>电焊机接线</a:t>
                      </a:r>
                    </a:p>
                  </a:txBody>
                  <a:tcPr anchor="ctr">
                    <a:noFill/>
                  </a:tcPr>
                </a:tc>
                <a:tc>
                  <a:txBody>
                    <a:bodyPr/>
                    <a:lstStyle/>
                    <a:p>
                      <a:pPr algn="ctr">
                        <a:buNone/>
                      </a:pPr>
                      <a:r>
                        <a:rPr lang="zh-CN" altLang="en-US" sz="1400" b="0">
                          <a:solidFill>
                            <a:schemeClr val="tx2"/>
                          </a:solidFill>
                          <a:uFillTx/>
                          <a:latin typeface="Times New Roman" charset="0"/>
                          <a:ea typeface="新宋体" charset="-122"/>
                        </a:rPr>
                        <a:t>电焊机未接地</a:t>
                      </a:r>
                    </a:p>
                  </a:txBody>
                  <a:tcPr anchor="ctr">
                    <a:noFill/>
                  </a:tcPr>
                </a:tc>
                <a:tc>
                  <a:txBody>
                    <a:bodyPr/>
                    <a:lstStyle/>
                    <a:p>
                      <a:pPr algn="ctr">
                        <a:buNone/>
                      </a:pPr>
                      <a:r>
                        <a:rPr lang="zh-CN" altLang="en-US" sz="1400" b="0">
                          <a:solidFill>
                            <a:schemeClr val="tx2"/>
                          </a:solidFill>
                          <a:uFillTx/>
                          <a:latin typeface="Times New Roman" charset="0"/>
                          <a:ea typeface="新宋体" charset="-122"/>
                        </a:rPr>
                        <a:t>触电</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a:t>
                      </a:r>
                      <a:r>
                        <a:rPr lang="zh-CN" altLang="en-US" sz="1100">
                          <a:solidFill>
                            <a:schemeClr val="tx2"/>
                          </a:solidFill>
                          <a:uFillTx/>
                          <a:latin typeface="Times New Roman" charset="0"/>
                          <a:ea typeface="新宋体" charset="-122"/>
                          <a:sym typeface="+mn-ea"/>
                        </a:rPr>
                        <a:t>可能，但不经常</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a:t>
                      </a:r>
                      <a:r>
                        <a:rPr lang="zh-CN" altLang="en-US" sz="1100">
                          <a:solidFill>
                            <a:schemeClr val="tx2"/>
                          </a:solidFill>
                          <a:uFillTx/>
                          <a:latin typeface="Times New Roman" charset="0"/>
                          <a:ea typeface="新宋体" charset="-122"/>
                          <a:sym typeface="+mn-ea"/>
                        </a:rPr>
                        <a:t>重大、伤残</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b="0">
                          <a:solidFill>
                            <a:schemeClr val="tx2"/>
                          </a:solidFill>
                          <a:uFillTx/>
                          <a:latin typeface="Times New Roman" charset="0"/>
                          <a:ea typeface="新宋体" charset="-122"/>
                        </a:rPr>
                        <a:t>54</a:t>
                      </a:r>
                      <a:r>
                        <a:rPr lang="zh-CN" altLang="en-US" sz="1100" b="0">
                          <a:solidFill>
                            <a:schemeClr val="tx2"/>
                          </a:solidFill>
                          <a:uFillTx/>
                          <a:latin typeface="Times New Roman" charset="0"/>
                          <a:ea typeface="新宋体" charset="-122"/>
                        </a:rPr>
                        <a:t>（</a:t>
                      </a:r>
                      <a:r>
                        <a:rPr lang="zh-CN" altLang="en-US" sz="1100">
                          <a:solidFill>
                            <a:schemeClr val="tx2"/>
                          </a:solidFill>
                          <a:uFillTx/>
                          <a:latin typeface="Times New Roman" charset="0"/>
                          <a:ea typeface="新宋体" charset="-122"/>
                          <a:sym typeface="+mn-ea"/>
                        </a:rPr>
                        <a:t>一般危险需要注意</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IV</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动火作业票证，定期检查电焊机接地</a:t>
                      </a: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加强培训</a:t>
                      </a:r>
                      <a:endParaRPr lang="zh-CN" altLang="en-US" sz="1400" b="0">
                        <a:solidFill>
                          <a:schemeClr val="tx2"/>
                        </a:solidFill>
                        <a:uFillTx/>
                        <a:latin typeface="Times New Roman" charset="0"/>
                        <a:ea typeface="新宋体" charset="-122"/>
                        <a:sym typeface="+mn-ea"/>
                      </a:endParaRPr>
                    </a:p>
                  </a:txBody>
                  <a:tcPr anchor="ctr">
                    <a:noFill/>
                  </a:tcPr>
                </a:tc>
                <a:extLst>
                  <a:ext uri="{0D108BD9-81ED-4DB2-BD59-A6C34878D82A}">
                    <a16:rowId xmlns:a16="http://schemas.microsoft.com/office/drawing/2014/main" val="10003"/>
                  </a:ext>
                </a:extLst>
              </a:tr>
              <a:tr h="683260">
                <a:tc>
                  <a:txBody>
                    <a:bodyPr/>
                    <a:lstStyle/>
                    <a:p>
                      <a:pPr algn="ctr">
                        <a:buNone/>
                      </a:pPr>
                      <a:r>
                        <a:rPr lang="zh-CN" altLang="en-US" sz="1400" b="0">
                          <a:solidFill>
                            <a:schemeClr val="tx2"/>
                          </a:solidFill>
                          <a:uFillTx/>
                          <a:latin typeface="Times New Roman" charset="0"/>
                          <a:ea typeface="新宋体" charset="-122"/>
                        </a:rPr>
                        <a:t>电焊作业</a:t>
                      </a:r>
                    </a:p>
                  </a:txBody>
                  <a:tcPr anchor="ctr">
                    <a:noFill/>
                  </a:tcPr>
                </a:tc>
                <a:tc>
                  <a:txBody>
                    <a:bodyPr/>
                    <a:lstStyle/>
                    <a:p>
                      <a:pPr algn="ctr">
                        <a:buNone/>
                      </a:pPr>
                      <a:r>
                        <a:rPr lang="zh-CN" altLang="en-US" sz="1400" b="0">
                          <a:solidFill>
                            <a:schemeClr val="tx2"/>
                          </a:solidFill>
                          <a:uFillTx/>
                          <a:latin typeface="Times New Roman" charset="0"/>
                          <a:ea typeface="新宋体" charset="-122"/>
                        </a:rPr>
                        <a:t>违章操作，无证操作</a:t>
                      </a:r>
                    </a:p>
                  </a:txBody>
                  <a:tcPr anchor="ctr">
                    <a:noFill/>
                  </a:tcPr>
                </a:tc>
                <a:tc>
                  <a:txBody>
                    <a:bodyPr/>
                    <a:lstStyle/>
                    <a:p>
                      <a:pPr algn="ctr">
                        <a:buNone/>
                      </a:pPr>
                      <a:r>
                        <a:rPr lang="zh-CN" altLang="en-US" sz="1400" b="0">
                          <a:solidFill>
                            <a:schemeClr val="tx2"/>
                          </a:solidFill>
                          <a:uFillTx/>
                          <a:latin typeface="Times New Roman" charset="0"/>
                          <a:ea typeface="新宋体" charset="-122"/>
                        </a:rPr>
                        <a:t>火灾，爆炸，气体泄漏</a:t>
                      </a:r>
                    </a:p>
                  </a:txBody>
                  <a:tcPr anchor="ctr">
                    <a:noFill/>
                  </a:tcPr>
                </a:tc>
                <a:tc>
                  <a:txBody>
                    <a:bodyPr/>
                    <a:lstStyle/>
                    <a:p>
                      <a:pPr algn="ctr">
                        <a:buNone/>
                      </a:pPr>
                      <a:r>
                        <a:rPr lang="en-US" altLang="zh-CN" sz="1400" b="0">
                          <a:solidFill>
                            <a:schemeClr val="tx2"/>
                          </a:solidFill>
                          <a:uFillTx/>
                          <a:latin typeface="Times New Roman" charset="0"/>
                          <a:ea typeface="新宋体" charset="-122"/>
                        </a:rPr>
                        <a:t>1</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15</a:t>
                      </a:r>
                    </a:p>
                  </a:txBody>
                  <a:tcPr anchor="ctr">
                    <a:noFill/>
                  </a:tcPr>
                </a:tc>
                <a:tc>
                  <a:txBody>
                    <a:bodyPr/>
                    <a:lstStyle/>
                    <a:p>
                      <a:pPr algn="ctr">
                        <a:buNone/>
                      </a:pPr>
                      <a:r>
                        <a:rPr lang="en-US" altLang="zh-CN" sz="1400" b="0">
                          <a:solidFill>
                            <a:schemeClr val="tx2"/>
                          </a:solidFill>
                          <a:uFillTx/>
                          <a:latin typeface="Times New Roman" charset="0"/>
                          <a:ea typeface="新宋体" charset="-122"/>
                        </a:rPr>
                        <a:t>90</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III</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动火作业票证，安全操作规程</a:t>
                      </a:r>
                      <a:endParaRPr lang="zh-CN" altLang="en-US"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加强培训，加大三违处罚力度</a:t>
                      </a:r>
                      <a:endParaRPr lang="zh-CN" altLang="en-US" sz="1400" b="0">
                        <a:solidFill>
                          <a:schemeClr val="tx2"/>
                        </a:solidFill>
                        <a:uFillTx/>
                        <a:latin typeface="Times New Roman" charset="0"/>
                        <a:ea typeface="新宋体" charset="-122"/>
                        <a:sym typeface="+mn-ea"/>
                      </a:endParaRPr>
                    </a:p>
                  </a:txBody>
                  <a:tcPr anchor="ctr">
                    <a:noFill/>
                  </a:tcPr>
                </a:tc>
                <a:extLst>
                  <a:ext uri="{0D108BD9-81ED-4DB2-BD59-A6C34878D82A}">
                    <a16:rowId xmlns:a16="http://schemas.microsoft.com/office/drawing/2014/main" val="10004"/>
                  </a:ext>
                </a:extLst>
              </a:tr>
              <a:tr h="690245">
                <a:tc>
                  <a:txBody>
                    <a:bodyPr/>
                    <a:lstStyle/>
                    <a:p>
                      <a:pPr algn="ctr">
                        <a:buNone/>
                      </a:pPr>
                      <a:r>
                        <a:rPr lang="zh-CN" altLang="en-US" sz="1400" b="0">
                          <a:solidFill>
                            <a:schemeClr val="tx2"/>
                          </a:solidFill>
                          <a:uFillTx/>
                          <a:latin typeface="Times New Roman" charset="0"/>
                          <a:ea typeface="新宋体" charset="-122"/>
                        </a:rPr>
                        <a:t>管道焊接</a:t>
                      </a:r>
                    </a:p>
                  </a:txBody>
                  <a:tcPr anchor="ctr">
                    <a:noFill/>
                  </a:tcPr>
                </a:tc>
                <a:tc>
                  <a:txBody>
                    <a:bodyPr/>
                    <a:lstStyle/>
                    <a:p>
                      <a:pPr algn="ctr">
                        <a:buNone/>
                      </a:pPr>
                      <a:r>
                        <a:rPr lang="zh-CN" altLang="en-US" sz="1400" b="0">
                          <a:solidFill>
                            <a:schemeClr val="tx2"/>
                          </a:solidFill>
                          <a:uFillTx/>
                          <a:latin typeface="Times New Roman" charset="0"/>
                          <a:ea typeface="新宋体" charset="-122"/>
                        </a:rPr>
                        <a:t>管道放空不彻底，物料残存</a:t>
                      </a:r>
                    </a:p>
                  </a:txBody>
                  <a:tcPr anchor="ctr">
                    <a:noFill/>
                  </a:tcPr>
                </a:tc>
                <a:tc>
                  <a:txBody>
                    <a:bodyPr/>
                    <a:lstStyle/>
                    <a:p>
                      <a:pPr algn="ctr">
                        <a:buNone/>
                      </a:pPr>
                      <a:r>
                        <a:rPr lang="zh-CN" altLang="en-US" sz="1400" b="0">
                          <a:solidFill>
                            <a:schemeClr val="tx2"/>
                          </a:solidFill>
                          <a:uFillTx/>
                          <a:latin typeface="Times New Roman" charset="0"/>
                          <a:ea typeface="新宋体" charset="-122"/>
                        </a:rPr>
                        <a:t>火灾，爆炸</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6</a:t>
                      </a:r>
                    </a:p>
                  </a:txBody>
                  <a:tcPr anchor="ctr">
                    <a:noFill/>
                  </a:tcPr>
                </a:tc>
                <a:tc>
                  <a:txBody>
                    <a:bodyPr/>
                    <a:lstStyle/>
                    <a:p>
                      <a:pPr algn="ctr">
                        <a:buNone/>
                      </a:pPr>
                      <a:r>
                        <a:rPr lang="en-US" altLang="zh-CN" sz="1400" b="0">
                          <a:solidFill>
                            <a:schemeClr val="tx2"/>
                          </a:solidFill>
                          <a:uFillTx/>
                          <a:latin typeface="Times New Roman" charset="0"/>
                          <a:ea typeface="新宋体" charset="-122"/>
                        </a:rPr>
                        <a:t>15</a:t>
                      </a:r>
                    </a:p>
                  </a:txBody>
                  <a:tcPr anchor="ctr">
                    <a:noFill/>
                  </a:tcPr>
                </a:tc>
                <a:tc>
                  <a:txBody>
                    <a:bodyPr/>
                    <a:lstStyle/>
                    <a:p>
                      <a:pPr algn="ctr">
                        <a:buNone/>
                      </a:pPr>
                      <a:r>
                        <a:rPr lang="en-US" altLang="zh-CN" sz="1400" b="0">
                          <a:solidFill>
                            <a:schemeClr val="tx2"/>
                          </a:solidFill>
                          <a:uFillTx/>
                          <a:latin typeface="Times New Roman" charset="0"/>
                          <a:ea typeface="新宋体" charset="-122"/>
                        </a:rPr>
                        <a:t>270</a:t>
                      </a:r>
                      <a:r>
                        <a:rPr lang="zh-CN" altLang="en-US" sz="1100" b="0">
                          <a:solidFill>
                            <a:schemeClr val="tx2"/>
                          </a:solidFill>
                          <a:uFillTx/>
                          <a:latin typeface="Times New Roman" charset="0"/>
                          <a:ea typeface="新宋体" charset="-122"/>
                        </a:rPr>
                        <a:t>（高度危险，立即整改）</a:t>
                      </a:r>
                    </a:p>
                  </a:txBody>
                  <a:tcPr anchor="ctr">
                    <a:noFill/>
                  </a:tcPr>
                </a:tc>
                <a:tc>
                  <a:txBody>
                    <a:bodyPr/>
                    <a:lstStyle/>
                    <a:p>
                      <a:pPr algn="ctr">
                        <a:buNone/>
                      </a:pPr>
                      <a:r>
                        <a:rPr lang="en-US" altLang="zh-CN" sz="1400">
                          <a:solidFill>
                            <a:schemeClr val="tx2"/>
                          </a:solidFill>
                          <a:uFillTx/>
                          <a:latin typeface="Times New Roman" charset="0"/>
                          <a:ea typeface="新宋体" charset="-122"/>
                          <a:sym typeface="+mn-ea"/>
                        </a:rPr>
                        <a:t>II</a:t>
                      </a:r>
                      <a:endParaRPr lang="en-US" altLang="zh-CN" sz="1400" b="0">
                        <a:solidFill>
                          <a:schemeClr val="tx2"/>
                        </a:solidFill>
                        <a:uFillTx/>
                        <a:latin typeface="Times New Roman" charset="0"/>
                        <a:ea typeface="新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新宋体" charset="-122"/>
                        </a:rPr>
                        <a:t>作业前进行全面检查，动火作业票证</a:t>
                      </a: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加强培训，加大三违处罚力度</a:t>
                      </a:r>
                      <a:endParaRPr lang="zh-CN" altLang="en-US" sz="1400" b="0">
                        <a:solidFill>
                          <a:schemeClr val="tx2"/>
                        </a:solidFill>
                        <a:uFillTx/>
                        <a:latin typeface="Times New Roman" charset="0"/>
                        <a:ea typeface="新宋体" charset="-122"/>
                        <a:sym typeface="+mn-ea"/>
                      </a:endParaRPr>
                    </a:p>
                  </a:txBody>
                  <a:tcPr anchor="ctr">
                    <a:noFill/>
                  </a:tcPr>
                </a:tc>
                <a:extLst>
                  <a:ext uri="{0D108BD9-81ED-4DB2-BD59-A6C34878D82A}">
                    <a16:rowId xmlns:a16="http://schemas.microsoft.com/office/drawing/2014/main" val="10005"/>
                  </a:ext>
                </a:extLst>
              </a:tr>
              <a:tr h="682625">
                <a:tc>
                  <a:txBody>
                    <a:bodyPr/>
                    <a:lstStyle/>
                    <a:p>
                      <a:pPr algn="ctr">
                        <a:buNone/>
                      </a:pPr>
                      <a:r>
                        <a:rPr lang="zh-CN" altLang="en-US" sz="1400" b="0">
                          <a:solidFill>
                            <a:schemeClr val="tx2"/>
                          </a:solidFill>
                          <a:uFillTx/>
                          <a:latin typeface="Times New Roman" charset="0"/>
                          <a:ea typeface="新宋体" charset="-122"/>
                        </a:rPr>
                        <a:t>高处作业</a:t>
                      </a:r>
                    </a:p>
                  </a:txBody>
                  <a:tcPr anchor="ctr">
                    <a:noFill/>
                  </a:tcPr>
                </a:tc>
                <a:tc>
                  <a:txBody>
                    <a:bodyPr/>
                    <a:lstStyle/>
                    <a:p>
                      <a:pPr algn="ctr">
                        <a:buNone/>
                      </a:pPr>
                      <a:r>
                        <a:rPr lang="zh-CN" altLang="en-US" sz="1400" b="0">
                          <a:solidFill>
                            <a:schemeClr val="tx2"/>
                          </a:solidFill>
                          <a:uFillTx/>
                          <a:latin typeface="Times New Roman" charset="0"/>
                          <a:ea typeface="新宋体" charset="-122"/>
                        </a:rPr>
                        <a:t>竹梯破损或无人监护</a:t>
                      </a:r>
                    </a:p>
                  </a:txBody>
                  <a:tcPr anchor="ctr">
                    <a:noFill/>
                  </a:tcPr>
                </a:tc>
                <a:tc>
                  <a:txBody>
                    <a:bodyPr/>
                    <a:lstStyle/>
                    <a:p>
                      <a:pPr algn="ctr">
                        <a:buNone/>
                      </a:pPr>
                      <a:r>
                        <a:rPr lang="zh-CN" altLang="en-US" sz="1400" b="0">
                          <a:solidFill>
                            <a:schemeClr val="tx2"/>
                          </a:solidFill>
                          <a:uFillTx/>
                          <a:latin typeface="Times New Roman" charset="0"/>
                          <a:ea typeface="新宋体" charset="-122"/>
                        </a:rPr>
                        <a:t>高处坠落</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（偶然）</a:t>
                      </a:r>
                    </a:p>
                  </a:txBody>
                  <a:tcPr anchor="ctr">
                    <a:noFill/>
                  </a:tcPr>
                </a:tc>
                <a:tc>
                  <a:txBody>
                    <a:bodyPr/>
                    <a:lstStyle/>
                    <a:p>
                      <a:pPr algn="ctr">
                        <a:buNone/>
                      </a:pPr>
                      <a:r>
                        <a:rPr lang="en-US" altLang="zh-CN" sz="1400" b="0">
                          <a:solidFill>
                            <a:schemeClr val="tx2"/>
                          </a:solidFill>
                          <a:uFillTx/>
                          <a:latin typeface="Times New Roman" charset="0"/>
                          <a:ea typeface="新宋体" charset="-122"/>
                        </a:rPr>
                        <a:t>3</a:t>
                      </a:r>
                      <a:r>
                        <a:rPr lang="zh-CN" altLang="en-US" sz="1100" b="0">
                          <a:solidFill>
                            <a:schemeClr val="tx2"/>
                          </a:solidFill>
                          <a:uFillTx/>
                          <a:latin typeface="Times New Roman" charset="0"/>
                          <a:ea typeface="新宋体" charset="-122"/>
                        </a:rPr>
                        <a:t>（</a:t>
                      </a:r>
                      <a:r>
                        <a:rPr lang="zh-CN" altLang="en-US" sz="1100">
                          <a:solidFill>
                            <a:schemeClr val="tx2"/>
                          </a:solidFill>
                          <a:uFillTx/>
                          <a:latin typeface="Times New Roman" charset="0"/>
                          <a:ea typeface="新宋体" charset="-122"/>
                          <a:sym typeface="+mn-ea"/>
                        </a:rPr>
                        <a:t>重大、伤残</a:t>
                      </a:r>
                      <a:r>
                        <a:rPr lang="zh-CN" altLang="en-US" sz="1100" b="0">
                          <a:solidFill>
                            <a:schemeClr val="tx2"/>
                          </a:solidFill>
                          <a:uFillTx/>
                          <a:latin typeface="Times New Roman" charset="0"/>
                          <a:ea typeface="新宋体" charset="-122"/>
                        </a:rPr>
                        <a:t>）</a:t>
                      </a:r>
                    </a:p>
                  </a:txBody>
                  <a:tcPr anchor="ctr">
                    <a:noFill/>
                  </a:tcPr>
                </a:tc>
                <a:tc>
                  <a:txBody>
                    <a:bodyPr/>
                    <a:lstStyle/>
                    <a:p>
                      <a:pPr algn="ctr">
                        <a:buNone/>
                      </a:pPr>
                      <a:r>
                        <a:rPr lang="en-US" altLang="zh-CN" sz="1400" b="0">
                          <a:solidFill>
                            <a:schemeClr val="tx2"/>
                          </a:solidFill>
                          <a:uFillTx/>
                          <a:latin typeface="Times New Roman" charset="0"/>
                          <a:ea typeface="新宋体" charset="-122"/>
                        </a:rPr>
                        <a:t>27</a:t>
                      </a:r>
                      <a:r>
                        <a:rPr lang="zh-CN" altLang="en-US" sz="1100" b="0">
                          <a:solidFill>
                            <a:schemeClr val="tx2"/>
                          </a:solidFill>
                          <a:uFillTx/>
                          <a:latin typeface="Times New Roman" charset="0"/>
                          <a:ea typeface="新宋体" charset="-122"/>
                        </a:rPr>
                        <a:t>（稍有危险可以接受）</a:t>
                      </a:r>
                    </a:p>
                  </a:txBody>
                  <a:tcPr anchor="ctr">
                    <a:noFill/>
                  </a:tcPr>
                </a:tc>
                <a:tc>
                  <a:txBody>
                    <a:bodyPr/>
                    <a:lstStyle/>
                    <a:p>
                      <a:pPr algn="ctr">
                        <a:buNone/>
                      </a:pPr>
                      <a:r>
                        <a:rPr lang="en-US" altLang="zh-CN" sz="1400" b="0">
                          <a:solidFill>
                            <a:schemeClr val="tx2"/>
                          </a:solidFill>
                          <a:uFillTx/>
                          <a:latin typeface="Times New Roman" charset="0"/>
                          <a:ea typeface="新宋体" charset="-122"/>
                        </a:rPr>
                        <a:t>V</a:t>
                      </a:r>
                    </a:p>
                  </a:txBody>
                  <a:tcPr anchor="ctr">
                    <a:noFill/>
                  </a:tcPr>
                </a:tc>
                <a:tc>
                  <a:txBody>
                    <a:bodyPr/>
                    <a:lstStyle/>
                    <a:p>
                      <a:pPr algn="ctr">
                        <a:buNone/>
                      </a:pPr>
                      <a:r>
                        <a:rPr lang="zh-CN" altLang="en-US" sz="1400" b="0">
                          <a:solidFill>
                            <a:schemeClr val="tx2"/>
                          </a:solidFill>
                          <a:uFillTx/>
                          <a:latin typeface="Times New Roman" charset="0"/>
                          <a:ea typeface="新宋体" charset="-122"/>
                        </a:rPr>
                        <a:t>登高作业票证</a:t>
                      </a:r>
                    </a:p>
                  </a:txBody>
                  <a:tcPr anchor="ctr">
                    <a:noFill/>
                  </a:tcPr>
                </a:tc>
                <a:tc>
                  <a:txBody>
                    <a:bodyPr/>
                    <a:lstStyle/>
                    <a:p>
                      <a:pPr algn="ctr">
                        <a:buNone/>
                      </a:pPr>
                      <a:r>
                        <a:rPr lang="zh-CN" altLang="en-US" sz="1400">
                          <a:solidFill>
                            <a:schemeClr val="tx2"/>
                          </a:solidFill>
                          <a:uFillTx/>
                          <a:latin typeface="Times New Roman" charset="0"/>
                          <a:ea typeface="新宋体" charset="-122"/>
                          <a:sym typeface="+mn-ea"/>
                        </a:rPr>
                        <a:t>加强培训，加大三违处罚力度</a:t>
                      </a:r>
                      <a:endParaRPr lang="zh-CN" altLang="en-US" sz="1400" b="0">
                        <a:solidFill>
                          <a:schemeClr val="tx2"/>
                        </a:solidFill>
                        <a:uFillTx/>
                        <a:latin typeface="Times New Roman" charset="0"/>
                        <a:ea typeface="新宋体" charset="-122"/>
                        <a:sym typeface="+mn-ea"/>
                      </a:endParaRPr>
                    </a:p>
                  </a:txBody>
                  <a:tcPr anchor="ctr">
                    <a:noFill/>
                  </a:tcPr>
                </a:tc>
                <a:extLst>
                  <a:ext uri="{0D108BD9-81ED-4DB2-BD59-A6C34878D82A}">
                    <a16:rowId xmlns:a16="http://schemas.microsoft.com/office/drawing/2014/main" val="10006"/>
                  </a:ext>
                </a:extLst>
              </a:tr>
            </a:tbl>
          </a:graphicData>
        </a:graphic>
      </p:graphicFrame>
      <p:sp>
        <p:nvSpPr>
          <p:cNvPr id="29" name="圆角矩形 28"/>
          <p:cNvSpPr/>
          <p:nvPr/>
        </p:nvSpPr>
        <p:spPr>
          <a:xfrm rot="10800000" flipV="1">
            <a:off x="647700" y="1162050"/>
            <a:ext cx="1565910" cy="328930"/>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zh-CN" altLang="en-US" sz="1800" dirty="0">
                <a:solidFill>
                  <a:schemeClr val="tx2"/>
                </a:solidFill>
                <a:latin typeface="Arial" charset="0"/>
                <a:ea typeface="微软雅黑" pitchFamily="34" charset="-122"/>
                <a:sym typeface="Arial" charset="0"/>
              </a:rPr>
              <a:t>工程设备部</a:t>
            </a:r>
          </a:p>
        </p:txBody>
      </p:sp>
      <p:sp>
        <p:nvSpPr>
          <p:cNvPr id="2" name="扳手"/>
          <p:cNvSpPr/>
          <p:nvPr/>
        </p:nvSpPr>
        <p:spPr>
          <a:xfrm rot="19281309">
            <a:off x="292735" y="1129030"/>
            <a:ext cx="260350" cy="395605"/>
          </a:xfrm>
          <a:custGeom>
            <a:avLst/>
            <a:gdLst>
              <a:gd name="connsiteX0" fmla="*/ 1125299 w 2250598"/>
              <a:gd name="connsiteY0" fmla="*/ 5484084 h 6849334"/>
              <a:gd name="connsiteX1" fmla="*/ 687149 w 2250598"/>
              <a:gd name="connsiteY1" fmla="*/ 5922234 h 6849334"/>
              <a:gd name="connsiteX2" fmla="*/ 1125299 w 2250598"/>
              <a:gd name="connsiteY2" fmla="*/ 6360384 h 6849334"/>
              <a:gd name="connsiteX3" fmla="*/ 1563449 w 2250598"/>
              <a:gd name="connsiteY3" fmla="*/ 5922234 h 6849334"/>
              <a:gd name="connsiteX4" fmla="*/ 1125299 w 2250598"/>
              <a:gd name="connsiteY4" fmla="*/ 5484084 h 6849334"/>
              <a:gd name="connsiteX5" fmla="*/ 690080 w 2250598"/>
              <a:gd name="connsiteY5" fmla="*/ 0 h 6849334"/>
              <a:gd name="connsiteX6" fmla="*/ 690080 w 2250598"/>
              <a:gd name="connsiteY6" fmla="*/ 905095 h 6849334"/>
              <a:gd name="connsiteX7" fmla="*/ 1560516 w 2250598"/>
              <a:gd name="connsiteY7" fmla="*/ 905095 h 6849334"/>
              <a:gd name="connsiteX8" fmla="*/ 1560516 w 2250598"/>
              <a:gd name="connsiteY8" fmla="*/ 0 h 6849334"/>
              <a:gd name="connsiteX9" fmla="*/ 1563316 w 2250598"/>
              <a:gd name="connsiteY9" fmla="*/ 869 h 6849334"/>
              <a:gd name="connsiteX10" fmla="*/ 2250598 w 2250598"/>
              <a:gd name="connsiteY10" fmla="*/ 1037736 h 6849334"/>
              <a:gd name="connsiteX11" fmla="*/ 1563316 w 2250598"/>
              <a:gd name="connsiteY11" fmla="*/ 2074604 h 6849334"/>
              <a:gd name="connsiteX12" fmla="*/ 1466059 w 2250598"/>
              <a:gd name="connsiteY12" fmla="*/ 2104794 h 6849334"/>
              <a:gd name="connsiteX13" fmla="*/ 1466059 w 2250598"/>
              <a:gd name="connsiteY13" fmla="*/ 5061748 h 6849334"/>
              <a:gd name="connsiteX14" fmla="*/ 1486168 w 2250598"/>
              <a:gd name="connsiteY14" fmla="*/ 5067990 h 6849334"/>
              <a:gd name="connsiteX15" fmla="*/ 2052399 w 2250598"/>
              <a:gd name="connsiteY15" fmla="*/ 5922234 h 6849334"/>
              <a:gd name="connsiteX16" fmla="*/ 1125299 w 2250598"/>
              <a:gd name="connsiteY16" fmla="*/ 6849334 h 6849334"/>
              <a:gd name="connsiteX17" fmla="*/ 198199 w 2250598"/>
              <a:gd name="connsiteY17" fmla="*/ 5922234 h 6849334"/>
              <a:gd name="connsiteX18" fmla="*/ 764430 w 2250598"/>
              <a:gd name="connsiteY18" fmla="*/ 5067990 h 6849334"/>
              <a:gd name="connsiteX19" fmla="*/ 784539 w 2250598"/>
              <a:gd name="connsiteY19" fmla="*/ 5061748 h 6849334"/>
              <a:gd name="connsiteX20" fmla="*/ 784539 w 2250598"/>
              <a:gd name="connsiteY20" fmla="*/ 2104794 h 6849334"/>
              <a:gd name="connsiteX21" fmla="*/ 687282 w 2250598"/>
              <a:gd name="connsiteY21" fmla="*/ 2074604 h 6849334"/>
              <a:gd name="connsiteX22" fmla="*/ 0 w 2250598"/>
              <a:gd name="connsiteY22" fmla="*/ 1037736 h 6849334"/>
              <a:gd name="connsiteX23" fmla="*/ 687282 w 2250598"/>
              <a:gd name="connsiteY23" fmla="*/ 869 h 68493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250598" h="6849334">
                <a:moveTo>
                  <a:pt x="1125299" y="5484084"/>
                </a:moveTo>
                <a:cubicBezTo>
                  <a:pt x="883315" y="5484084"/>
                  <a:pt x="687149" y="5680250"/>
                  <a:pt x="687149" y="5922234"/>
                </a:cubicBezTo>
                <a:cubicBezTo>
                  <a:pt x="687149" y="6164218"/>
                  <a:pt x="883315" y="6360384"/>
                  <a:pt x="1125299" y="6360384"/>
                </a:cubicBezTo>
                <a:cubicBezTo>
                  <a:pt x="1367283" y="6360384"/>
                  <a:pt x="1563449" y="6164218"/>
                  <a:pt x="1563449" y="5922234"/>
                </a:cubicBezTo>
                <a:cubicBezTo>
                  <a:pt x="1563449" y="5680250"/>
                  <a:pt x="1367283" y="5484084"/>
                  <a:pt x="1125299" y="5484084"/>
                </a:cubicBezTo>
                <a:close/>
                <a:moveTo>
                  <a:pt x="690080" y="0"/>
                </a:moveTo>
                <a:lnTo>
                  <a:pt x="690080" y="905095"/>
                </a:lnTo>
                <a:lnTo>
                  <a:pt x="1560516" y="905095"/>
                </a:lnTo>
                <a:lnTo>
                  <a:pt x="1560516" y="0"/>
                </a:lnTo>
                <a:lnTo>
                  <a:pt x="1563316" y="869"/>
                </a:lnTo>
                <a:cubicBezTo>
                  <a:pt x="1967203" y="171698"/>
                  <a:pt x="2250598" y="571622"/>
                  <a:pt x="2250598" y="1037736"/>
                </a:cubicBezTo>
                <a:cubicBezTo>
                  <a:pt x="2250598" y="1503850"/>
                  <a:pt x="1967203" y="1903774"/>
                  <a:pt x="1563316" y="2074604"/>
                </a:cubicBezTo>
                <a:lnTo>
                  <a:pt x="1466059" y="2104794"/>
                </a:lnTo>
                <a:lnTo>
                  <a:pt x="1466059" y="5061748"/>
                </a:lnTo>
                <a:lnTo>
                  <a:pt x="1486168" y="5067990"/>
                </a:lnTo>
                <a:cubicBezTo>
                  <a:pt x="1818918" y="5208732"/>
                  <a:pt x="2052399" y="5538217"/>
                  <a:pt x="2052399" y="5922234"/>
                </a:cubicBezTo>
                <a:cubicBezTo>
                  <a:pt x="2052399" y="6434257"/>
                  <a:pt x="1637322" y="6849334"/>
                  <a:pt x="1125299" y="6849334"/>
                </a:cubicBezTo>
                <a:cubicBezTo>
                  <a:pt x="613276" y="6849334"/>
                  <a:pt x="198199" y="6434257"/>
                  <a:pt x="198199" y="5922234"/>
                </a:cubicBezTo>
                <a:cubicBezTo>
                  <a:pt x="198199" y="5538217"/>
                  <a:pt x="431680" y="5208732"/>
                  <a:pt x="764430" y="5067990"/>
                </a:cubicBezTo>
                <a:lnTo>
                  <a:pt x="784539" y="5061748"/>
                </a:lnTo>
                <a:lnTo>
                  <a:pt x="784539" y="2104794"/>
                </a:lnTo>
                <a:lnTo>
                  <a:pt x="687282" y="2074604"/>
                </a:lnTo>
                <a:cubicBezTo>
                  <a:pt x="283395" y="1903774"/>
                  <a:pt x="0" y="1503850"/>
                  <a:pt x="0" y="1037736"/>
                </a:cubicBezTo>
                <a:cubicBezTo>
                  <a:pt x="0" y="571622"/>
                  <a:pt x="283396" y="171698"/>
                  <a:pt x="687282" y="869"/>
                </a:cubicBez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圆角矩形 14"/>
          <p:cNvSpPr/>
          <p:nvPr/>
        </p:nvSpPr>
        <p:spPr>
          <a:xfrm>
            <a:off x="647700" y="182499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13" name="圆角矩形 12"/>
          <p:cNvSpPr/>
          <p:nvPr/>
        </p:nvSpPr>
        <p:spPr>
          <a:xfrm>
            <a:off x="647700" y="1700530"/>
            <a:ext cx="11544300" cy="48907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0800000" flipV="1">
            <a:off x="248920" y="3280410"/>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2</a:t>
            </a:r>
            <a:endParaRPr lang="zh-CN" altLang="en-US" sz="3200" dirty="0">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5</a:t>
            </a:r>
          </a:p>
        </p:txBody>
      </p:sp>
      <p:sp>
        <p:nvSpPr>
          <p:cNvPr id="6" name="圆角矩形 5"/>
          <p:cNvSpPr/>
          <p:nvPr/>
        </p:nvSpPr>
        <p:spPr>
          <a:xfrm rot="10800000" flipV="1">
            <a:off x="248920" y="4670425"/>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4</a:t>
            </a:r>
          </a:p>
        </p:txBody>
      </p:sp>
      <p:sp>
        <p:nvSpPr>
          <p:cNvPr id="8" name="圆角矩形 7"/>
          <p:cNvSpPr/>
          <p:nvPr/>
        </p:nvSpPr>
        <p:spPr>
          <a:xfrm rot="10800000" flipV="1">
            <a:off x="248920" y="6066790"/>
            <a:ext cx="532765" cy="471170"/>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200" dirty="0">
                <a:latin typeface="Arial" charset="0"/>
                <a:ea typeface="微软雅黑" pitchFamily="34" charset="-122"/>
                <a:sym typeface="Arial" charset="0"/>
              </a:rPr>
              <a:t>6</a:t>
            </a:r>
            <a:endParaRPr lang="zh-CN" altLang="en-US" sz="3200" dirty="0">
              <a:latin typeface="Arial" charset="0"/>
              <a:ea typeface="微软雅黑" pitchFamily="34" charset="-122"/>
              <a:sym typeface="Arial" charset="0"/>
            </a:endParaRPr>
          </a:p>
        </p:txBody>
      </p:sp>
      <p:sp>
        <p:nvSpPr>
          <p:cNvPr id="10" name="圆角矩形 9"/>
          <p:cNvSpPr/>
          <p:nvPr/>
        </p:nvSpPr>
        <p:spPr>
          <a:xfrm rot="10800000" flipV="1">
            <a:off x="248920" y="2548255"/>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1</a:t>
            </a:r>
          </a:p>
        </p:txBody>
      </p:sp>
      <p:sp>
        <p:nvSpPr>
          <p:cNvPr id="11" name="圆角矩形 10"/>
          <p:cNvSpPr/>
          <p:nvPr/>
        </p:nvSpPr>
        <p:spPr>
          <a:xfrm rot="10800000" flipV="1">
            <a:off x="248920" y="398018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3</a:t>
            </a:r>
          </a:p>
        </p:txBody>
      </p:sp>
      <p:sp>
        <p:nvSpPr>
          <p:cNvPr id="12" name="圆角矩形 11"/>
          <p:cNvSpPr/>
          <p:nvPr/>
        </p:nvSpPr>
        <p:spPr>
          <a:xfrm rot="10800000" flipV="1">
            <a:off x="248920" y="5387340"/>
            <a:ext cx="532765" cy="471170"/>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200" dirty="0">
                <a:latin typeface="Arial" charset="0"/>
                <a:ea typeface="微软雅黑" pitchFamily="34" charset="-122"/>
                <a:sym typeface="Arial" charset="0"/>
              </a:rPr>
              <a:t>5</a:t>
            </a:r>
          </a:p>
        </p:txBody>
      </p:sp>
      <p:sp>
        <p:nvSpPr>
          <p:cNvPr id="60" name="文本框 59"/>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应用举例</a:t>
            </a:r>
          </a:p>
        </p:txBody>
      </p:sp>
      <p:sp>
        <p:nvSpPr>
          <p:cNvPr id="58" name="矩形 57"/>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aphicFrame>
        <p:nvGraphicFramePr>
          <p:cNvPr id="7" name="表格 6"/>
          <p:cNvGraphicFramePr/>
          <p:nvPr/>
        </p:nvGraphicFramePr>
        <p:xfrm>
          <a:off x="781050" y="1824990"/>
          <a:ext cx="11410950" cy="4941570"/>
        </p:xfrm>
        <a:graphic>
          <a:graphicData uri="http://schemas.openxmlformats.org/drawingml/2006/table">
            <a:tbl>
              <a:tblPr firstRow="1" bandRow="1">
                <a:tableStyleId>{5C22544A-7EE6-4342-B048-85BDC9FD1C3A}</a:tableStyleId>
              </a:tblPr>
              <a:tblGrid>
                <a:gridCol w="1332230">
                  <a:extLst>
                    <a:ext uri="{9D8B030D-6E8A-4147-A177-3AD203B41FA5}">
                      <a16:colId xmlns:a16="http://schemas.microsoft.com/office/drawing/2014/main" val="20000"/>
                    </a:ext>
                  </a:extLst>
                </a:gridCol>
                <a:gridCol w="1253490">
                  <a:extLst>
                    <a:ext uri="{9D8B030D-6E8A-4147-A177-3AD203B41FA5}">
                      <a16:colId xmlns:a16="http://schemas.microsoft.com/office/drawing/2014/main" val="20001"/>
                    </a:ext>
                  </a:extLst>
                </a:gridCol>
                <a:gridCol w="1249680">
                  <a:extLst>
                    <a:ext uri="{9D8B030D-6E8A-4147-A177-3AD203B41FA5}">
                      <a16:colId xmlns:a16="http://schemas.microsoft.com/office/drawing/2014/main" val="20002"/>
                    </a:ext>
                  </a:extLst>
                </a:gridCol>
                <a:gridCol w="977900">
                  <a:extLst>
                    <a:ext uri="{9D8B030D-6E8A-4147-A177-3AD203B41FA5}">
                      <a16:colId xmlns:a16="http://schemas.microsoft.com/office/drawing/2014/main" val="20003"/>
                    </a:ext>
                  </a:extLst>
                </a:gridCol>
                <a:gridCol w="904240">
                  <a:extLst>
                    <a:ext uri="{9D8B030D-6E8A-4147-A177-3AD203B41FA5}">
                      <a16:colId xmlns:a16="http://schemas.microsoft.com/office/drawing/2014/main" val="20004"/>
                    </a:ext>
                  </a:extLst>
                </a:gridCol>
                <a:gridCol w="712470">
                  <a:extLst>
                    <a:ext uri="{9D8B030D-6E8A-4147-A177-3AD203B41FA5}">
                      <a16:colId xmlns:a16="http://schemas.microsoft.com/office/drawing/2014/main" val="20005"/>
                    </a:ext>
                  </a:extLst>
                </a:gridCol>
                <a:gridCol w="942340">
                  <a:extLst>
                    <a:ext uri="{9D8B030D-6E8A-4147-A177-3AD203B41FA5}">
                      <a16:colId xmlns:a16="http://schemas.microsoft.com/office/drawing/2014/main" val="20006"/>
                    </a:ext>
                  </a:extLst>
                </a:gridCol>
                <a:gridCol w="664210">
                  <a:extLst>
                    <a:ext uri="{9D8B030D-6E8A-4147-A177-3AD203B41FA5}">
                      <a16:colId xmlns:a16="http://schemas.microsoft.com/office/drawing/2014/main" val="20007"/>
                    </a:ext>
                  </a:extLst>
                </a:gridCol>
                <a:gridCol w="1596390">
                  <a:extLst>
                    <a:ext uri="{9D8B030D-6E8A-4147-A177-3AD203B41FA5}">
                      <a16:colId xmlns:a16="http://schemas.microsoft.com/office/drawing/2014/main" val="20008"/>
                    </a:ext>
                  </a:extLst>
                </a:gridCol>
                <a:gridCol w="1778000">
                  <a:extLst>
                    <a:ext uri="{9D8B030D-6E8A-4147-A177-3AD203B41FA5}">
                      <a16:colId xmlns:a16="http://schemas.microsoft.com/office/drawing/2014/main" val="20009"/>
                    </a:ext>
                  </a:extLst>
                </a:gridCol>
              </a:tblGrid>
              <a:tr h="499745">
                <a:tc>
                  <a:txBody>
                    <a:bodyPr/>
                    <a:lstStyle/>
                    <a:p>
                      <a:pPr algn="ctr">
                        <a:buNone/>
                      </a:pPr>
                      <a:r>
                        <a:rPr lang="zh-CN" altLang="en-US" sz="1800" b="1">
                          <a:latin typeface="Times New Roman" charset="0"/>
                          <a:ea typeface="新宋体" charset="-122"/>
                        </a:rPr>
                        <a:t>作业步骤或作业内容</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风险</a:t>
                      </a:r>
                    </a:p>
                    <a:p>
                      <a:pPr algn="ctr">
                        <a:buNone/>
                      </a:pPr>
                      <a:r>
                        <a:rPr lang="zh-CN" altLang="en-US" sz="1800" b="1">
                          <a:latin typeface="Times New Roman" charset="0"/>
                          <a:ea typeface="新宋体" charset="-122"/>
                        </a:rPr>
                        <a:t>因素</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事故</a:t>
                      </a:r>
                    </a:p>
                    <a:p>
                      <a:pPr algn="ctr">
                        <a:buNone/>
                      </a:pPr>
                      <a:r>
                        <a:rPr lang="zh-CN" altLang="en-US" sz="1800" b="1">
                          <a:latin typeface="Times New Roman" charset="0"/>
                          <a:ea typeface="新宋体" charset="-122"/>
                        </a:rPr>
                        <a:t>类别</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L</a:t>
                      </a:r>
                    </a:p>
                    <a:p>
                      <a:pPr algn="ctr">
                        <a:buNone/>
                      </a:pPr>
                      <a:r>
                        <a:rPr lang="zh-CN" altLang="en-US" sz="1800" b="1">
                          <a:latin typeface="Times New Roman" charset="0"/>
                          <a:ea typeface="新宋体" charset="-122"/>
                        </a:rPr>
                        <a:t>可能性</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E</a:t>
                      </a:r>
                    </a:p>
                    <a:p>
                      <a:pPr algn="ctr">
                        <a:buNone/>
                      </a:pPr>
                      <a:r>
                        <a:rPr lang="zh-CN" altLang="en-US" sz="1800" b="1">
                          <a:latin typeface="Times New Roman" charset="0"/>
                          <a:ea typeface="新宋体" charset="-122"/>
                        </a:rPr>
                        <a:t>频繁度</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C</a:t>
                      </a:r>
                    </a:p>
                    <a:p>
                      <a:pPr algn="ctr">
                        <a:buNone/>
                      </a:pPr>
                      <a:r>
                        <a:rPr lang="zh-CN" altLang="en-US" sz="1800" b="1">
                          <a:latin typeface="Times New Roman" charset="0"/>
                          <a:ea typeface="新宋体" charset="-122"/>
                        </a:rPr>
                        <a:t>后果</a:t>
                      </a:r>
                    </a:p>
                  </a:txBody>
                  <a:tcPr anchor="ctr">
                    <a:solidFill>
                      <a:schemeClr val="bg2">
                        <a:lumMod val="90000"/>
                        <a:alpha val="40000"/>
                      </a:schemeClr>
                    </a:solidFill>
                  </a:tcPr>
                </a:tc>
                <a:tc>
                  <a:txBody>
                    <a:bodyPr/>
                    <a:lstStyle/>
                    <a:p>
                      <a:pPr algn="ctr">
                        <a:buNone/>
                      </a:pPr>
                      <a:r>
                        <a:rPr lang="en-US" altLang="zh-CN" sz="1800" b="1">
                          <a:latin typeface="Times New Roman" charset="0"/>
                          <a:ea typeface="新宋体" charset="-122"/>
                        </a:rPr>
                        <a:t>D</a:t>
                      </a:r>
                    </a:p>
                    <a:p>
                      <a:pPr algn="ctr">
                        <a:buNone/>
                      </a:pPr>
                      <a:r>
                        <a:rPr lang="zh-CN" altLang="en-US" sz="1800" b="1">
                          <a:latin typeface="Times New Roman" charset="0"/>
                          <a:ea typeface="新宋体" charset="-122"/>
                        </a:rPr>
                        <a:t>危险度</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危险等级</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现有安全控制措施</a:t>
                      </a:r>
                    </a:p>
                  </a:txBody>
                  <a:tcPr anchor="ctr">
                    <a:solidFill>
                      <a:schemeClr val="bg2">
                        <a:lumMod val="90000"/>
                        <a:alpha val="40000"/>
                      </a:schemeClr>
                    </a:solidFill>
                  </a:tcPr>
                </a:tc>
                <a:tc>
                  <a:txBody>
                    <a:bodyPr/>
                    <a:lstStyle/>
                    <a:p>
                      <a:pPr algn="ctr">
                        <a:buNone/>
                      </a:pPr>
                      <a:r>
                        <a:rPr lang="zh-CN" altLang="en-US" sz="1800" b="1">
                          <a:latin typeface="Times New Roman" charset="0"/>
                          <a:ea typeface="新宋体" charset="-122"/>
                        </a:rPr>
                        <a:t>建议改进措施</a:t>
                      </a:r>
                    </a:p>
                  </a:txBody>
                  <a:tcPr anchor="ctr">
                    <a:solidFill>
                      <a:schemeClr val="bg2">
                        <a:lumMod val="90000"/>
                        <a:alpha val="40000"/>
                      </a:schemeClr>
                    </a:solidFill>
                  </a:tcPr>
                </a:tc>
                <a:extLst>
                  <a:ext uri="{0D108BD9-81ED-4DB2-BD59-A6C34878D82A}">
                    <a16:rowId xmlns:a16="http://schemas.microsoft.com/office/drawing/2014/main" val="10000"/>
                  </a:ext>
                </a:extLst>
              </a:tr>
              <a:tr h="561340">
                <a:tc>
                  <a:txBody>
                    <a:bodyPr/>
                    <a:lstStyle/>
                    <a:p>
                      <a:pPr algn="ctr">
                        <a:buNone/>
                      </a:pPr>
                      <a:r>
                        <a:rPr lang="zh-CN" altLang="en-US" sz="1400" b="0">
                          <a:solidFill>
                            <a:schemeClr val="tx2"/>
                          </a:solidFill>
                          <a:uFillTx/>
                          <a:latin typeface="Times New Roman" charset="0"/>
                          <a:ea typeface="宋体" charset="-122"/>
                        </a:rPr>
                        <a:t>叉车作业</a:t>
                      </a:r>
                    </a:p>
                  </a:txBody>
                  <a:tcPr anchor="ctr">
                    <a:noFill/>
                  </a:tcPr>
                </a:tc>
                <a:tc>
                  <a:txBody>
                    <a:bodyPr/>
                    <a:lstStyle/>
                    <a:p>
                      <a:pPr algn="ctr">
                        <a:buNone/>
                      </a:pPr>
                      <a:r>
                        <a:rPr lang="zh-CN" altLang="en-US" sz="1400" b="0">
                          <a:solidFill>
                            <a:schemeClr val="tx2"/>
                          </a:solidFill>
                          <a:uFillTx/>
                          <a:latin typeface="Times New Roman" charset="0"/>
                          <a:ea typeface="宋体" charset="-122"/>
                        </a:rPr>
                        <a:t>超载</a:t>
                      </a:r>
                    </a:p>
                  </a:txBody>
                  <a:tcPr anchor="ctr">
                    <a:noFill/>
                  </a:tcPr>
                </a:tc>
                <a:tc>
                  <a:txBody>
                    <a:bodyPr/>
                    <a:lstStyle/>
                    <a:p>
                      <a:pPr algn="ctr">
                        <a:buNone/>
                      </a:pPr>
                      <a:r>
                        <a:rPr lang="zh-CN" altLang="en-US" sz="1400" b="0">
                          <a:solidFill>
                            <a:schemeClr val="tx2"/>
                          </a:solidFill>
                          <a:uFillTx/>
                          <a:latin typeface="Times New Roman" charset="0"/>
                          <a:ea typeface="宋体" charset="-122"/>
                        </a:rPr>
                        <a:t>货物倒塌伤人</a:t>
                      </a:r>
                    </a:p>
                  </a:txBody>
                  <a:tcPr anchor="ctr">
                    <a:noFill/>
                  </a:tcPr>
                </a:tc>
                <a:tc>
                  <a:txBody>
                    <a:bodyPr/>
                    <a:lstStyle/>
                    <a:p>
                      <a:pPr algn="ctr">
                        <a:buNone/>
                      </a:pPr>
                      <a:r>
                        <a:rPr lang="en-US" altLang="zh-CN" sz="1400" b="0">
                          <a:solidFill>
                            <a:schemeClr val="tx2"/>
                          </a:solidFill>
                          <a:uFillTx/>
                          <a:latin typeface="Times New Roman" charset="0"/>
                          <a:ea typeface="宋体" charset="-122"/>
                        </a:rPr>
                        <a:t>3</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可能，但不经常</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b="0">
                          <a:solidFill>
                            <a:schemeClr val="tx2"/>
                          </a:solidFill>
                          <a:uFillTx/>
                          <a:latin typeface="Times New Roman" charset="0"/>
                          <a:ea typeface="宋体" charset="-122"/>
                        </a:rPr>
                        <a:t>6</a:t>
                      </a:r>
                      <a:r>
                        <a:rPr lang="zh-CN" altLang="en-US" sz="1100">
                          <a:solidFill>
                            <a:schemeClr val="tx2"/>
                          </a:solidFill>
                          <a:uFillTx/>
                          <a:latin typeface="Times New Roman" charset="0"/>
                          <a:ea typeface="宋体" charset="-122"/>
                          <a:sym typeface="+mn-ea"/>
                        </a:rPr>
                        <a:t>（每天</a:t>
                      </a:r>
                      <a:r>
                        <a:rPr lang="zh-CN" sz="1100">
                          <a:solidFill>
                            <a:schemeClr val="tx2"/>
                          </a:solidFill>
                          <a:uFillTx/>
                          <a:latin typeface="Times New Roman" charset="0"/>
                          <a:ea typeface="宋体" charset="-122"/>
                          <a:sym typeface="+mn-ea"/>
                        </a:rPr>
                        <a:t>工作时间暴露）</a:t>
                      </a:r>
                      <a:endParaRPr lang="zh-CN" sz="1100" b="0">
                        <a:solidFill>
                          <a:schemeClr val="tx2"/>
                        </a:solidFill>
                        <a:uFillTx/>
                        <a:latin typeface="Times New Roman" charset="0"/>
                        <a:ea typeface="宋体" charset="-122"/>
                        <a:sym typeface="+mn-ea"/>
                      </a:endParaRPr>
                    </a:p>
                  </a:txBody>
                  <a:tcPr anchor="ctr">
                    <a:noFill/>
                  </a:tcPr>
                </a:tc>
                <a:tc>
                  <a:txBody>
                    <a:bodyPr/>
                    <a:lstStyle/>
                    <a:p>
                      <a:pPr algn="ctr">
                        <a:buNone/>
                      </a:pPr>
                      <a:r>
                        <a:rPr lang="en-US" altLang="zh-CN" sz="1400" b="0">
                          <a:solidFill>
                            <a:schemeClr val="tx2"/>
                          </a:solidFill>
                          <a:uFillTx/>
                          <a:latin typeface="Times New Roman" charset="0"/>
                          <a:ea typeface="宋体" charset="-122"/>
                        </a:rPr>
                        <a:t>3</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重大、伤残</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b="0">
                          <a:solidFill>
                            <a:schemeClr val="tx2"/>
                          </a:solidFill>
                          <a:uFillTx/>
                          <a:latin typeface="Times New Roman" charset="0"/>
                          <a:ea typeface="宋体" charset="-122"/>
                        </a:rPr>
                        <a:t>54</a:t>
                      </a:r>
                      <a:r>
                        <a:rPr lang="zh-CN" altLang="en-US" sz="1100" b="0">
                          <a:solidFill>
                            <a:schemeClr val="tx2"/>
                          </a:solidFill>
                          <a:uFillTx/>
                          <a:latin typeface="Times New Roman" charset="0"/>
                          <a:ea typeface="宋体" charset="-122"/>
                        </a:rPr>
                        <a:t>（一般危险需要注意）</a:t>
                      </a:r>
                    </a:p>
                  </a:txBody>
                  <a:tcPr anchor="ctr">
                    <a:noFill/>
                  </a:tcPr>
                </a:tc>
                <a:tc>
                  <a:txBody>
                    <a:bodyPr/>
                    <a:lstStyle/>
                    <a:p>
                      <a:pPr algn="ctr">
                        <a:buNone/>
                      </a:pPr>
                      <a:r>
                        <a:rPr lang="en-US" altLang="zh-CN" sz="1400" b="0">
                          <a:solidFill>
                            <a:schemeClr val="tx2"/>
                          </a:solidFill>
                          <a:uFillTx/>
                          <a:latin typeface="Times New Roman" charset="0"/>
                          <a:ea typeface="宋体" charset="-122"/>
                        </a:rPr>
                        <a:t>IV</a:t>
                      </a:r>
                    </a:p>
                  </a:txBody>
                  <a:tcPr anchor="ctr">
                    <a:noFill/>
                  </a:tcPr>
                </a:tc>
                <a:tc>
                  <a:txBody>
                    <a:bodyPr/>
                    <a:lstStyle/>
                    <a:p>
                      <a:pPr algn="ctr">
                        <a:buNone/>
                      </a:pPr>
                      <a:r>
                        <a:rPr lang="zh-CN" altLang="en-US" sz="1400" b="0">
                          <a:solidFill>
                            <a:schemeClr val="tx2"/>
                          </a:solidFill>
                          <a:uFillTx/>
                          <a:latin typeface="Times New Roman" charset="0"/>
                          <a:ea typeface="宋体" charset="-122"/>
                        </a:rPr>
                        <a:t>操作规程</a:t>
                      </a:r>
                    </a:p>
                  </a:txBody>
                  <a:tcPr anchor="ctr">
                    <a:noFill/>
                  </a:tcPr>
                </a:tc>
                <a:tc>
                  <a:txBody>
                    <a:bodyPr/>
                    <a:lstStyle/>
                    <a:p>
                      <a:pPr algn="ctr">
                        <a:buNone/>
                      </a:pPr>
                      <a:r>
                        <a:rPr lang="zh-CN" altLang="en-US" sz="1400">
                          <a:solidFill>
                            <a:schemeClr val="tx2"/>
                          </a:solidFill>
                          <a:uFillTx/>
                          <a:latin typeface="Times New Roman" charset="0"/>
                          <a:ea typeface="宋体" charset="-122"/>
                          <a:sym typeface="+mn-ea"/>
                        </a:rPr>
                        <a:t>加强培训，加大三违处罚力度</a:t>
                      </a:r>
                      <a:endParaRPr lang="zh-CN" altLang="en-US" sz="1400" b="0">
                        <a:solidFill>
                          <a:schemeClr val="tx2"/>
                        </a:solidFill>
                        <a:uFillTx/>
                        <a:latin typeface="Times New Roman" charset="0"/>
                        <a:ea typeface="宋体" charset="-122"/>
                        <a:sym typeface="+mn-ea"/>
                      </a:endParaRPr>
                    </a:p>
                  </a:txBody>
                  <a:tcPr anchor="ctr">
                    <a:noFill/>
                  </a:tcPr>
                </a:tc>
                <a:extLst>
                  <a:ext uri="{0D108BD9-81ED-4DB2-BD59-A6C34878D82A}">
                    <a16:rowId xmlns:a16="http://schemas.microsoft.com/office/drawing/2014/main" val="10001"/>
                  </a:ext>
                </a:extLst>
              </a:tr>
              <a:tr h="715645">
                <a:tc>
                  <a:txBody>
                    <a:bodyPr/>
                    <a:lstStyle/>
                    <a:p>
                      <a:pPr algn="ctr">
                        <a:buNone/>
                      </a:pPr>
                      <a:r>
                        <a:rPr lang="zh-CN" altLang="en-US" sz="1400" b="0">
                          <a:solidFill>
                            <a:schemeClr val="tx2"/>
                          </a:solidFill>
                          <a:uFillTx/>
                          <a:latin typeface="Times New Roman" charset="0"/>
                          <a:ea typeface="宋体" charset="-122"/>
                          <a:sym typeface="+mn-ea"/>
                        </a:rPr>
                        <a:t>物料搬运</a:t>
                      </a:r>
                    </a:p>
                  </a:txBody>
                  <a:tcPr anchor="ctr">
                    <a:noFill/>
                  </a:tcPr>
                </a:tc>
                <a:tc>
                  <a:txBody>
                    <a:bodyPr/>
                    <a:lstStyle/>
                    <a:p>
                      <a:pPr algn="ctr">
                        <a:buNone/>
                      </a:pPr>
                      <a:r>
                        <a:rPr lang="zh-CN" altLang="en-US" sz="1400" b="0">
                          <a:solidFill>
                            <a:schemeClr val="tx2"/>
                          </a:solidFill>
                          <a:uFillTx/>
                          <a:latin typeface="Times New Roman" charset="0"/>
                          <a:ea typeface="宋体" charset="-122"/>
                        </a:rPr>
                        <a:t>体力不支</a:t>
                      </a:r>
                    </a:p>
                  </a:txBody>
                  <a:tcPr anchor="ctr">
                    <a:noFill/>
                  </a:tcPr>
                </a:tc>
                <a:tc>
                  <a:txBody>
                    <a:bodyPr/>
                    <a:lstStyle/>
                    <a:p>
                      <a:pPr algn="ctr">
                        <a:buNone/>
                      </a:pPr>
                      <a:r>
                        <a:rPr lang="zh-CN" altLang="en-US" sz="1400" b="0">
                          <a:solidFill>
                            <a:schemeClr val="tx2"/>
                          </a:solidFill>
                          <a:uFillTx/>
                          <a:latin typeface="Times New Roman" charset="0"/>
                          <a:ea typeface="宋体" charset="-122"/>
                        </a:rPr>
                        <a:t>扭伤</a:t>
                      </a:r>
                    </a:p>
                  </a:txBody>
                  <a:tcPr anchor="ctr">
                    <a:noFill/>
                  </a:tcPr>
                </a:tc>
                <a:tc>
                  <a:txBody>
                    <a:bodyPr/>
                    <a:lstStyle/>
                    <a:p>
                      <a:pPr algn="ctr">
                        <a:buNone/>
                      </a:pPr>
                      <a:r>
                        <a:rPr lang="en-US" altLang="zh-CN" sz="1400" b="0">
                          <a:solidFill>
                            <a:schemeClr val="tx2"/>
                          </a:solidFill>
                          <a:uFillTx/>
                          <a:latin typeface="Times New Roman" charset="0"/>
                          <a:ea typeface="宋体" charset="-122"/>
                        </a:rPr>
                        <a:t>1</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可能性小完全意外</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b="0">
                          <a:solidFill>
                            <a:schemeClr val="tx2"/>
                          </a:solidFill>
                          <a:uFillTx/>
                          <a:latin typeface="Times New Roman" charset="0"/>
                          <a:ea typeface="宋体" charset="-122"/>
                        </a:rPr>
                        <a:t>3</a:t>
                      </a:r>
                      <a:r>
                        <a:rPr lang="zh-CN" altLang="en-US" sz="1100" b="0">
                          <a:solidFill>
                            <a:schemeClr val="tx2"/>
                          </a:solidFill>
                          <a:uFillTx/>
                          <a:latin typeface="Times New Roman" charset="0"/>
                          <a:ea typeface="宋体" charset="-122"/>
                        </a:rPr>
                        <a:t>（偶然）</a:t>
                      </a:r>
                    </a:p>
                  </a:txBody>
                  <a:tcPr anchor="ctr">
                    <a:noFill/>
                  </a:tcPr>
                </a:tc>
                <a:tc>
                  <a:txBody>
                    <a:bodyPr/>
                    <a:lstStyle/>
                    <a:p>
                      <a:pPr algn="ctr">
                        <a:buNone/>
                      </a:pPr>
                      <a:r>
                        <a:rPr lang="en-US" altLang="zh-CN" sz="1400" b="0">
                          <a:solidFill>
                            <a:schemeClr val="tx2"/>
                          </a:solidFill>
                          <a:uFillTx/>
                          <a:latin typeface="Times New Roman" charset="0"/>
                          <a:ea typeface="宋体" charset="-122"/>
                        </a:rPr>
                        <a:t>3</a:t>
                      </a:r>
                    </a:p>
                  </a:txBody>
                  <a:tcPr anchor="ctr">
                    <a:noFill/>
                  </a:tcPr>
                </a:tc>
                <a:tc>
                  <a:txBody>
                    <a:bodyPr/>
                    <a:lstStyle/>
                    <a:p>
                      <a:pPr algn="ctr">
                        <a:buNone/>
                      </a:pPr>
                      <a:r>
                        <a:rPr lang="en-US" altLang="zh-CN" sz="1400" b="0">
                          <a:solidFill>
                            <a:schemeClr val="tx2"/>
                          </a:solidFill>
                          <a:uFillTx/>
                          <a:latin typeface="Times New Roman" charset="0"/>
                          <a:ea typeface="宋体" charset="-122"/>
                        </a:rPr>
                        <a:t>9</a:t>
                      </a:r>
                      <a:r>
                        <a:rPr lang="zh-CN" altLang="en-US" sz="1100">
                          <a:solidFill>
                            <a:schemeClr val="tx2"/>
                          </a:solidFill>
                          <a:uFillTx/>
                          <a:latin typeface="Times New Roman" charset="0"/>
                          <a:ea typeface="宋体" charset="-122"/>
                          <a:sym typeface="+mn-ea"/>
                        </a:rPr>
                        <a:t>（稍有危险可以接受）</a:t>
                      </a:r>
                      <a:endParaRPr lang="en-US" altLang="zh-CN" sz="1100" b="0">
                        <a:solidFill>
                          <a:schemeClr val="tx2"/>
                        </a:solidFill>
                        <a:uFillTx/>
                        <a:latin typeface="Times New Roman" charset="0"/>
                        <a:ea typeface="宋体" charset="-122"/>
                        <a:sym typeface="+mn-ea"/>
                      </a:endParaRPr>
                    </a:p>
                  </a:txBody>
                  <a:tcPr anchor="ctr">
                    <a:noFill/>
                  </a:tcPr>
                </a:tc>
                <a:tc>
                  <a:txBody>
                    <a:bodyPr/>
                    <a:lstStyle/>
                    <a:p>
                      <a:pPr algn="ctr">
                        <a:buNone/>
                      </a:pPr>
                      <a:r>
                        <a:rPr lang="en-US" altLang="zh-CN" sz="1400">
                          <a:solidFill>
                            <a:schemeClr val="tx2"/>
                          </a:solidFill>
                          <a:uFillTx/>
                          <a:latin typeface="Times New Roman" charset="0"/>
                          <a:ea typeface="宋体" charset="-122"/>
                          <a:sym typeface="+mn-ea"/>
                        </a:rPr>
                        <a:t>V</a:t>
                      </a:r>
                      <a:endParaRPr lang="en-US" altLang="zh-CN" sz="1400" b="0">
                        <a:solidFill>
                          <a:schemeClr val="tx2"/>
                        </a:solidFill>
                        <a:uFillTx/>
                        <a:latin typeface="Times New Roman" charset="0"/>
                        <a:ea typeface="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宋体" charset="-122"/>
                        </a:rPr>
                        <a:t>多人配合作业</a:t>
                      </a:r>
                    </a:p>
                  </a:txBody>
                  <a:tcPr anchor="ctr">
                    <a:noFill/>
                  </a:tcPr>
                </a:tc>
                <a:tc>
                  <a:txBody>
                    <a:bodyPr/>
                    <a:lstStyle/>
                    <a:p>
                      <a:pPr algn="ctr">
                        <a:buNone/>
                      </a:pPr>
                      <a:r>
                        <a:rPr lang="en-US" altLang="zh-CN" sz="1400" b="0">
                          <a:solidFill>
                            <a:schemeClr val="tx2"/>
                          </a:solidFill>
                          <a:uFillTx/>
                          <a:latin typeface="Times New Roman" charset="0"/>
                          <a:ea typeface="宋体" charset="-122"/>
                        </a:rPr>
                        <a:t>- -</a:t>
                      </a:r>
                    </a:p>
                  </a:txBody>
                  <a:tcPr anchor="ctr">
                    <a:noFill/>
                  </a:tcPr>
                </a:tc>
                <a:extLst>
                  <a:ext uri="{0D108BD9-81ED-4DB2-BD59-A6C34878D82A}">
                    <a16:rowId xmlns:a16="http://schemas.microsoft.com/office/drawing/2014/main" val="10002"/>
                  </a:ext>
                </a:extLst>
              </a:tr>
              <a:tr h="694055">
                <a:tc>
                  <a:txBody>
                    <a:bodyPr/>
                    <a:lstStyle/>
                    <a:p>
                      <a:pPr algn="ctr">
                        <a:buNone/>
                      </a:pPr>
                      <a:r>
                        <a:rPr lang="zh-CN" altLang="en-US" sz="1400" b="0">
                          <a:solidFill>
                            <a:schemeClr val="tx2"/>
                          </a:solidFill>
                          <a:uFillTx/>
                          <a:latin typeface="Times New Roman" charset="0"/>
                          <a:ea typeface="宋体" charset="-122"/>
                        </a:rPr>
                        <a:t>叉车进入易燃易爆场所</a:t>
                      </a:r>
                    </a:p>
                  </a:txBody>
                  <a:tcPr anchor="ctr">
                    <a:noFill/>
                  </a:tcPr>
                </a:tc>
                <a:tc>
                  <a:txBody>
                    <a:bodyPr/>
                    <a:lstStyle/>
                    <a:p>
                      <a:pPr algn="ctr">
                        <a:buNone/>
                      </a:pPr>
                      <a:r>
                        <a:rPr lang="zh-CN" altLang="en-US" sz="1400" b="0">
                          <a:solidFill>
                            <a:schemeClr val="tx2"/>
                          </a:solidFill>
                          <a:uFillTx/>
                          <a:latin typeface="Times New Roman" charset="0"/>
                          <a:ea typeface="宋体" charset="-122"/>
                        </a:rPr>
                        <a:t>未安装阻火器</a:t>
                      </a:r>
                    </a:p>
                  </a:txBody>
                  <a:tcPr anchor="ctr">
                    <a:noFill/>
                  </a:tcPr>
                </a:tc>
                <a:tc>
                  <a:txBody>
                    <a:bodyPr/>
                    <a:lstStyle/>
                    <a:p>
                      <a:pPr algn="ctr">
                        <a:buNone/>
                      </a:pPr>
                      <a:r>
                        <a:rPr lang="zh-CN" altLang="en-US" sz="1400" b="0">
                          <a:solidFill>
                            <a:schemeClr val="tx2"/>
                          </a:solidFill>
                          <a:uFillTx/>
                          <a:latin typeface="Times New Roman" charset="0"/>
                          <a:ea typeface="宋体" charset="-122"/>
                        </a:rPr>
                        <a:t>火灾、爆炸</a:t>
                      </a:r>
                    </a:p>
                  </a:txBody>
                  <a:tcPr anchor="ctr">
                    <a:noFill/>
                  </a:tcPr>
                </a:tc>
                <a:tc>
                  <a:txBody>
                    <a:bodyPr/>
                    <a:lstStyle/>
                    <a:p>
                      <a:pPr algn="ctr">
                        <a:buNone/>
                      </a:pPr>
                      <a:r>
                        <a:rPr lang="en-US" altLang="zh-CN" sz="1400" b="0">
                          <a:solidFill>
                            <a:schemeClr val="tx2"/>
                          </a:solidFill>
                          <a:uFillTx/>
                          <a:latin typeface="Times New Roman" charset="0"/>
                          <a:ea typeface="宋体" charset="-122"/>
                        </a:rPr>
                        <a:t>3</a:t>
                      </a:r>
                    </a:p>
                  </a:txBody>
                  <a:tcPr anchor="ctr">
                    <a:noFill/>
                  </a:tcPr>
                </a:tc>
                <a:tc>
                  <a:txBody>
                    <a:bodyPr/>
                    <a:lstStyle/>
                    <a:p>
                      <a:pPr algn="ctr">
                        <a:buNone/>
                      </a:pPr>
                      <a:r>
                        <a:rPr lang="en-US" altLang="zh-CN" sz="1400" b="0">
                          <a:solidFill>
                            <a:schemeClr val="tx2"/>
                          </a:solidFill>
                          <a:uFillTx/>
                          <a:latin typeface="Times New Roman" charset="0"/>
                          <a:ea typeface="宋体" charset="-122"/>
                        </a:rPr>
                        <a:t>6</a:t>
                      </a:r>
                    </a:p>
                  </a:txBody>
                  <a:tcPr anchor="ctr">
                    <a:noFill/>
                  </a:tcPr>
                </a:tc>
                <a:tc>
                  <a:txBody>
                    <a:bodyPr/>
                    <a:lstStyle/>
                    <a:p>
                      <a:pPr algn="ctr">
                        <a:buNone/>
                      </a:pPr>
                      <a:r>
                        <a:rPr lang="en-US" altLang="zh-CN" sz="1400" b="0">
                          <a:solidFill>
                            <a:schemeClr val="tx2"/>
                          </a:solidFill>
                          <a:uFillTx/>
                          <a:latin typeface="Times New Roman" charset="0"/>
                          <a:ea typeface="宋体" charset="-122"/>
                        </a:rPr>
                        <a:t>15</a:t>
                      </a:r>
                      <a:r>
                        <a:rPr lang="zh-CN" altLang="en-US" sz="1100" b="0">
                          <a:solidFill>
                            <a:schemeClr val="tx2"/>
                          </a:solidFill>
                          <a:uFillTx/>
                          <a:latin typeface="Times New Roman" charset="0"/>
                          <a:ea typeface="宋体" charset="-122"/>
                        </a:rPr>
                        <a:t>（</a:t>
                      </a:r>
                      <a:r>
                        <a:rPr lang="en-US" altLang="zh-CN" sz="1100">
                          <a:solidFill>
                            <a:schemeClr val="tx2"/>
                          </a:solidFill>
                          <a:uFillTx/>
                          <a:latin typeface="Times New Roman" charset="0"/>
                          <a:ea typeface="宋体" charset="-122"/>
                          <a:sym typeface="+mn-ea"/>
                        </a:rPr>
                        <a:t>1-2</a:t>
                      </a:r>
                      <a:r>
                        <a:rPr lang="zh-CN" altLang="en-US" sz="1100">
                          <a:solidFill>
                            <a:schemeClr val="tx2"/>
                          </a:solidFill>
                          <a:uFillTx/>
                          <a:latin typeface="Times New Roman" charset="0"/>
                          <a:ea typeface="宋体" charset="-122"/>
                          <a:sym typeface="+mn-ea"/>
                        </a:rPr>
                        <a:t>人死亡</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b="0">
                          <a:solidFill>
                            <a:schemeClr val="tx2"/>
                          </a:solidFill>
                          <a:uFillTx/>
                          <a:latin typeface="Times New Roman" charset="0"/>
                          <a:ea typeface="宋体" charset="-122"/>
                        </a:rPr>
                        <a:t>270</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高度危险，立即整改</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a:solidFill>
                            <a:schemeClr val="tx2"/>
                          </a:solidFill>
                          <a:uFillTx/>
                          <a:latin typeface="Times New Roman" charset="0"/>
                          <a:ea typeface="宋体" charset="-122"/>
                          <a:sym typeface="+mn-ea"/>
                        </a:rPr>
                        <a:t>II</a:t>
                      </a:r>
                      <a:endParaRPr lang="en-US" altLang="zh-CN" sz="1400" b="0">
                        <a:solidFill>
                          <a:schemeClr val="tx2"/>
                        </a:solidFill>
                        <a:uFillTx/>
                        <a:latin typeface="Times New Roman" charset="0"/>
                        <a:ea typeface="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宋体" charset="-122"/>
                        </a:rPr>
                        <a:t>使用防爆叉车</a:t>
                      </a:r>
                    </a:p>
                  </a:txBody>
                  <a:tcPr anchor="ctr">
                    <a:noFill/>
                  </a:tcPr>
                </a:tc>
                <a:tc>
                  <a:txBody>
                    <a:bodyPr/>
                    <a:lstStyle/>
                    <a:p>
                      <a:pPr algn="ctr">
                        <a:buNone/>
                      </a:pPr>
                      <a:r>
                        <a:rPr lang="en-US" altLang="zh-CN" sz="1400" b="0">
                          <a:solidFill>
                            <a:schemeClr val="tx2"/>
                          </a:solidFill>
                          <a:uFillTx/>
                          <a:latin typeface="Times New Roman" charset="0"/>
                          <a:ea typeface="宋体" charset="-122"/>
                        </a:rPr>
                        <a:t>- -</a:t>
                      </a:r>
                    </a:p>
                  </a:txBody>
                  <a:tcPr anchor="ctr">
                    <a:noFill/>
                  </a:tcPr>
                </a:tc>
                <a:extLst>
                  <a:ext uri="{0D108BD9-81ED-4DB2-BD59-A6C34878D82A}">
                    <a16:rowId xmlns:a16="http://schemas.microsoft.com/office/drawing/2014/main" val="10003"/>
                  </a:ext>
                </a:extLst>
              </a:tr>
              <a:tr h="683260">
                <a:tc>
                  <a:txBody>
                    <a:bodyPr/>
                    <a:lstStyle/>
                    <a:p>
                      <a:pPr algn="ctr">
                        <a:buNone/>
                      </a:pPr>
                      <a:r>
                        <a:rPr lang="zh-CN" altLang="en-US" sz="1400" b="0">
                          <a:solidFill>
                            <a:schemeClr val="tx2"/>
                          </a:solidFill>
                          <a:uFillTx/>
                          <a:latin typeface="Times New Roman" charset="0"/>
                          <a:ea typeface="宋体" charset="-122"/>
                        </a:rPr>
                        <a:t>应急过程</a:t>
                      </a:r>
                    </a:p>
                  </a:txBody>
                  <a:tcPr anchor="ctr">
                    <a:noFill/>
                  </a:tcPr>
                </a:tc>
                <a:tc>
                  <a:txBody>
                    <a:bodyPr/>
                    <a:lstStyle/>
                    <a:p>
                      <a:pPr algn="ctr">
                        <a:buNone/>
                      </a:pPr>
                      <a:r>
                        <a:rPr lang="zh-CN" altLang="en-US" sz="1400" b="0">
                          <a:solidFill>
                            <a:schemeClr val="tx2"/>
                          </a:solidFill>
                          <a:uFillTx/>
                          <a:latin typeface="Times New Roman" charset="0"/>
                          <a:ea typeface="宋体" charset="-122"/>
                        </a:rPr>
                        <a:t>应急物资缺失或失效</a:t>
                      </a:r>
                    </a:p>
                  </a:txBody>
                  <a:tcPr anchor="ctr">
                    <a:noFill/>
                  </a:tcPr>
                </a:tc>
                <a:tc>
                  <a:txBody>
                    <a:bodyPr/>
                    <a:lstStyle/>
                    <a:p>
                      <a:pPr algn="ctr">
                        <a:buNone/>
                      </a:pPr>
                      <a:r>
                        <a:rPr lang="zh-CN" altLang="en-US" sz="1400" b="0">
                          <a:solidFill>
                            <a:schemeClr val="tx2"/>
                          </a:solidFill>
                          <a:uFillTx/>
                          <a:latin typeface="Times New Roman" charset="0"/>
                          <a:ea typeface="宋体" charset="-122"/>
                        </a:rPr>
                        <a:t>火灾、环保事故等</a:t>
                      </a:r>
                    </a:p>
                  </a:txBody>
                  <a:tcPr anchor="ctr">
                    <a:noFill/>
                  </a:tcPr>
                </a:tc>
                <a:tc>
                  <a:txBody>
                    <a:bodyPr/>
                    <a:lstStyle/>
                    <a:p>
                      <a:pPr algn="ctr">
                        <a:buNone/>
                      </a:pPr>
                      <a:r>
                        <a:rPr lang="en-US" altLang="zh-CN" sz="1400" b="0">
                          <a:solidFill>
                            <a:schemeClr val="tx2"/>
                          </a:solidFill>
                          <a:uFillTx/>
                          <a:latin typeface="Times New Roman" charset="0"/>
                          <a:ea typeface="宋体" charset="-122"/>
                        </a:rPr>
                        <a:t>1</a:t>
                      </a:r>
                    </a:p>
                  </a:txBody>
                  <a:tcPr anchor="ctr">
                    <a:noFill/>
                  </a:tcPr>
                </a:tc>
                <a:tc>
                  <a:txBody>
                    <a:bodyPr/>
                    <a:lstStyle/>
                    <a:p>
                      <a:pPr algn="ctr">
                        <a:buNone/>
                      </a:pPr>
                      <a:r>
                        <a:rPr lang="en-US" altLang="zh-CN" sz="1400" b="0">
                          <a:solidFill>
                            <a:schemeClr val="tx2"/>
                          </a:solidFill>
                          <a:uFillTx/>
                          <a:latin typeface="Times New Roman" charset="0"/>
                          <a:ea typeface="宋体" charset="-122"/>
                        </a:rPr>
                        <a:t>1</a:t>
                      </a:r>
                      <a:r>
                        <a:rPr lang="zh-CN" altLang="en-US" sz="1100" b="0">
                          <a:solidFill>
                            <a:schemeClr val="tx2"/>
                          </a:solidFill>
                          <a:uFillTx/>
                          <a:latin typeface="Times New Roman" charset="0"/>
                          <a:ea typeface="宋体" charset="-122"/>
                        </a:rPr>
                        <a:t>（每年几次）</a:t>
                      </a:r>
                    </a:p>
                  </a:txBody>
                  <a:tcPr anchor="ctr">
                    <a:noFill/>
                  </a:tcPr>
                </a:tc>
                <a:tc>
                  <a:txBody>
                    <a:bodyPr/>
                    <a:lstStyle/>
                    <a:p>
                      <a:pPr algn="ctr">
                        <a:buNone/>
                      </a:pPr>
                      <a:r>
                        <a:rPr lang="en-US" altLang="zh-CN" sz="1400" b="0">
                          <a:solidFill>
                            <a:schemeClr val="tx2"/>
                          </a:solidFill>
                          <a:uFillTx/>
                          <a:latin typeface="Times New Roman" charset="0"/>
                          <a:ea typeface="宋体" charset="-122"/>
                        </a:rPr>
                        <a:t>7</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严重、重伤</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b="0">
                          <a:solidFill>
                            <a:schemeClr val="tx2"/>
                          </a:solidFill>
                          <a:uFillTx/>
                          <a:latin typeface="Times New Roman" charset="0"/>
                          <a:ea typeface="宋体" charset="-122"/>
                        </a:rPr>
                        <a:t>7</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稍有危险可以接受</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a:solidFill>
                            <a:schemeClr val="tx2"/>
                          </a:solidFill>
                          <a:uFillTx/>
                          <a:latin typeface="Times New Roman" charset="0"/>
                          <a:ea typeface="宋体" charset="-122"/>
                          <a:sym typeface="+mn-ea"/>
                        </a:rPr>
                        <a:t>V</a:t>
                      </a:r>
                      <a:endParaRPr lang="en-US" altLang="zh-CN" sz="1400" b="0">
                        <a:solidFill>
                          <a:schemeClr val="tx2"/>
                        </a:solidFill>
                        <a:uFillTx/>
                        <a:latin typeface="Times New Roman" charset="0"/>
                        <a:ea typeface="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宋体" charset="-122"/>
                        </a:rPr>
                        <a:t>应急物资日常</a:t>
                      </a:r>
                    </a:p>
                    <a:p>
                      <a:pPr algn="ctr">
                        <a:buNone/>
                      </a:pPr>
                      <a:r>
                        <a:rPr lang="zh-CN" altLang="en-US" sz="1400" b="0">
                          <a:solidFill>
                            <a:schemeClr val="tx2"/>
                          </a:solidFill>
                          <a:uFillTx/>
                          <a:latin typeface="Times New Roman" charset="0"/>
                          <a:ea typeface="宋体" charset="-122"/>
                        </a:rPr>
                        <a:t>点检</a:t>
                      </a:r>
                    </a:p>
                  </a:txBody>
                  <a:tcPr anchor="ctr">
                    <a:noFill/>
                  </a:tcPr>
                </a:tc>
                <a:tc>
                  <a:txBody>
                    <a:bodyPr/>
                    <a:lstStyle/>
                    <a:p>
                      <a:pPr algn="ctr">
                        <a:buNone/>
                      </a:pPr>
                      <a:r>
                        <a:rPr lang="en-US" altLang="zh-CN" sz="1400" b="0">
                          <a:solidFill>
                            <a:schemeClr val="tx2"/>
                          </a:solidFill>
                          <a:uFillTx/>
                          <a:latin typeface="Times New Roman" charset="0"/>
                          <a:ea typeface="宋体" charset="-122"/>
                        </a:rPr>
                        <a:t>- -</a:t>
                      </a:r>
                    </a:p>
                  </a:txBody>
                  <a:tcPr anchor="ctr">
                    <a:noFill/>
                  </a:tcPr>
                </a:tc>
                <a:extLst>
                  <a:ext uri="{0D108BD9-81ED-4DB2-BD59-A6C34878D82A}">
                    <a16:rowId xmlns:a16="http://schemas.microsoft.com/office/drawing/2014/main" val="10004"/>
                  </a:ext>
                </a:extLst>
              </a:tr>
              <a:tr h="690245">
                <a:tc>
                  <a:txBody>
                    <a:bodyPr/>
                    <a:lstStyle/>
                    <a:p>
                      <a:pPr algn="ctr">
                        <a:buNone/>
                      </a:pPr>
                      <a:r>
                        <a:rPr lang="zh-CN" altLang="en-US" sz="1400" b="0">
                          <a:solidFill>
                            <a:schemeClr val="tx2"/>
                          </a:solidFill>
                          <a:uFillTx/>
                          <a:latin typeface="Times New Roman" charset="0"/>
                          <a:ea typeface="宋体" charset="-122"/>
                        </a:rPr>
                        <a:t>物料堆放</a:t>
                      </a:r>
                    </a:p>
                  </a:txBody>
                  <a:tcPr anchor="ctr">
                    <a:noFill/>
                  </a:tcPr>
                </a:tc>
                <a:tc>
                  <a:txBody>
                    <a:bodyPr/>
                    <a:lstStyle/>
                    <a:p>
                      <a:pPr algn="ctr">
                        <a:buNone/>
                      </a:pPr>
                      <a:r>
                        <a:rPr lang="zh-CN" altLang="en-US" sz="1400" b="0">
                          <a:solidFill>
                            <a:schemeClr val="tx2"/>
                          </a:solidFill>
                          <a:uFillTx/>
                          <a:latin typeface="Times New Roman" charset="0"/>
                          <a:ea typeface="宋体" charset="-122"/>
                        </a:rPr>
                        <a:t>高度超标</a:t>
                      </a:r>
                    </a:p>
                  </a:txBody>
                  <a:tcPr anchor="ctr">
                    <a:noFill/>
                  </a:tcPr>
                </a:tc>
                <a:tc>
                  <a:txBody>
                    <a:bodyPr/>
                    <a:lstStyle/>
                    <a:p>
                      <a:pPr algn="ctr">
                        <a:buNone/>
                      </a:pPr>
                      <a:r>
                        <a:rPr lang="zh-CN" altLang="en-US" sz="1400" b="0">
                          <a:solidFill>
                            <a:schemeClr val="tx2"/>
                          </a:solidFill>
                          <a:uFillTx/>
                          <a:latin typeface="Times New Roman" charset="0"/>
                          <a:ea typeface="宋体" charset="-122"/>
                        </a:rPr>
                        <a:t>倒塌、压伤</a:t>
                      </a:r>
                    </a:p>
                  </a:txBody>
                  <a:tcPr anchor="ctr">
                    <a:noFill/>
                  </a:tcPr>
                </a:tc>
                <a:tc>
                  <a:txBody>
                    <a:bodyPr/>
                    <a:lstStyle/>
                    <a:p>
                      <a:pPr algn="ctr">
                        <a:buNone/>
                      </a:pPr>
                      <a:r>
                        <a:rPr lang="en-US" altLang="zh-CN" sz="1400" b="0">
                          <a:solidFill>
                            <a:schemeClr val="tx2"/>
                          </a:solidFill>
                          <a:uFillTx/>
                          <a:latin typeface="Times New Roman" charset="0"/>
                          <a:ea typeface="宋体" charset="-122"/>
                        </a:rPr>
                        <a:t>1</a:t>
                      </a:r>
                    </a:p>
                  </a:txBody>
                  <a:tcPr anchor="ctr">
                    <a:noFill/>
                  </a:tcPr>
                </a:tc>
                <a:tc>
                  <a:txBody>
                    <a:bodyPr/>
                    <a:lstStyle/>
                    <a:p>
                      <a:pPr algn="ctr">
                        <a:buNone/>
                      </a:pPr>
                      <a:r>
                        <a:rPr lang="en-US" altLang="zh-CN" sz="1400" b="0">
                          <a:solidFill>
                            <a:schemeClr val="tx2"/>
                          </a:solidFill>
                          <a:uFillTx/>
                          <a:latin typeface="Times New Roman" charset="0"/>
                          <a:ea typeface="宋体" charset="-122"/>
                        </a:rPr>
                        <a:t>6</a:t>
                      </a:r>
                    </a:p>
                  </a:txBody>
                  <a:tcPr anchor="ctr">
                    <a:noFill/>
                  </a:tcPr>
                </a:tc>
                <a:tc>
                  <a:txBody>
                    <a:bodyPr/>
                    <a:lstStyle/>
                    <a:p>
                      <a:pPr algn="ctr">
                        <a:buNone/>
                      </a:pPr>
                      <a:r>
                        <a:rPr lang="en-US" altLang="zh-CN" sz="1400" b="0">
                          <a:solidFill>
                            <a:schemeClr val="tx2"/>
                          </a:solidFill>
                          <a:uFillTx/>
                          <a:latin typeface="Times New Roman" charset="0"/>
                          <a:ea typeface="宋体" charset="-122"/>
                        </a:rPr>
                        <a:t>7</a:t>
                      </a:r>
                    </a:p>
                  </a:txBody>
                  <a:tcPr anchor="ctr">
                    <a:noFill/>
                  </a:tcPr>
                </a:tc>
                <a:tc>
                  <a:txBody>
                    <a:bodyPr/>
                    <a:lstStyle/>
                    <a:p>
                      <a:pPr algn="ctr">
                        <a:buNone/>
                      </a:pPr>
                      <a:r>
                        <a:rPr lang="en-US" altLang="zh-CN" sz="1400" b="0">
                          <a:solidFill>
                            <a:schemeClr val="tx2"/>
                          </a:solidFill>
                          <a:uFillTx/>
                          <a:latin typeface="Times New Roman" charset="0"/>
                          <a:ea typeface="宋体" charset="-122"/>
                        </a:rPr>
                        <a:t>42</a:t>
                      </a:r>
                      <a:r>
                        <a:rPr lang="zh-CN" altLang="en-US" sz="1100" b="0">
                          <a:solidFill>
                            <a:schemeClr val="tx2"/>
                          </a:solidFill>
                          <a:uFillTx/>
                          <a:latin typeface="Times New Roman" charset="0"/>
                          <a:ea typeface="宋体" charset="-122"/>
                        </a:rPr>
                        <a:t>（</a:t>
                      </a:r>
                      <a:r>
                        <a:rPr lang="zh-CN" altLang="en-US" sz="1100">
                          <a:solidFill>
                            <a:schemeClr val="tx2"/>
                          </a:solidFill>
                          <a:uFillTx/>
                          <a:latin typeface="Times New Roman" charset="0"/>
                          <a:ea typeface="宋体" charset="-122"/>
                          <a:sym typeface="+mn-ea"/>
                        </a:rPr>
                        <a:t>一般危险需要注意</a:t>
                      </a:r>
                      <a:r>
                        <a:rPr lang="zh-CN" altLang="en-US" sz="1100" b="0">
                          <a:solidFill>
                            <a:schemeClr val="tx2"/>
                          </a:solidFill>
                          <a:uFillTx/>
                          <a:latin typeface="Times New Roman" charset="0"/>
                          <a:ea typeface="宋体" charset="-122"/>
                        </a:rPr>
                        <a:t>）</a:t>
                      </a:r>
                    </a:p>
                  </a:txBody>
                  <a:tcPr anchor="ctr">
                    <a:noFill/>
                  </a:tcPr>
                </a:tc>
                <a:tc>
                  <a:txBody>
                    <a:bodyPr/>
                    <a:lstStyle/>
                    <a:p>
                      <a:pPr algn="ctr">
                        <a:buNone/>
                      </a:pPr>
                      <a:r>
                        <a:rPr lang="en-US" altLang="zh-CN" sz="1400">
                          <a:solidFill>
                            <a:schemeClr val="tx2"/>
                          </a:solidFill>
                          <a:uFillTx/>
                          <a:latin typeface="Times New Roman" charset="0"/>
                          <a:ea typeface="宋体" charset="-122"/>
                          <a:sym typeface="+mn-ea"/>
                        </a:rPr>
                        <a:t>IV</a:t>
                      </a:r>
                      <a:endParaRPr lang="en-US" altLang="zh-CN" sz="1400" b="0">
                        <a:solidFill>
                          <a:schemeClr val="tx2"/>
                        </a:solidFill>
                        <a:uFillTx/>
                        <a:latin typeface="Times New Roman" charset="0"/>
                        <a:ea typeface="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宋体" charset="-122"/>
                        </a:rPr>
                        <a:t>仓库管理规定，</a:t>
                      </a:r>
                      <a:r>
                        <a:rPr lang="en-US" altLang="zh-CN" sz="1400" b="0">
                          <a:solidFill>
                            <a:schemeClr val="tx2"/>
                          </a:solidFill>
                          <a:uFillTx/>
                          <a:latin typeface="Times New Roman" charset="0"/>
                          <a:ea typeface="宋体" charset="-122"/>
                        </a:rPr>
                        <a:t>5S</a:t>
                      </a:r>
                      <a:r>
                        <a:rPr lang="zh-CN" altLang="en-US" sz="1400" b="0">
                          <a:solidFill>
                            <a:schemeClr val="tx2"/>
                          </a:solidFill>
                          <a:uFillTx/>
                          <a:latin typeface="Times New Roman" charset="0"/>
                          <a:ea typeface="宋体" charset="-122"/>
                        </a:rPr>
                        <a:t>管理</a:t>
                      </a:r>
                    </a:p>
                  </a:txBody>
                  <a:tcPr anchor="ctr">
                    <a:noFill/>
                  </a:tcPr>
                </a:tc>
                <a:tc>
                  <a:txBody>
                    <a:bodyPr/>
                    <a:lstStyle/>
                    <a:p>
                      <a:pPr algn="ctr">
                        <a:buNone/>
                      </a:pPr>
                      <a:r>
                        <a:rPr lang="zh-CN" altLang="en-US" sz="1400" b="0">
                          <a:solidFill>
                            <a:schemeClr val="tx2"/>
                          </a:solidFill>
                          <a:uFillTx/>
                          <a:latin typeface="Times New Roman" charset="0"/>
                          <a:ea typeface="宋体" charset="-122"/>
                        </a:rPr>
                        <a:t>加强培训</a:t>
                      </a:r>
                    </a:p>
                  </a:txBody>
                  <a:tcPr anchor="ctr">
                    <a:noFill/>
                  </a:tcPr>
                </a:tc>
                <a:extLst>
                  <a:ext uri="{0D108BD9-81ED-4DB2-BD59-A6C34878D82A}">
                    <a16:rowId xmlns:a16="http://schemas.microsoft.com/office/drawing/2014/main" val="10005"/>
                  </a:ext>
                </a:extLst>
              </a:tr>
              <a:tr h="682625">
                <a:tc>
                  <a:txBody>
                    <a:bodyPr/>
                    <a:lstStyle/>
                    <a:p>
                      <a:pPr algn="ctr">
                        <a:buNone/>
                      </a:pPr>
                      <a:r>
                        <a:rPr lang="zh-CN" altLang="en-US" sz="1400" b="0">
                          <a:solidFill>
                            <a:schemeClr val="tx2"/>
                          </a:solidFill>
                          <a:uFillTx/>
                          <a:latin typeface="Times New Roman" charset="0"/>
                          <a:ea typeface="宋体" charset="-122"/>
                        </a:rPr>
                        <a:t>外来车辆送货</a:t>
                      </a:r>
                    </a:p>
                  </a:txBody>
                  <a:tcPr anchor="ctr">
                    <a:noFill/>
                  </a:tcPr>
                </a:tc>
                <a:tc>
                  <a:txBody>
                    <a:bodyPr/>
                    <a:lstStyle/>
                    <a:p>
                      <a:pPr algn="ctr">
                        <a:buNone/>
                      </a:pPr>
                      <a:r>
                        <a:rPr lang="zh-CN" altLang="en-US" sz="1400" b="0">
                          <a:solidFill>
                            <a:schemeClr val="tx2"/>
                          </a:solidFill>
                          <a:uFillTx/>
                          <a:latin typeface="Times New Roman" charset="0"/>
                          <a:ea typeface="宋体" charset="-122"/>
                        </a:rPr>
                        <a:t>驾驶不慎</a:t>
                      </a:r>
                    </a:p>
                  </a:txBody>
                  <a:tcPr anchor="ctr">
                    <a:noFill/>
                  </a:tcPr>
                </a:tc>
                <a:tc>
                  <a:txBody>
                    <a:bodyPr/>
                    <a:lstStyle/>
                    <a:p>
                      <a:pPr algn="ctr">
                        <a:buNone/>
                      </a:pPr>
                      <a:r>
                        <a:rPr lang="zh-CN" altLang="en-US" sz="1400" b="0">
                          <a:solidFill>
                            <a:schemeClr val="tx2"/>
                          </a:solidFill>
                          <a:uFillTx/>
                          <a:latin typeface="Times New Roman" charset="0"/>
                          <a:ea typeface="宋体" charset="-122"/>
                        </a:rPr>
                        <a:t>撞到物或人</a:t>
                      </a:r>
                    </a:p>
                  </a:txBody>
                  <a:tcPr anchor="ctr">
                    <a:noFill/>
                  </a:tcPr>
                </a:tc>
                <a:tc>
                  <a:txBody>
                    <a:bodyPr/>
                    <a:lstStyle/>
                    <a:p>
                      <a:pPr algn="ctr">
                        <a:buNone/>
                      </a:pPr>
                      <a:r>
                        <a:rPr lang="en-US" altLang="zh-CN" sz="1400" b="0">
                          <a:solidFill>
                            <a:schemeClr val="tx2"/>
                          </a:solidFill>
                          <a:uFillTx/>
                          <a:latin typeface="Times New Roman" charset="0"/>
                          <a:ea typeface="宋体" charset="-122"/>
                        </a:rPr>
                        <a:t>3</a:t>
                      </a:r>
                    </a:p>
                  </a:txBody>
                  <a:tcPr anchor="ctr">
                    <a:noFill/>
                  </a:tcPr>
                </a:tc>
                <a:tc>
                  <a:txBody>
                    <a:bodyPr/>
                    <a:lstStyle/>
                    <a:p>
                      <a:pPr algn="ctr">
                        <a:buNone/>
                      </a:pPr>
                      <a:r>
                        <a:rPr lang="en-US" altLang="zh-CN" sz="1400" b="0">
                          <a:solidFill>
                            <a:schemeClr val="tx2"/>
                          </a:solidFill>
                          <a:uFillTx/>
                          <a:latin typeface="Times New Roman" charset="0"/>
                          <a:ea typeface="宋体" charset="-122"/>
                        </a:rPr>
                        <a:t>6</a:t>
                      </a:r>
                    </a:p>
                  </a:txBody>
                  <a:tcPr anchor="ctr">
                    <a:noFill/>
                  </a:tcPr>
                </a:tc>
                <a:tc>
                  <a:txBody>
                    <a:bodyPr/>
                    <a:lstStyle/>
                    <a:p>
                      <a:pPr algn="ctr">
                        <a:buNone/>
                      </a:pPr>
                      <a:r>
                        <a:rPr lang="en-US" altLang="zh-CN" sz="1400" b="0">
                          <a:solidFill>
                            <a:schemeClr val="tx2"/>
                          </a:solidFill>
                          <a:uFillTx/>
                          <a:latin typeface="Times New Roman" charset="0"/>
                          <a:ea typeface="宋体" charset="-122"/>
                        </a:rPr>
                        <a:t>7</a:t>
                      </a:r>
                    </a:p>
                  </a:txBody>
                  <a:tcPr anchor="ctr">
                    <a:noFill/>
                  </a:tcPr>
                </a:tc>
                <a:tc>
                  <a:txBody>
                    <a:bodyPr/>
                    <a:lstStyle/>
                    <a:p>
                      <a:pPr algn="ctr">
                        <a:buNone/>
                      </a:pPr>
                      <a:r>
                        <a:rPr lang="en-US" altLang="zh-CN" sz="1400" b="0">
                          <a:solidFill>
                            <a:schemeClr val="tx2"/>
                          </a:solidFill>
                          <a:uFillTx/>
                          <a:latin typeface="Times New Roman" charset="0"/>
                          <a:ea typeface="宋体" charset="-122"/>
                        </a:rPr>
                        <a:t>126</a:t>
                      </a:r>
                      <a:r>
                        <a:rPr lang="zh-CN" altLang="en-US" sz="1100" b="0">
                          <a:solidFill>
                            <a:schemeClr val="tx2"/>
                          </a:solidFill>
                          <a:uFillTx/>
                          <a:latin typeface="Times New Roman" charset="0"/>
                          <a:ea typeface="宋体" charset="-122"/>
                        </a:rPr>
                        <a:t>（显著危险需要整改）</a:t>
                      </a:r>
                    </a:p>
                  </a:txBody>
                  <a:tcPr anchor="ctr">
                    <a:noFill/>
                  </a:tcPr>
                </a:tc>
                <a:tc>
                  <a:txBody>
                    <a:bodyPr/>
                    <a:lstStyle/>
                    <a:p>
                      <a:pPr algn="ctr">
                        <a:buNone/>
                      </a:pPr>
                      <a:r>
                        <a:rPr lang="en-US" altLang="zh-CN" sz="1400">
                          <a:solidFill>
                            <a:schemeClr val="tx2"/>
                          </a:solidFill>
                          <a:uFillTx/>
                          <a:latin typeface="Times New Roman" charset="0"/>
                          <a:ea typeface="宋体" charset="-122"/>
                          <a:sym typeface="+mn-ea"/>
                        </a:rPr>
                        <a:t>III</a:t>
                      </a:r>
                      <a:endParaRPr lang="en-US" altLang="zh-CN" sz="1400" b="0">
                        <a:solidFill>
                          <a:schemeClr val="tx2"/>
                        </a:solidFill>
                        <a:uFillTx/>
                        <a:latin typeface="Times New Roman" charset="0"/>
                        <a:ea typeface="宋体" charset="-122"/>
                        <a:sym typeface="+mn-ea"/>
                      </a:endParaRPr>
                    </a:p>
                  </a:txBody>
                  <a:tcPr anchor="ctr">
                    <a:noFill/>
                  </a:tcPr>
                </a:tc>
                <a:tc>
                  <a:txBody>
                    <a:bodyPr/>
                    <a:lstStyle/>
                    <a:p>
                      <a:pPr algn="ctr">
                        <a:buNone/>
                      </a:pPr>
                      <a:r>
                        <a:rPr lang="zh-CN" altLang="en-US" sz="1400" b="0">
                          <a:solidFill>
                            <a:schemeClr val="tx2"/>
                          </a:solidFill>
                          <a:uFillTx/>
                          <a:latin typeface="Times New Roman" charset="0"/>
                          <a:ea typeface="宋体" charset="-122"/>
                        </a:rPr>
                        <a:t>规定行使路线</a:t>
                      </a:r>
                    </a:p>
                  </a:txBody>
                  <a:tcPr anchor="ctr">
                    <a:noFill/>
                  </a:tcPr>
                </a:tc>
                <a:tc>
                  <a:txBody>
                    <a:bodyPr/>
                    <a:lstStyle/>
                    <a:p>
                      <a:pPr algn="ctr">
                        <a:buNone/>
                      </a:pPr>
                      <a:r>
                        <a:rPr lang="en-US" altLang="zh-CN" sz="1400" b="0">
                          <a:solidFill>
                            <a:schemeClr val="tx2"/>
                          </a:solidFill>
                          <a:uFillTx/>
                          <a:latin typeface="Times New Roman" charset="0"/>
                          <a:ea typeface="宋体" charset="-122"/>
                        </a:rPr>
                        <a:t>- -</a:t>
                      </a:r>
                    </a:p>
                  </a:txBody>
                  <a:tcPr anchor="ctr">
                    <a:noFill/>
                  </a:tcPr>
                </a:tc>
                <a:extLst>
                  <a:ext uri="{0D108BD9-81ED-4DB2-BD59-A6C34878D82A}">
                    <a16:rowId xmlns:a16="http://schemas.microsoft.com/office/drawing/2014/main" val="10006"/>
                  </a:ext>
                </a:extLst>
              </a:tr>
            </a:tbl>
          </a:graphicData>
        </a:graphic>
      </p:graphicFrame>
      <p:sp>
        <p:nvSpPr>
          <p:cNvPr id="29" name="圆角矩形 28"/>
          <p:cNvSpPr/>
          <p:nvPr/>
        </p:nvSpPr>
        <p:spPr>
          <a:xfrm rot="10800000" flipV="1">
            <a:off x="647700" y="1162050"/>
            <a:ext cx="1116330" cy="328930"/>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zh-CN" altLang="en-US" sz="1800" dirty="0">
                <a:solidFill>
                  <a:schemeClr val="tx2"/>
                </a:solidFill>
                <a:latin typeface="Arial" charset="0"/>
                <a:ea typeface="微软雅黑" pitchFamily="34" charset="-122"/>
                <a:sym typeface="Arial" charset="0"/>
              </a:rPr>
              <a:t>仓储</a:t>
            </a:r>
          </a:p>
        </p:txBody>
      </p:sp>
      <p:sp>
        <p:nvSpPr>
          <p:cNvPr id="291" name="购物车"/>
          <p:cNvSpPr/>
          <p:nvPr/>
        </p:nvSpPr>
        <p:spPr>
          <a:xfrm flipH="1">
            <a:off x="173990" y="1162050"/>
            <a:ext cx="403225" cy="340360"/>
          </a:xfrm>
          <a:custGeom>
            <a:avLst/>
            <a:gdLst/>
            <a:ahLst/>
            <a:cxnLst/>
            <a:rect l="l" t="t" r="r" b="b"/>
            <a:pathLst>
              <a:path w="1211637" h="857258">
                <a:moveTo>
                  <a:pt x="937021" y="713258"/>
                </a:moveTo>
                <a:cubicBezTo>
                  <a:pt x="976786" y="713258"/>
                  <a:pt x="1009021" y="745493"/>
                  <a:pt x="1009021" y="785258"/>
                </a:cubicBezTo>
                <a:cubicBezTo>
                  <a:pt x="1009021" y="825023"/>
                  <a:pt x="976786" y="857258"/>
                  <a:pt x="937021" y="857258"/>
                </a:cubicBezTo>
                <a:cubicBezTo>
                  <a:pt x="897256" y="857258"/>
                  <a:pt x="865021" y="825023"/>
                  <a:pt x="865021" y="785258"/>
                </a:cubicBezTo>
                <a:cubicBezTo>
                  <a:pt x="865021" y="745493"/>
                  <a:pt x="897256" y="713258"/>
                  <a:pt x="937021" y="713258"/>
                </a:cubicBezTo>
                <a:close/>
                <a:moveTo>
                  <a:pt x="568554" y="713258"/>
                </a:moveTo>
                <a:cubicBezTo>
                  <a:pt x="608319" y="713258"/>
                  <a:pt x="640554" y="745493"/>
                  <a:pt x="640554" y="785258"/>
                </a:cubicBezTo>
                <a:cubicBezTo>
                  <a:pt x="640554" y="825023"/>
                  <a:pt x="608319" y="857258"/>
                  <a:pt x="568554" y="857258"/>
                </a:cubicBezTo>
                <a:cubicBezTo>
                  <a:pt x="528789" y="857258"/>
                  <a:pt x="496554" y="825023"/>
                  <a:pt x="496554" y="785258"/>
                </a:cubicBezTo>
                <a:cubicBezTo>
                  <a:pt x="496554" y="745493"/>
                  <a:pt x="528789" y="713258"/>
                  <a:pt x="568554" y="713258"/>
                </a:cubicBezTo>
                <a:close/>
                <a:moveTo>
                  <a:pt x="238524" y="0"/>
                </a:moveTo>
                <a:lnTo>
                  <a:pt x="287824" y="4511"/>
                </a:lnTo>
                <a:lnTo>
                  <a:pt x="288000" y="4511"/>
                </a:lnTo>
                <a:lnTo>
                  <a:pt x="288001" y="4528"/>
                </a:lnTo>
                <a:lnTo>
                  <a:pt x="308028" y="6360"/>
                </a:lnTo>
                <a:lnTo>
                  <a:pt x="374622" y="197367"/>
                </a:lnTo>
                <a:lnTo>
                  <a:pt x="1211637" y="197367"/>
                </a:lnTo>
                <a:lnTo>
                  <a:pt x="1050402" y="681918"/>
                </a:lnTo>
                <a:lnTo>
                  <a:pt x="472773" y="681918"/>
                </a:lnTo>
                <a:lnTo>
                  <a:pt x="399476" y="461644"/>
                </a:lnTo>
                <a:lnTo>
                  <a:pt x="257414" y="54181"/>
                </a:lnTo>
                <a:lnTo>
                  <a:pt x="1" y="54181"/>
                </a:lnTo>
                <a:lnTo>
                  <a:pt x="0" y="4511"/>
                </a:lnTo>
                <a:lnTo>
                  <a:pt x="240097" y="4511"/>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sz="6000" dirty="0">
                  <a:latin typeface="Arial" charset="0"/>
                  <a:ea typeface="微软雅黑" pitchFamily="34" charset="-122"/>
                  <a:sym typeface="Arial" charset="0"/>
                </a:rPr>
                <a:t>6</a:t>
              </a:r>
            </a:p>
          </p:txBody>
        </p:sp>
        <p:sp>
          <p:nvSpPr>
            <p:cNvPr id="42" name="文本框 41"/>
            <p:cNvSpPr txBox="1"/>
            <p:nvPr/>
          </p:nvSpPr>
          <p:spPr>
            <a:xfrm>
              <a:off x="4484349" y="3077396"/>
              <a:ext cx="3610610"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结论与建议</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圆角矩形 19"/>
          <p:cNvSpPr/>
          <p:nvPr/>
        </p:nvSpPr>
        <p:spPr>
          <a:xfrm>
            <a:off x="-886" y="2116233"/>
            <a:ext cx="10287887" cy="4170219"/>
          </a:xfrm>
          <a:prstGeom prst="roundRect">
            <a:avLst>
              <a:gd name="adj" fmla="val 0"/>
            </a:avLst>
          </a:prstGeom>
          <a:solidFill>
            <a:srgbClr val="4472C4">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1" name="圆角矩形 20"/>
          <p:cNvSpPr/>
          <p:nvPr/>
        </p:nvSpPr>
        <p:spPr>
          <a:xfrm>
            <a:off x="-5664" y="1927763"/>
            <a:ext cx="10287887" cy="4170219"/>
          </a:xfrm>
          <a:prstGeom prst="roundRect">
            <a:avLst>
              <a:gd name="adj" fmla="val 0"/>
            </a:avLst>
          </a:prstGeom>
          <a:solidFill>
            <a:srgbClr val="4472C4">
              <a:alpha val="4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9" name="文本框 28"/>
          <p:cNvSpPr txBox="1"/>
          <p:nvPr/>
        </p:nvSpPr>
        <p:spPr>
          <a:xfrm>
            <a:off x="10465264" y="1938658"/>
            <a:ext cx="1104900" cy="4281170"/>
          </a:xfrm>
          <a:prstGeom prst="rect">
            <a:avLst/>
          </a:prstGeom>
          <a:noFill/>
        </p:spPr>
        <p:txBody>
          <a:bodyPr vert="eaVert" wrap="none" lIns="91436" tIns="45718" rIns="91436" bIns="45718" rtlCol="0">
            <a:spAutoFit/>
          </a:bodyPr>
          <a:lstStyle/>
          <a:p>
            <a:r>
              <a:rPr lang="zh-CN" altLang="en-US" sz="6000" spc="600" dirty="0">
                <a:solidFill>
                  <a:schemeClr val="bg1">
                    <a:lumMod val="50000"/>
                  </a:schemeClr>
                </a:solidFill>
                <a:latin typeface="Arial" charset="0"/>
                <a:ea typeface="微软雅黑" pitchFamily="34" charset="-122"/>
                <a:sym typeface="Arial" charset="0"/>
              </a:rPr>
              <a:t>结论与建议</a:t>
            </a:r>
          </a:p>
        </p:txBody>
      </p:sp>
      <p:sp>
        <p:nvSpPr>
          <p:cNvPr id="30" name="矩形 29"/>
          <p:cNvSpPr/>
          <p:nvPr/>
        </p:nvSpPr>
        <p:spPr>
          <a:xfrm>
            <a:off x="648335" y="2369820"/>
            <a:ext cx="8242935" cy="2726690"/>
          </a:xfrm>
          <a:prstGeom prst="rect">
            <a:avLst/>
          </a:prstGeom>
        </p:spPr>
        <p:txBody>
          <a:bodyPr wrap="square" lIns="91436" tIns="45718" rIns="91436" bIns="45718">
            <a:spAutoFit/>
          </a:bodyPr>
          <a:lstStyle/>
          <a:p>
            <a:pPr>
              <a:lnSpc>
                <a:spcPct val="130000"/>
              </a:lnSpc>
            </a:pPr>
            <a:r>
              <a:rPr lang="en-US" altLang="zh-CN" sz="1400" dirty="0">
                <a:solidFill>
                  <a:schemeClr val="bg1"/>
                </a:solidFill>
                <a:latin typeface="Arial" charset="0"/>
                <a:ea typeface="微软雅黑" pitchFamily="34" charset="-122"/>
                <a:sym typeface="Arial" charset="0"/>
              </a:rPr>
              <a:t>      </a:t>
            </a:r>
            <a:r>
              <a:rPr lang="zh-CN" altLang="en-US" sz="1400" dirty="0">
                <a:solidFill>
                  <a:schemeClr val="bg1"/>
                </a:solidFill>
                <a:latin typeface="Arial" charset="0"/>
                <a:ea typeface="微软雅黑" pitchFamily="34" charset="-122"/>
                <a:sym typeface="Arial" charset="0"/>
              </a:rPr>
              <a:t>石油化工企业已成为无数行业中的高危行业，在其生产过程中存在易燃、易爆、高温、高压、有毒、易腐蚀等各种风险。无数个事故案例告诉我们：确保安全生产无疑是工作和生活的重中之重！而安全生产的核心就是有效控制这些风险，使其在可接受的水平。</a:t>
            </a:r>
          </a:p>
          <a:p>
            <a:pPr>
              <a:lnSpc>
                <a:spcPct val="130000"/>
              </a:lnSpc>
            </a:pPr>
            <a:endParaRPr lang="zh-CN" altLang="en-US" sz="1400" dirty="0">
              <a:solidFill>
                <a:schemeClr val="bg1"/>
              </a:solidFill>
              <a:latin typeface="Arial" charset="0"/>
              <a:ea typeface="微软雅黑" pitchFamily="34" charset="-122"/>
              <a:sym typeface="Arial" charset="0"/>
            </a:endParaRPr>
          </a:p>
          <a:p>
            <a:pPr>
              <a:lnSpc>
                <a:spcPct val="130000"/>
              </a:lnSpc>
            </a:pPr>
            <a:r>
              <a:rPr lang="zh-CN" altLang="en-US" sz="1400" dirty="0">
                <a:solidFill>
                  <a:schemeClr val="bg1"/>
                </a:solidFill>
                <a:latin typeface="Arial" charset="0"/>
                <a:ea typeface="微软雅黑" pitchFamily="34" charset="-122"/>
                <a:sym typeface="Arial" charset="0"/>
              </a:rPr>
              <a:t>      因此，经过这次《风险评价法</a:t>
            </a:r>
            <a:r>
              <a:rPr lang="en-US" altLang="zh-CN" sz="1400" dirty="0">
                <a:solidFill>
                  <a:schemeClr val="bg1"/>
                </a:solidFill>
                <a:latin typeface="Arial" charset="0"/>
                <a:ea typeface="微软雅黑" pitchFamily="34" charset="-122"/>
                <a:sym typeface="Arial" charset="0"/>
              </a:rPr>
              <a:t>LEC</a:t>
            </a:r>
            <a:r>
              <a:rPr lang="zh-CN" altLang="en-US" sz="1400" dirty="0">
                <a:solidFill>
                  <a:schemeClr val="bg1"/>
                </a:solidFill>
                <a:latin typeface="Arial" charset="0"/>
                <a:ea typeface="微软雅黑" pitchFamily="34" charset="-122"/>
                <a:sym typeface="Arial" charset="0"/>
              </a:rPr>
              <a:t>》的培训，需要大家在工作过程中不断的识别与分析出危险有害因素，才能预测危险可能造成的危害，从而采取有针对性的预防措施，防范事故的发生，保障大家的生命安全。我们要做到的就是安全生产，防患大于未然，不放过每一个风险，也不杞人忧天。在生产过程中，永远走好风险识别这关键第一步！</a:t>
            </a:r>
          </a:p>
          <a:p>
            <a:pPr>
              <a:lnSpc>
                <a:spcPct val="130000"/>
              </a:lnSpc>
            </a:pPr>
            <a:endParaRPr lang="en-US" altLang="zh-CN" sz="2000" dirty="0">
              <a:solidFill>
                <a:schemeClr val="bg1"/>
              </a:solidFill>
              <a:latin typeface="Arial" charset="0"/>
              <a:ea typeface="微软雅黑" pitchFamily="34" charset="-122"/>
              <a:sym typeface="Arial" charset="0"/>
            </a:endParaRPr>
          </a:p>
        </p:txBody>
      </p:sp>
      <p:sp>
        <p:nvSpPr>
          <p:cNvPr id="45" name="圆角矩形 44"/>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6</a:t>
            </a:r>
            <a:endParaRPr lang="zh-CN" altLang="en-US" sz="3600" dirty="0">
              <a:latin typeface="Arial" charset="0"/>
              <a:ea typeface="微软雅黑" pitchFamily="34" charset="-122"/>
              <a:sym typeface="Arial" charset="0"/>
            </a:endParaRPr>
          </a:p>
        </p:txBody>
      </p:sp>
      <p:sp>
        <p:nvSpPr>
          <p:cNvPr id="60" name="圆角矩形 59"/>
          <p:cNvSpPr/>
          <p:nvPr/>
        </p:nvSpPr>
        <p:spPr>
          <a:xfrm rot="16200000" flipV="1">
            <a:off x="11567363" y="4710885"/>
            <a:ext cx="770655" cy="478620"/>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61" name="圆角矩形 60"/>
          <p:cNvSpPr/>
          <p:nvPr/>
        </p:nvSpPr>
        <p:spPr>
          <a:xfrm rot="16200000" flipV="1">
            <a:off x="11567363" y="5611018"/>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62" name="圆角矩形 61"/>
          <p:cNvSpPr/>
          <p:nvPr/>
        </p:nvSpPr>
        <p:spPr>
          <a:xfrm rot="16200000" flipV="1">
            <a:off x="11567363" y="2943503"/>
            <a:ext cx="770655" cy="478620"/>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63" name="圆角矩形 62"/>
          <p:cNvSpPr/>
          <p:nvPr/>
        </p:nvSpPr>
        <p:spPr>
          <a:xfrm rot="16200000" flipV="1">
            <a:off x="11567363" y="3843637"/>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64" name="圆角矩形 63"/>
          <p:cNvSpPr/>
          <p:nvPr/>
        </p:nvSpPr>
        <p:spPr>
          <a:xfrm rot="16200000" flipV="1">
            <a:off x="11567365" y="2022983"/>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 name="文本框 1"/>
          <p:cNvSpPr txBox="1"/>
          <p:nvPr/>
        </p:nvSpPr>
        <p:spPr>
          <a:xfrm>
            <a:off x="647718" y="267582"/>
            <a:ext cx="2086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结论与建议</a:t>
            </a:r>
          </a:p>
        </p:txBody>
      </p:sp>
      <p:sp>
        <p:nvSpPr>
          <p:cNvPr id="3" name="矩形 2"/>
          <p:cNvSpPr/>
          <p:nvPr/>
        </p:nvSpPr>
        <p:spPr>
          <a:xfrm>
            <a:off x="2713355" y="252730"/>
            <a:ext cx="9479915" cy="48450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矩形 71"/>
          <p:cNvSpPr/>
          <p:nvPr/>
        </p:nvSpPr>
        <p:spPr>
          <a:xfrm>
            <a:off x="-8551" y="5623749"/>
            <a:ext cx="12192000" cy="1234251"/>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grpSp>
        <p:nvGrpSpPr>
          <p:cNvPr id="73" name="组合 60"/>
          <p:cNvGrpSpPr/>
          <p:nvPr/>
        </p:nvGrpSpPr>
        <p:grpSpPr>
          <a:xfrm rot="16200000">
            <a:off x="11436485" y="6057840"/>
            <a:ext cx="1271471" cy="363349"/>
            <a:chOff x="6507038" y="462977"/>
            <a:chExt cx="2430800" cy="471379"/>
          </a:xfrm>
        </p:grpSpPr>
        <p:grpSp>
          <p:nvGrpSpPr>
            <p:cNvPr id="74" name="组合 61"/>
            <p:cNvGrpSpPr/>
            <p:nvPr/>
          </p:nvGrpSpPr>
          <p:grpSpPr>
            <a:xfrm flipV="1">
              <a:off x="6507038" y="462977"/>
              <a:ext cx="1917435" cy="471379"/>
              <a:chOff x="810775" y="1533962"/>
              <a:chExt cx="7782374" cy="1913206"/>
            </a:xfrm>
          </p:grpSpPr>
          <p:sp>
            <p:nvSpPr>
              <p:cNvPr id="76" name="圆角矩形 75"/>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77" name="圆角矩形 76"/>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78" name="圆角矩形 77"/>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79" name="圆角矩形 78"/>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75" name="圆角矩形 74"/>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80" name="文本框 79"/>
          <p:cNvSpPr txBox="1"/>
          <p:nvPr/>
        </p:nvSpPr>
        <p:spPr>
          <a:xfrm>
            <a:off x="403860" y="5713730"/>
            <a:ext cx="7766050" cy="1013460"/>
          </a:xfrm>
          <a:prstGeom prst="rect">
            <a:avLst/>
          </a:prstGeom>
          <a:noFill/>
        </p:spPr>
        <p:txBody>
          <a:bodyPr wrap="square" lIns="91436" tIns="45718" rIns="91436" bIns="45718" rtlCol="0">
            <a:spAutoFit/>
          </a:bodyPr>
          <a:lstStyle/>
          <a:p>
            <a:r>
              <a:rPr lang="en-US" altLang="zh-CN" sz="6000" dirty="0">
                <a:solidFill>
                  <a:schemeClr val="bg1"/>
                </a:solidFill>
                <a:latin typeface="Arial" charset="0"/>
                <a:ea typeface="微软雅黑" pitchFamily="34" charset="-122"/>
                <a:sym typeface="Arial" charset="0"/>
              </a:rPr>
              <a:t>THANKS</a:t>
            </a:r>
            <a:r>
              <a:rPr lang="zh-CN" altLang="en-US" sz="6000" dirty="0">
                <a:solidFill>
                  <a:schemeClr val="bg1"/>
                </a:solidFill>
                <a:latin typeface="Arial" charset="0"/>
                <a:ea typeface="微软雅黑" pitchFamily="34" charset="-122"/>
                <a:sym typeface="Arial" charset="0"/>
              </a:rPr>
              <a:t>  </a:t>
            </a:r>
            <a:r>
              <a:rPr lang="en-US" sz="6000" dirty="0">
                <a:solidFill>
                  <a:schemeClr val="bg1"/>
                </a:solidFill>
                <a:latin typeface="Arial" charset="0"/>
                <a:ea typeface="微软雅黑" pitchFamily="34" charset="-122"/>
                <a:sym typeface="Arial" charset="0"/>
              </a:rPr>
              <a:t>ALL !</a:t>
            </a:r>
            <a:endParaRPr lang="en-US" sz="6000" dirty="0">
              <a:solidFill>
                <a:schemeClr val="bg1"/>
              </a:solidFill>
              <a:latin typeface="Arial" charset="0"/>
              <a:ea typeface="微软雅黑" pitchFamily="34" charset="-122"/>
              <a:cs typeface="Segoe UI Semilight" pitchFamily="34" charset="0"/>
              <a:sym typeface="Arial" charset="0"/>
            </a:endParaRPr>
          </a:p>
        </p:txBody>
      </p:sp>
      <p:sp>
        <p:nvSpPr>
          <p:cNvPr id="2" name="矩形 1"/>
          <p:cNvSpPr/>
          <p:nvPr/>
        </p:nvSpPr>
        <p:spPr>
          <a:xfrm>
            <a:off x="3350260" y="1369695"/>
            <a:ext cx="5491480" cy="1322070"/>
          </a:xfrm>
          <a:prstGeom prst="rect">
            <a:avLst/>
          </a:prstGeom>
          <a:noFill/>
          <a:ln>
            <a:noFill/>
          </a:ln>
        </p:spPr>
        <p:txBody>
          <a:bodyPr wrap="square" rtlCol="0" anchor="t">
            <a:spAutoFit/>
          </a:bodyPr>
          <a:lstStyle/>
          <a:p>
            <a:pPr algn="ctr"/>
            <a:r>
              <a:rPr lang="zh-CN" altLang="en-US" sz="8000" b="1" dirty="0">
                <a:ln w="22225">
                  <a:solidFill>
                    <a:schemeClr val="accent2"/>
                  </a:solidFill>
                  <a:prstDash val="solid"/>
                </a:ln>
                <a:solidFill>
                  <a:schemeClr val="accent2">
                    <a:lumMod val="40000"/>
                    <a:lumOff val="60000"/>
                  </a:schemeClr>
                </a:solidFill>
                <a:effectLst/>
                <a:latin typeface="Arial" charset="0"/>
                <a:ea typeface="微软雅黑" pitchFamily="34" charset="-122"/>
                <a:sym typeface="Arial" charset="0"/>
              </a:rPr>
              <a:t>谢谢大家！</a:t>
            </a:r>
          </a:p>
        </p:txBody>
      </p:sp>
    </p:spTree>
  </p:cSld>
  <p:clrMapOvr>
    <a:masterClrMapping/>
  </p:clrMapOvr>
  <mc:AlternateContent xmlns:mc="http://schemas.openxmlformats.org/markup-compatibility/2006" xmlns:p14="http://schemas.microsoft.com/office/powerpoint/2010/main">
    <mc:Choice Requires="p14">
      <p:transition spd="slow" p14:dur="1500">
        <p:cover/>
      </p:transition>
    </mc:Choice>
    <mc:Fallback xmlns="">
      <p:transition spd="slow">
        <p:cov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altLang="zh-CN" sz="6000" dirty="0">
                  <a:latin typeface="Arial" charset="0"/>
                  <a:ea typeface="微软雅黑" pitchFamily="34" charset="-122"/>
                  <a:sym typeface="Arial" charset="0"/>
                </a:rPr>
                <a:t>1</a:t>
              </a:r>
              <a:endParaRPr lang="zh-CN" altLang="en-US" sz="6000" dirty="0">
                <a:latin typeface="Arial" charset="0"/>
                <a:ea typeface="微软雅黑" pitchFamily="34" charset="-122"/>
                <a:sym typeface="Arial" charset="0"/>
              </a:endParaRPr>
            </a:p>
          </p:txBody>
        </p:sp>
        <p:sp>
          <p:nvSpPr>
            <p:cNvPr id="42" name="文本框 41"/>
            <p:cNvSpPr txBox="1"/>
            <p:nvPr/>
          </p:nvSpPr>
          <p:spPr>
            <a:xfrm>
              <a:off x="5001204" y="3062156"/>
              <a:ext cx="2924810"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培训目的</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75" name="文本框 374"/>
          <p:cNvSpPr txBox="1"/>
          <p:nvPr/>
        </p:nvSpPr>
        <p:spPr>
          <a:xfrm>
            <a:off x="621030" y="1842770"/>
            <a:ext cx="4286885" cy="649605"/>
          </a:xfrm>
          <a:prstGeom prst="rect">
            <a:avLst/>
          </a:prstGeom>
          <a:noFill/>
        </p:spPr>
        <p:txBody>
          <a:bodyPr wrap="square" lIns="91436" tIns="45718" rIns="91436" bIns="45718" rtlCol="0">
            <a:spAutoFit/>
          </a:bodyPr>
          <a:lstStyle/>
          <a:p>
            <a:pPr marL="342900" indent="-342900" algn="l">
              <a:lnSpc>
                <a:spcPct val="130000"/>
              </a:lnSpc>
              <a:buFont typeface="Wingdings" charset="2"/>
              <a:buChar char=""/>
            </a:pPr>
            <a:r>
              <a:rPr lang="en-US" altLang="zh-CN" sz="2800" dirty="0">
                <a:solidFill>
                  <a:schemeClr val="tx2"/>
                </a:solidFill>
                <a:uFillTx/>
                <a:latin typeface="+中文正文" charset="0"/>
                <a:sym typeface="Arial" charset="0"/>
              </a:rPr>
              <a:t> </a:t>
            </a:r>
            <a:r>
              <a:rPr lang="zh-CN" altLang="en-US" sz="2800" dirty="0">
                <a:solidFill>
                  <a:schemeClr val="tx2"/>
                </a:solidFill>
                <a:uFillTx/>
                <a:latin typeface="+中文正文" charset="0"/>
                <a:sym typeface="Arial" charset="0"/>
              </a:rPr>
              <a:t>了解风险管理知识</a:t>
            </a:r>
            <a:endParaRPr lang="zh-CN" altLang="en-US" sz="2800" dirty="0">
              <a:solidFill>
                <a:schemeClr val="tx2"/>
              </a:solidFill>
              <a:uFillTx/>
              <a:latin typeface="+中文正文" charset="0"/>
              <a:ea typeface="微软雅黑" pitchFamily="34" charset="-122"/>
              <a:sym typeface="Arial" charset="0"/>
            </a:endParaRPr>
          </a:p>
        </p:txBody>
      </p:sp>
      <p:sp>
        <p:nvSpPr>
          <p:cNvPr id="380" name="文本框 379"/>
          <p:cNvSpPr txBox="1"/>
          <p:nvPr/>
        </p:nvSpPr>
        <p:spPr>
          <a:xfrm>
            <a:off x="621030" y="4464050"/>
            <a:ext cx="4657725" cy="649605"/>
          </a:xfrm>
          <a:prstGeom prst="rect">
            <a:avLst/>
          </a:prstGeom>
          <a:noFill/>
        </p:spPr>
        <p:txBody>
          <a:bodyPr wrap="square" lIns="91436" tIns="45718" rIns="91436" bIns="45718" rtlCol="0">
            <a:spAutoFit/>
          </a:bodyPr>
          <a:lstStyle/>
          <a:p>
            <a:pPr marL="342900" indent="-342900" algn="l">
              <a:lnSpc>
                <a:spcPct val="130000"/>
              </a:lnSpc>
              <a:buFont typeface="Wingdings" charset="2"/>
              <a:buChar char=""/>
            </a:pPr>
            <a:r>
              <a:rPr lang="en-US" altLang="zh-CN" sz="2800" dirty="0">
                <a:solidFill>
                  <a:schemeClr val="tx2"/>
                </a:solidFill>
                <a:uFillTx/>
                <a:latin typeface="+中文正文" charset="0"/>
                <a:sym typeface="Arial" charset="0"/>
              </a:rPr>
              <a:t> 掌握LEC评价方法</a:t>
            </a:r>
            <a:endParaRPr lang="zh-CN" altLang="en-US" sz="2800" dirty="0">
              <a:solidFill>
                <a:schemeClr val="tx2"/>
              </a:solidFill>
              <a:uFillTx/>
              <a:latin typeface="+中文正文" charset="0"/>
              <a:ea typeface="微软雅黑" pitchFamily="34" charset="-122"/>
              <a:sym typeface="Arial" charset="0"/>
            </a:endParaRPr>
          </a:p>
        </p:txBody>
      </p:sp>
      <p:sp>
        <p:nvSpPr>
          <p:cNvPr id="383" name="矩形 382"/>
          <p:cNvSpPr/>
          <p:nvPr/>
        </p:nvSpPr>
        <p:spPr>
          <a:xfrm>
            <a:off x="621030" y="5113655"/>
            <a:ext cx="8467725" cy="1369695"/>
          </a:xfrm>
          <a:prstGeom prst="rect">
            <a:avLst/>
          </a:prstGeom>
        </p:spPr>
        <p:txBody>
          <a:bodyPr wrap="square" lIns="91436" tIns="45718" rIns="91436" bIns="45718">
            <a:spAutoFit/>
          </a:bodyPr>
          <a:lstStyle/>
          <a:p>
            <a:pPr indent="0">
              <a:lnSpc>
                <a:spcPct val="130000"/>
              </a:lnSpc>
              <a:buNone/>
            </a:pPr>
            <a:endParaRPr lang="zh-CN" altLang="en-US" sz="1600" dirty="0">
              <a:solidFill>
                <a:schemeClr val="tx1">
                  <a:lumMod val="65000"/>
                  <a:lumOff val="35000"/>
                </a:schemeClr>
              </a:solidFill>
              <a:uFillTx/>
              <a:latin typeface="Arial" charset="0"/>
              <a:ea typeface="微软雅黑" pitchFamily="34" charset="-122"/>
              <a:sym typeface="Arial" charset="0"/>
            </a:endParaRPr>
          </a:p>
          <a:p>
            <a:pPr marL="285750" indent="-285750" algn="l">
              <a:lnSpc>
                <a:spcPct val="130000"/>
              </a:lnSpc>
            </a:pPr>
            <a:r>
              <a:rPr lang="zh-CN" altLang="en-US" sz="1600" dirty="0">
                <a:solidFill>
                  <a:schemeClr val="tx1">
                    <a:lumMod val="65000"/>
                    <a:lumOff val="35000"/>
                  </a:schemeClr>
                </a:solidFill>
                <a:uFillTx/>
                <a:latin typeface="Arial" charset="0"/>
                <a:ea typeface="微软雅黑" pitchFamily="34" charset="-122"/>
                <a:sym typeface="Arial" charset="0"/>
              </a:rPr>
              <a:t>  LEC评价法：是对具有潜在危险性作业环境中的危险源进行半定量的安全评价方法。</a:t>
            </a:r>
          </a:p>
          <a:p>
            <a:pPr marL="285750" indent="-285750" algn="l">
              <a:lnSpc>
                <a:spcPct val="130000"/>
              </a:lnSpc>
            </a:pPr>
            <a:r>
              <a:rPr lang="zh-CN" altLang="en-US" sz="1600" dirty="0">
                <a:solidFill>
                  <a:schemeClr val="tx1">
                    <a:lumMod val="65000"/>
                    <a:lumOff val="35000"/>
                  </a:schemeClr>
                </a:solidFill>
                <a:uFillTx/>
                <a:latin typeface="Arial" charset="0"/>
                <a:ea typeface="微软雅黑" pitchFamily="34" charset="-122"/>
                <a:sym typeface="Arial" charset="0"/>
              </a:rPr>
              <a:t>  LEC评价法：用于评价操作人员在具有潜在危险性环境中作业时的危险性、危害性。</a:t>
            </a:r>
          </a:p>
          <a:p>
            <a:pPr marL="285750" indent="-285750" algn="l">
              <a:lnSpc>
                <a:spcPct val="130000"/>
              </a:lnSpc>
            </a:pPr>
            <a:endParaRPr lang="zh-CN" altLang="en-US" sz="1600" dirty="0">
              <a:solidFill>
                <a:schemeClr val="tx1">
                  <a:lumMod val="65000"/>
                  <a:lumOff val="35000"/>
                </a:schemeClr>
              </a:solidFill>
              <a:uFillTx/>
              <a:latin typeface="Arial" charset="0"/>
              <a:ea typeface="微软雅黑" pitchFamily="34" charset="-122"/>
              <a:sym typeface="Arial" charset="0"/>
            </a:endParaRPr>
          </a:p>
        </p:txBody>
      </p:sp>
      <p:sp>
        <p:nvSpPr>
          <p:cNvPr id="395" name="圆角矩形 394"/>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1</a:t>
            </a:r>
            <a:endParaRPr lang="zh-CN" altLang="en-US" sz="3600" dirty="0">
              <a:latin typeface="Arial" charset="0"/>
              <a:ea typeface="微软雅黑" pitchFamily="34" charset="-122"/>
              <a:sym typeface="Arial" charset="0"/>
            </a:endParaRPr>
          </a:p>
        </p:txBody>
      </p:sp>
      <p:sp>
        <p:nvSpPr>
          <p:cNvPr id="2" name="文本框 1"/>
          <p:cNvSpPr txBox="1"/>
          <p:nvPr/>
        </p:nvSpPr>
        <p:spPr>
          <a:xfrm>
            <a:off x="621048" y="281551"/>
            <a:ext cx="1705610" cy="459105"/>
          </a:xfrm>
          <a:prstGeom prst="rect">
            <a:avLst/>
          </a:prstGeom>
          <a:noFill/>
        </p:spPr>
        <p:txBody>
          <a:bodyPr wrap="none" lIns="91436" tIns="45718" rIns="91436" bIns="45718" rtlCol="0">
            <a:spAutoFit/>
          </a:bodyPr>
          <a:lstStyle/>
          <a:p>
            <a:r>
              <a:rPr lang="zh-CN" altLang="en-US" sz="2400" spc="600" dirty="0">
                <a:solidFill>
                  <a:schemeClr val="tx2"/>
                </a:solidFill>
                <a:uFillTx/>
                <a:latin typeface="Arial" charset="0"/>
                <a:ea typeface="微软雅黑" pitchFamily="34" charset="-122"/>
                <a:sym typeface="Arial" charset="0"/>
              </a:rPr>
              <a:t>培训目的</a:t>
            </a:r>
          </a:p>
        </p:txBody>
      </p:sp>
      <p:pic>
        <p:nvPicPr>
          <p:cNvPr id="3" name="图片 2"/>
          <p:cNvPicPr>
            <a:picLocks noChangeAspect="1"/>
          </p:cNvPicPr>
          <p:nvPr/>
        </p:nvPicPr>
        <p:blipFill>
          <a:blip r:embed="rId3"/>
          <a:stretch>
            <a:fillRect/>
          </a:stretch>
        </p:blipFill>
        <p:spPr>
          <a:xfrm>
            <a:off x="8198485" y="717550"/>
            <a:ext cx="3225165" cy="2444115"/>
          </a:xfrm>
          <a:prstGeom prst="rect">
            <a:avLst/>
          </a:prstGeom>
          <a:noFill/>
          <a:effectLst>
            <a:outerShdw blurRad="76200" dir="18900000" sy="23000" kx="-1200000" algn="bl" rotWithShape="0">
              <a:prstClr val="black">
                <a:alpha val="28000"/>
              </a:prstClr>
            </a:outerShdw>
          </a:effectLst>
        </p:spPr>
      </p:pic>
      <p:sp>
        <p:nvSpPr>
          <p:cNvPr id="4" name="矩形 3"/>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6" name="矩形 5"/>
          <p:cNvSpPr/>
          <p:nvPr/>
        </p:nvSpPr>
        <p:spPr>
          <a:xfrm>
            <a:off x="621030" y="2492375"/>
            <a:ext cx="8467725" cy="1689735"/>
          </a:xfrm>
          <a:prstGeom prst="rect">
            <a:avLst/>
          </a:prstGeom>
        </p:spPr>
        <p:txBody>
          <a:bodyPr wrap="square" lIns="91436" tIns="45718" rIns="91436" bIns="45718">
            <a:spAutoFit/>
          </a:bodyPr>
          <a:lstStyle/>
          <a:p>
            <a:pPr indent="0">
              <a:lnSpc>
                <a:spcPct val="130000"/>
              </a:lnSpc>
              <a:buNone/>
            </a:pPr>
            <a:endParaRPr lang="zh-CN" altLang="en-US" sz="1600" dirty="0">
              <a:solidFill>
                <a:schemeClr val="tx1">
                  <a:lumMod val="65000"/>
                  <a:lumOff val="35000"/>
                </a:schemeClr>
              </a:solidFill>
              <a:uFillTx/>
              <a:latin typeface="Arial" charset="0"/>
              <a:ea typeface="微软雅黑" pitchFamily="34" charset="-122"/>
              <a:sym typeface="Arial" charset="0"/>
            </a:endParaRPr>
          </a:p>
          <a:p>
            <a:pPr marL="285750" indent="-285750" algn="l">
              <a:lnSpc>
                <a:spcPct val="130000"/>
              </a:lnSpc>
            </a:pPr>
            <a:r>
              <a:rPr lang="zh-CN" altLang="en-US" sz="1600" dirty="0">
                <a:solidFill>
                  <a:schemeClr val="tx1">
                    <a:lumMod val="65000"/>
                    <a:lumOff val="35000"/>
                  </a:schemeClr>
                </a:solidFill>
                <a:uFillTx/>
                <a:latin typeface="Arial" charset="0"/>
                <a:ea typeface="微软雅黑" pitchFamily="34" charset="-122"/>
                <a:sym typeface="Arial" charset="0"/>
              </a:rPr>
              <a:t>  首先，风险管理必须 </a:t>
            </a:r>
            <a:r>
              <a:rPr lang="zh-CN" altLang="en-US" sz="1600" dirty="0">
                <a:solidFill>
                  <a:srgbClr val="FF0000"/>
                </a:solidFill>
                <a:uFillTx/>
                <a:latin typeface="Arial" charset="0"/>
                <a:ea typeface="微软雅黑" pitchFamily="34" charset="-122"/>
                <a:sym typeface="Arial" charset="0"/>
              </a:rPr>
              <a:t>识别风险</a:t>
            </a:r>
            <a:r>
              <a:rPr lang="zh-CN" altLang="en-US" sz="1600" dirty="0">
                <a:solidFill>
                  <a:schemeClr val="tx1">
                    <a:lumMod val="65000"/>
                    <a:lumOff val="35000"/>
                  </a:schemeClr>
                </a:solidFill>
                <a:uFillTx/>
                <a:latin typeface="Arial" charset="0"/>
                <a:ea typeface="微软雅黑" pitchFamily="34" charset="-122"/>
                <a:sym typeface="Arial" charset="0"/>
              </a:rPr>
              <a:t>。</a:t>
            </a:r>
          </a:p>
          <a:p>
            <a:pPr marL="285750" indent="-285750" algn="l">
              <a:lnSpc>
                <a:spcPct val="130000"/>
              </a:lnSpc>
            </a:pPr>
            <a:r>
              <a:rPr lang="zh-CN" altLang="en-US" sz="1600" dirty="0">
                <a:solidFill>
                  <a:schemeClr val="tx1">
                    <a:lumMod val="65000"/>
                    <a:lumOff val="35000"/>
                  </a:schemeClr>
                </a:solidFill>
                <a:uFillTx/>
                <a:latin typeface="Arial" charset="0"/>
                <a:ea typeface="微软雅黑" pitchFamily="34" charset="-122"/>
                <a:sym typeface="Arial" charset="0"/>
              </a:rPr>
              <a:t>  其次，风险管理要着眼于 </a:t>
            </a:r>
            <a:r>
              <a:rPr lang="zh-CN" altLang="en-US" sz="1600" dirty="0">
                <a:solidFill>
                  <a:srgbClr val="FF0000"/>
                </a:solidFill>
                <a:uFillTx/>
                <a:latin typeface="Arial" charset="0"/>
                <a:ea typeface="微软雅黑" pitchFamily="34" charset="-122"/>
                <a:sym typeface="Arial" charset="0"/>
              </a:rPr>
              <a:t>风险控制</a:t>
            </a:r>
            <a:r>
              <a:rPr lang="zh-CN" altLang="en-US" sz="1600" dirty="0">
                <a:solidFill>
                  <a:schemeClr val="tx1">
                    <a:lumMod val="65000"/>
                    <a:lumOff val="35000"/>
                  </a:schemeClr>
                </a:solidFill>
                <a:uFillTx/>
                <a:latin typeface="Arial" charset="0"/>
                <a:ea typeface="微软雅黑" pitchFamily="34" charset="-122"/>
                <a:sym typeface="Arial" charset="0"/>
              </a:rPr>
              <a:t>。</a:t>
            </a:r>
          </a:p>
          <a:p>
            <a:pPr marL="285750" indent="-285750" algn="l">
              <a:lnSpc>
                <a:spcPct val="130000"/>
              </a:lnSpc>
            </a:pPr>
            <a:r>
              <a:rPr lang="zh-CN" altLang="en-US" sz="1600" dirty="0">
                <a:solidFill>
                  <a:schemeClr val="tx1">
                    <a:lumMod val="65000"/>
                    <a:lumOff val="35000"/>
                  </a:schemeClr>
                </a:solidFill>
                <a:uFillTx/>
                <a:latin typeface="Arial" charset="0"/>
                <a:ea typeface="微软雅黑" pitchFamily="34" charset="-122"/>
                <a:sym typeface="Arial" charset="0"/>
              </a:rPr>
              <a:t>  再次，风险管理要学会 </a:t>
            </a:r>
            <a:r>
              <a:rPr lang="zh-CN" altLang="en-US" sz="1600" dirty="0">
                <a:solidFill>
                  <a:srgbClr val="FF0000"/>
                </a:solidFill>
                <a:uFillTx/>
                <a:latin typeface="Arial" charset="0"/>
                <a:ea typeface="微软雅黑" pitchFamily="34" charset="-122"/>
                <a:sym typeface="Arial" charset="0"/>
              </a:rPr>
              <a:t>规避风险</a:t>
            </a:r>
            <a:r>
              <a:rPr lang="zh-CN" altLang="en-US" sz="1600" dirty="0">
                <a:solidFill>
                  <a:schemeClr val="tx1">
                    <a:lumMod val="65000"/>
                    <a:lumOff val="35000"/>
                  </a:schemeClr>
                </a:solidFill>
                <a:uFillTx/>
                <a:latin typeface="Arial" charset="0"/>
                <a:ea typeface="微软雅黑" pitchFamily="34" charset="-122"/>
                <a:sym typeface="Arial" charset="0"/>
              </a:rPr>
              <a:t>。</a:t>
            </a:r>
          </a:p>
          <a:p>
            <a:pPr marL="285750" indent="-285750" algn="l">
              <a:lnSpc>
                <a:spcPct val="130000"/>
              </a:lnSpc>
            </a:pPr>
            <a:endParaRPr lang="zh-CN" altLang="en-US" sz="1600" dirty="0">
              <a:solidFill>
                <a:schemeClr val="tx1">
                  <a:lumMod val="65000"/>
                  <a:lumOff val="35000"/>
                </a:schemeClr>
              </a:solidFill>
              <a:uFillTx/>
              <a:latin typeface="Arial" charset="0"/>
              <a:ea typeface="微软雅黑" pitchFamily="34" charset="-122"/>
              <a:sym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圆角矩形 55"/>
          <p:cNvSpPr/>
          <p:nvPr/>
        </p:nvSpPr>
        <p:spPr>
          <a:xfrm>
            <a:off x="2" y="2065436"/>
            <a:ext cx="12197665" cy="4170219"/>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a:off x="-5665" y="1876965"/>
            <a:ext cx="12197665" cy="4170219"/>
          </a:xfrm>
          <a:prstGeom prst="roundRect">
            <a:avLst>
              <a:gd name="adj" fmla="val 0"/>
            </a:avLst>
          </a:prstGeom>
          <a:solidFill>
            <a:schemeClr val="accent5">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44" name="圆角矩形 4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altLang="zh-CN" sz="3600" dirty="0">
                <a:latin typeface="Arial" charset="0"/>
                <a:ea typeface="微软雅黑" pitchFamily="34" charset="-122"/>
                <a:sym typeface="Arial" charset="0"/>
              </a:rPr>
              <a:t>1</a:t>
            </a:r>
            <a:endParaRPr lang="zh-CN" altLang="en-US" sz="3600" dirty="0">
              <a:latin typeface="Arial" charset="0"/>
              <a:ea typeface="微软雅黑" pitchFamily="34" charset="-122"/>
              <a:sym typeface="Arial" charset="0"/>
            </a:endParaRPr>
          </a:p>
        </p:txBody>
      </p:sp>
      <p:sp>
        <p:nvSpPr>
          <p:cNvPr id="45" name="文本框 44"/>
          <p:cNvSpPr txBox="1"/>
          <p:nvPr/>
        </p:nvSpPr>
        <p:spPr>
          <a:xfrm>
            <a:off x="712488" y="249801"/>
            <a:ext cx="1705610" cy="459105"/>
          </a:xfrm>
          <a:prstGeom prst="rect">
            <a:avLst/>
          </a:prstGeom>
          <a:noFill/>
        </p:spPr>
        <p:txBody>
          <a:bodyPr wrap="none" lIns="91436" tIns="45718" rIns="91436" bIns="45718" rtlCol="0">
            <a:spAutoFit/>
          </a:bodyPr>
          <a:lstStyle/>
          <a:p>
            <a:r>
              <a:rPr lang="zh-CN" altLang="en-US" sz="2400" spc="600" dirty="0">
                <a:solidFill>
                  <a:schemeClr val="tx2"/>
                </a:solidFill>
                <a:uFillTx/>
                <a:latin typeface="Arial" charset="0"/>
                <a:ea typeface="微软雅黑" pitchFamily="34" charset="-122"/>
                <a:sym typeface="Arial" charset="0"/>
              </a:rPr>
              <a:t>培训目的</a:t>
            </a:r>
          </a:p>
        </p:txBody>
      </p:sp>
      <p:sp>
        <p:nvSpPr>
          <p:cNvPr id="47" name="矩形 46"/>
          <p:cNvSpPr/>
          <p:nvPr/>
        </p:nvSpPr>
        <p:spPr>
          <a:xfrm>
            <a:off x="1580269" y="2173347"/>
            <a:ext cx="8842553" cy="582295"/>
          </a:xfrm>
          <a:prstGeom prst="rect">
            <a:avLst/>
          </a:prstGeom>
        </p:spPr>
        <p:txBody>
          <a:bodyPr wrap="square" lIns="91436" tIns="45718" rIns="91436" bIns="45718">
            <a:spAutoFit/>
          </a:bodyPr>
          <a:lstStyle/>
          <a:p>
            <a:pPr algn="ctr"/>
            <a:r>
              <a:rPr lang="zh-CN" altLang="en-US" sz="3200" spc="600" dirty="0">
                <a:solidFill>
                  <a:schemeClr val="tx2"/>
                </a:solidFill>
                <a:uFillTx/>
                <a:latin typeface="Arial" charset="0"/>
                <a:ea typeface="微软雅黑" pitchFamily="34" charset="-122"/>
                <a:sym typeface="Arial" charset="0"/>
              </a:rPr>
              <a:t>风险评价的重要性</a:t>
            </a:r>
          </a:p>
        </p:txBody>
      </p:sp>
      <p:sp>
        <p:nvSpPr>
          <p:cNvPr id="2" name="矩形 1"/>
          <p:cNvSpPr/>
          <p:nvPr/>
        </p:nvSpPr>
        <p:spPr>
          <a:xfrm>
            <a:off x="712263" y="2992368"/>
            <a:ext cx="10767476" cy="2090420"/>
          </a:xfrm>
          <a:prstGeom prst="rect">
            <a:avLst/>
          </a:prstGeom>
        </p:spPr>
        <p:txBody>
          <a:bodyPr wrap="square" lIns="91438" tIns="45719" rIns="91438" bIns="45719">
            <a:spAutoFit/>
          </a:bodyPr>
          <a:lstStyle/>
          <a:p>
            <a:pPr>
              <a:lnSpc>
                <a:spcPct val="130000"/>
              </a:lnSpc>
            </a:pPr>
            <a:r>
              <a:rPr lang="en-US" altLang="zh-CN" dirty="0">
                <a:solidFill>
                  <a:schemeClr val="bg1"/>
                </a:solidFill>
                <a:latin typeface="Arial" charset="0"/>
                <a:ea typeface="微软雅黑" pitchFamily="34" charset="-122"/>
                <a:sym typeface="Arial" charset="0"/>
              </a:rPr>
              <a:t>      </a:t>
            </a:r>
            <a:r>
              <a:rPr lang="zh-CN" altLang="en-US" sz="2000" dirty="0">
                <a:solidFill>
                  <a:schemeClr val="bg1"/>
                </a:solidFill>
                <a:uFillTx/>
                <a:latin typeface="+中文正文" charset="0"/>
                <a:sym typeface="Arial" charset="0"/>
              </a:rPr>
              <a:t>公司以间歇的方式生产，工艺技术精湛，化学原料、产品及工艺设备种类较多，电工作业、叉车作业、锅炉、压力容器作业等特种作业频繁，且对操作人员的技术水平有较高要求。</a:t>
            </a:r>
          </a:p>
          <a:p>
            <a:pPr>
              <a:lnSpc>
                <a:spcPct val="130000"/>
              </a:lnSpc>
            </a:pPr>
            <a:r>
              <a:rPr lang="zh-CN" altLang="en-US" sz="2000" dirty="0">
                <a:solidFill>
                  <a:schemeClr val="bg1"/>
                </a:solidFill>
                <a:uFillTx/>
                <a:latin typeface="+中文正文" charset="0"/>
                <a:sym typeface="Arial" charset="0"/>
              </a:rPr>
              <a:t>    以上种种过程，都有可能导致风险事故的产生。因此，准确的识别企业作业场所的风险，对提高公司的安全生产，防范风险事故具有重要的意义。</a:t>
            </a:r>
          </a:p>
          <a:p>
            <a:pPr>
              <a:lnSpc>
                <a:spcPct val="130000"/>
              </a:lnSpc>
            </a:pPr>
            <a:r>
              <a:rPr lang="zh-CN" altLang="en-US" sz="2000" dirty="0">
                <a:solidFill>
                  <a:schemeClr val="bg1"/>
                </a:solidFill>
                <a:uFillTx/>
                <a:latin typeface="+中文正文" charset="0"/>
                <a:sym typeface="Arial" charset="0"/>
              </a:rPr>
              <a:t>  </a:t>
            </a:r>
            <a:endParaRPr lang="en-US" altLang="zh-CN" sz="1600" dirty="0">
              <a:solidFill>
                <a:schemeClr val="bg1"/>
              </a:solidFill>
              <a:latin typeface="Arial" charset="0"/>
              <a:ea typeface="微软雅黑" pitchFamily="34" charset="-122"/>
              <a:sym typeface="Arial" charset="0"/>
            </a:endParaRPr>
          </a:p>
        </p:txBody>
      </p:sp>
      <p:sp>
        <p:nvSpPr>
          <p:cNvPr id="4" name="矩形 3"/>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
        <p:blinds/>
      </p:transition>
    </mc:Choice>
    <mc:Fallback xmlns="">
      <p:transition spd="slow">
        <p:blind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 3"/>
          <p:cNvGrpSpPr/>
          <p:nvPr/>
        </p:nvGrpSpPr>
        <p:grpSpPr>
          <a:xfrm>
            <a:off x="-21102" y="2847434"/>
            <a:ext cx="12213103" cy="1296345"/>
            <a:chOff x="-21102" y="2847433"/>
            <a:chExt cx="12213102" cy="1296345"/>
          </a:xfrm>
        </p:grpSpPr>
        <p:sp>
          <p:nvSpPr>
            <p:cNvPr id="51" name="矩形 50"/>
            <p:cNvSpPr/>
            <p:nvPr/>
          </p:nvSpPr>
          <p:spPr>
            <a:xfrm flipH="1">
              <a:off x="0" y="2872348"/>
              <a:ext cx="12192000" cy="1252063"/>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0" name="圆角矩形 39"/>
            <p:cNvSpPr/>
            <p:nvPr/>
          </p:nvSpPr>
          <p:spPr>
            <a:xfrm rot="10800000" flipV="1">
              <a:off x="464451" y="2847433"/>
              <a:ext cx="1273995" cy="1291039"/>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r>
                <a:rPr lang="en-US" altLang="zh-CN" sz="6000" dirty="0">
                  <a:latin typeface="Arial" charset="0"/>
                  <a:ea typeface="微软雅黑" pitchFamily="34" charset="-122"/>
                  <a:sym typeface="Arial" charset="0"/>
                </a:rPr>
                <a:t>2</a:t>
              </a:r>
              <a:endParaRPr lang="zh-CN" altLang="en-US" sz="6000" dirty="0">
                <a:latin typeface="Arial" charset="0"/>
                <a:ea typeface="微软雅黑" pitchFamily="34" charset="-122"/>
                <a:sym typeface="Arial" charset="0"/>
              </a:endParaRPr>
            </a:p>
          </p:txBody>
        </p:sp>
        <p:sp>
          <p:nvSpPr>
            <p:cNvPr id="42" name="文本框 41"/>
            <p:cNvSpPr txBox="1"/>
            <p:nvPr/>
          </p:nvSpPr>
          <p:spPr>
            <a:xfrm>
              <a:off x="5020254" y="3077396"/>
              <a:ext cx="2924810" cy="828675"/>
            </a:xfrm>
            <a:prstGeom prst="rect">
              <a:avLst/>
            </a:prstGeom>
            <a:noFill/>
          </p:spPr>
          <p:txBody>
            <a:bodyPr wrap="none" lIns="91438" tIns="45719" rIns="91438" bIns="45719" rtlCol="0">
              <a:spAutoFit/>
            </a:bodyPr>
            <a:lstStyle/>
            <a:p>
              <a:r>
                <a:rPr lang="zh-CN" altLang="en-US" sz="4800" spc="600" dirty="0">
                  <a:solidFill>
                    <a:schemeClr val="bg1"/>
                  </a:solidFill>
                  <a:latin typeface="Arial" charset="0"/>
                  <a:ea typeface="微软雅黑" pitchFamily="34" charset="-122"/>
                  <a:sym typeface="Arial" charset="0"/>
                </a:rPr>
                <a:t>基本概念</a:t>
              </a:r>
            </a:p>
          </p:txBody>
        </p:sp>
        <p:grpSp>
          <p:nvGrpSpPr>
            <p:cNvPr id="3" name="组 2"/>
            <p:cNvGrpSpPr/>
            <p:nvPr/>
          </p:nvGrpSpPr>
          <p:grpSpPr>
            <a:xfrm>
              <a:off x="-21102" y="2858492"/>
              <a:ext cx="242777" cy="1285286"/>
              <a:chOff x="-21102" y="2858492"/>
              <a:chExt cx="242777" cy="1285286"/>
            </a:xfrm>
          </p:grpSpPr>
          <p:sp>
            <p:nvSpPr>
              <p:cNvPr id="46" name="圆角矩形 45"/>
              <p:cNvSpPr/>
              <p:nvPr/>
            </p:nvSpPr>
            <p:spPr>
              <a:xfrm rot="16200000" flipV="1">
                <a:off x="-13338" y="3643334"/>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7" name="圆角矩形 46"/>
              <p:cNvSpPr/>
              <p:nvPr/>
            </p:nvSpPr>
            <p:spPr>
              <a:xfrm rot="16200000" flipV="1">
                <a:off x="-13338" y="3908764"/>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8" name="圆角矩形 47"/>
              <p:cNvSpPr/>
              <p:nvPr/>
            </p:nvSpPr>
            <p:spPr>
              <a:xfrm rot="16200000" flipV="1">
                <a:off x="-13338" y="3122170"/>
                <a:ext cx="227250" cy="242777"/>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9" name="圆角矩形 48"/>
              <p:cNvSpPr/>
              <p:nvPr/>
            </p:nvSpPr>
            <p:spPr>
              <a:xfrm rot="16200000" flipV="1">
                <a:off x="-13338" y="3387600"/>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6200000" flipV="1">
                <a:off x="-13338" y="2850728"/>
                <a:ext cx="227250" cy="242777"/>
              </a:xfrm>
              <a:prstGeom prst="roundRect">
                <a:avLst>
                  <a:gd name="adj" fmla="val 5039"/>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grpSp>
      <p:grpSp>
        <p:nvGrpSpPr>
          <p:cNvPr id="61" name="组合 60"/>
          <p:cNvGrpSpPr/>
          <p:nvPr/>
        </p:nvGrpSpPr>
        <p:grpSpPr>
          <a:xfrm rot="16200000">
            <a:off x="11436485" y="699195"/>
            <a:ext cx="1271471" cy="363349"/>
            <a:chOff x="6507038" y="462977"/>
            <a:chExt cx="2430800" cy="471379"/>
          </a:xfrm>
        </p:grpSpPr>
        <p:grpSp>
          <p:nvGrpSpPr>
            <p:cNvPr id="62" name="组合 61"/>
            <p:cNvGrpSpPr/>
            <p:nvPr/>
          </p:nvGrpSpPr>
          <p:grpSpPr>
            <a:xfrm flipV="1">
              <a:off x="6507038" y="462977"/>
              <a:ext cx="1917435" cy="471379"/>
              <a:chOff x="810775" y="1533962"/>
              <a:chExt cx="7782374" cy="1913206"/>
            </a:xfrm>
          </p:grpSpPr>
          <p:sp>
            <p:nvSpPr>
              <p:cNvPr id="64" name="圆角矩形 63"/>
              <p:cNvSpPr/>
              <p:nvPr/>
            </p:nvSpPr>
            <p:spPr>
              <a:xfrm>
                <a:off x="2848247"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5" name="圆角矩形 64"/>
              <p:cNvSpPr/>
              <p:nvPr/>
            </p:nvSpPr>
            <p:spPr>
              <a:xfrm>
                <a:off x="810775"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6" name="圆角矩形 65"/>
              <p:cNvSpPr/>
              <p:nvPr/>
            </p:nvSpPr>
            <p:spPr>
              <a:xfrm>
                <a:off x="6848755" y="1533962"/>
                <a:ext cx="1744394" cy="1913206"/>
              </a:xfrm>
              <a:prstGeom prst="roundRect">
                <a:avLst>
                  <a:gd name="adj" fmla="val 5039"/>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sp>
            <p:nvSpPr>
              <p:cNvPr id="67" name="圆角矩形 66"/>
              <p:cNvSpPr/>
              <p:nvPr/>
            </p:nvSpPr>
            <p:spPr>
              <a:xfrm>
                <a:off x="4811283" y="1533962"/>
                <a:ext cx="1744394" cy="1913206"/>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
          <p:nvSpPr>
            <p:cNvPr id="63" name="圆角矩形 62"/>
            <p:cNvSpPr/>
            <p:nvPr/>
          </p:nvSpPr>
          <p:spPr>
            <a:xfrm flipV="1">
              <a:off x="8508051" y="462977"/>
              <a:ext cx="429787" cy="471379"/>
            </a:xfrm>
            <a:prstGeom prst="roundRect">
              <a:avLst>
                <a:gd name="adj" fmla="val 5039"/>
              </a:avLst>
            </a:prstGeom>
            <a:solidFill>
              <a:schemeClr val="accent5">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charset="0"/>
                <a:ea typeface="微软雅黑" pitchFamily="34" charset="-122"/>
                <a:sym typeface="Arial"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2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圆角矩形 19"/>
          <p:cNvSpPr/>
          <p:nvPr/>
        </p:nvSpPr>
        <p:spPr>
          <a:xfrm>
            <a:off x="4862681" y="2884521"/>
            <a:ext cx="2259019" cy="2236715"/>
          </a:xfrm>
          <a:prstGeom prst="ellipse">
            <a:avLst/>
          </a:prstGeom>
          <a:solidFill>
            <a:srgbClr val="4472C4">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endParaRPr lang="zh-CN" altLang="en-US" sz="4000" dirty="0">
              <a:latin typeface="Arial" charset="0"/>
              <a:ea typeface="微软雅黑" pitchFamily="34" charset="-122"/>
              <a:sym typeface="Arial" charset="0"/>
            </a:endParaRPr>
          </a:p>
        </p:txBody>
      </p:sp>
      <p:grpSp>
        <p:nvGrpSpPr>
          <p:cNvPr id="19" name="组合 18"/>
          <p:cNvGrpSpPr/>
          <p:nvPr/>
        </p:nvGrpSpPr>
        <p:grpSpPr>
          <a:xfrm>
            <a:off x="5042785" y="2594954"/>
            <a:ext cx="2418483" cy="2515367"/>
            <a:chOff x="4721608" y="1835707"/>
            <a:chExt cx="1879634" cy="1954931"/>
          </a:xfrm>
          <a:solidFill>
            <a:srgbClr val="4472C4">
              <a:alpha val="39000"/>
            </a:srgbClr>
          </a:solidFill>
        </p:grpSpPr>
        <p:sp>
          <p:nvSpPr>
            <p:cNvPr id="20" name="圆角矩形 19"/>
            <p:cNvSpPr/>
            <p:nvPr/>
          </p:nvSpPr>
          <p:spPr>
            <a:xfrm>
              <a:off x="4721608" y="1835707"/>
              <a:ext cx="1755699" cy="1738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zh-CN" altLang="en-US" sz="4000" dirty="0">
                <a:latin typeface="Arial" charset="0"/>
                <a:ea typeface="微软雅黑" pitchFamily="34" charset="-122"/>
                <a:sym typeface="Arial" charset="0"/>
              </a:endParaRPr>
            </a:p>
          </p:txBody>
        </p:sp>
        <p:sp>
          <p:nvSpPr>
            <p:cNvPr id="21" name="圆角矩形 20"/>
            <p:cNvSpPr/>
            <p:nvPr/>
          </p:nvSpPr>
          <p:spPr>
            <a:xfrm>
              <a:off x="4845543" y="2052274"/>
              <a:ext cx="1755699" cy="173836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zh-CN" altLang="en-US" sz="4000" dirty="0">
                <a:latin typeface="Arial" charset="0"/>
                <a:ea typeface="微软雅黑" pitchFamily="34" charset="-122"/>
                <a:sym typeface="Arial" charset="0"/>
              </a:endParaRPr>
            </a:p>
          </p:txBody>
        </p:sp>
      </p:grpSp>
      <p:sp>
        <p:nvSpPr>
          <p:cNvPr id="2" name="矩形 1"/>
          <p:cNvSpPr/>
          <p:nvPr/>
        </p:nvSpPr>
        <p:spPr>
          <a:xfrm>
            <a:off x="5398016" y="3023611"/>
            <a:ext cx="1527435" cy="1690370"/>
          </a:xfrm>
          <a:prstGeom prst="rect">
            <a:avLst/>
          </a:prstGeom>
        </p:spPr>
        <p:txBody>
          <a:bodyPr wrap="square" lIns="91438" tIns="45719" rIns="91438" bIns="45719">
            <a:spAutoFit/>
          </a:bodyPr>
          <a:lstStyle/>
          <a:p>
            <a:pPr algn="ctr">
              <a:lnSpc>
                <a:spcPct val="130000"/>
              </a:lnSpc>
            </a:pPr>
            <a:r>
              <a:rPr lang="zh-CN" sz="4000" dirty="0">
                <a:solidFill>
                  <a:schemeClr val="bg1"/>
                </a:solidFill>
                <a:latin typeface="Arial" charset="0"/>
                <a:ea typeface="微软雅黑" pitchFamily="34" charset="-122"/>
                <a:sym typeface="Arial" charset="0"/>
              </a:rPr>
              <a:t>相关</a:t>
            </a:r>
          </a:p>
          <a:p>
            <a:pPr algn="ctr">
              <a:lnSpc>
                <a:spcPct val="130000"/>
              </a:lnSpc>
            </a:pPr>
            <a:r>
              <a:rPr lang="zh-CN" sz="4000" dirty="0">
                <a:solidFill>
                  <a:schemeClr val="bg1"/>
                </a:solidFill>
                <a:latin typeface="Arial" charset="0"/>
                <a:ea typeface="微软雅黑" pitchFamily="34" charset="-122"/>
                <a:sym typeface="Arial" charset="0"/>
              </a:rPr>
              <a:t>术语</a:t>
            </a:r>
          </a:p>
        </p:txBody>
      </p:sp>
      <p:sp>
        <p:nvSpPr>
          <p:cNvPr id="25" name="文本框 24"/>
          <p:cNvSpPr txBox="1"/>
          <p:nvPr/>
        </p:nvSpPr>
        <p:spPr>
          <a:xfrm>
            <a:off x="1297940" y="1647190"/>
            <a:ext cx="1645285" cy="490220"/>
          </a:xfrm>
          <a:prstGeom prst="rect">
            <a:avLst/>
          </a:prstGeom>
          <a:noFill/>
        </p:spPr>
        <p:txBody>
          <a:bodyPr wrap="square" lIns="91438" tIns="45719" rIns="91438" bIns="45719" rtlCol="0">
            <a:spAutoFit/>
          </a:bodyPr>
          <a:lstStyle/>
          <a:p>
            <a:pPr algn="l">
              <a:lnSpc>
                <a:spcPct val="130000"/>
              </a:lnSpc>
            </a:pPr>
            <a:r>
              <a:rPr lang="en-US" altLang="zh-CN" sz="2000" dirty="0">
                <a:solidFill>
                  <a:schemeClr val="tx2"/>
                </a:solidFill>
                <a:latin typeface="Arial" charset="0"/>
                <a:ea typeface="微软雅黑" pitchFamily="34" charset="-122"/>
                <a:sym typeface="Arial" charset="0"/>
              </a:rPr>
              <a:t> </a:t>
            </a:r>
            <a:r>
              <a:rPr lang="zh-CN" sz="2000" dirty="0">
                <a:solidFill>
                  <a:srgbClr val="FF0000"/>
                </a:solidFill>
                <a:latin typeface="Arial" charset="0"/>
                <a:ea typeface="微软雅黑" pitchFamily="34" charset="-122"/>
                <a:sym typeface="Arial" charset="0"/>
              </a:rPr>
              <a:t>危害因素</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cxnSp>
        <p:nvCxnSpPr>
          <p:cNvPr id="26" name="直接连接符 25"/>
          <p:cNvCxnSpPr/>
          <p:nvPr/>
        </p:nvCxnSpPr>
        <p:spPr>
          <a:xfrm>
            <a:off x="1297640" y="2084014"/>
            <a:ext cx="2229467" cy="14627"/>
          </a:xfrm>
          <a:prstGeom prst="line">
            <a:avLst/>
          </a:prstGeom>
          <a:ln w="3175">
            <a:solidFill>
              <a:schemeClr val="tx1">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27" name="矩形 26"/>
          <p:cNvSpPr/>
          <p:nvPr/>
        </p:nvSpPr>
        <p:spPr>
          <a:xfrm>
            <a:off x="1298218" y="2182856"/>
            <a:ext cx="3532695" cy="690245"/>
          </a:xfrm>
          <a:prstGeom prst="rect">
            <a:avLst/>
          </a:prstGeom>
        </p:spPr>
        <p:txBody>
          <a:bodyPr wrap="square" lIns="91438" tIns="45719" rIns="91438" bIns="45719">
            <a:spAutoFit/>
          </a:bodyPr>
          <a:lstStyle/>
          <a:p>
            <a:pPr>
              <a:lnSpc>
                <a:spcPct val="130000"/>
              </a:lnSpc>
            </a:pPr>
            <a:r>
              <a:rPr lang="zh-CN" altLang="en-US" sz="1500" dirty="0">
                <a:solidFill>
                  <a:schemeClr val="tx1">
                    <a:lumMod val="65000"/>
                    <a:lumOff val="35000"/>
                  </a:schemeClr>
                </a:solidFill>
                <a:uFillTx/>
                <a:latin typeface="Arial" charset="0"/>
                <a:ea typeface="微软雅黑" pitchFamily="34" charset="-122"/>
                <a:sym typeface="Arial" charset="0"/>
              </a:rPr>
              <a:t>可能造成人员伤亡、疾病，财产损失，工作环境破坏的危险因素和有害因素。</a:t>
            </a:r>
          </a:p>
        </p:txBody>
      </p:sp>
      <p:sp>
        <p:nvSpPr>
          <p:cNvPr id="29" name="圆角矩形 28"/>
          <p:cNvSpPr/>
          <p:nvPr/>
        </p:nvSpPr>
        <p:spPr>
          <a:xfrm rot="10800000" flipV="1">
            <a:off x="892852" y="4763427"/>
            <a:ext cx="272237" cy="276076"/>
          </a:xfrm>
          <a:prstGeom prst="roundRect">
            <a:avLst>
              <a:gd name="adj" fmla="val 5039"/>
            </a:avLst>
          </a:prstGeom>
          <a:solidFill>
            <a:srgbClr val="4472C4"/>
          </a:solidFill>
          <a:ln>
            <a:solidFill>
              <a:srgbClr val="7F7F7F"/>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3</a:t>
            </a:r>
          </a:p>
        </p:txBody>
      </p:sp>
      <p:sp>
        <p:nvSpPr>
          <p:cNvPr id="30" name="文本框 29"/>
          <p:cNvSpPr txBox="1"/>
          <p:nvPr/>
        </p:nvSpPr>
        <p:spPr>
          <a:xfrm>
            <a:off x="1297940" y="4607560"/>
            <a:ext cx="855980" cy="490220"/>
          </a:xfrm>
          <a:prstGeom prst="rect">
            <a:avLst/>
          </a:prstGeom>
          <a:noFill/>
        </p:spPr>
        <p:txBody>
          <a:bodyPr wrap="square" lIns="91438" tIns="45719" rIns="91438" bIns="45719" rtlCol="0">
            <a:spAutoFit/>
          </a:bodyPr>
          <a:lstStyle/>
          <a:p>
            <a:pPr>
              <a:lnSpc>
                <a:spcPct val="130000"/>
              </a:lnSpc>
            </a:pPr>
            <a:r>
              <a:rPr lang="en-US" altLang="zh-CN" sz="2000" dirty="0">
                <a:solidFill>
                  <a:schemeClr val="tx2"/>
                </a:solidFill>
                <a:latin typeface="Arial" charset="0"/>
                <a:ea typeface="微软雅黑" pitchFamily="34" charset="-122"/>
                <a:sym typeface="Arial" charset="0"/>
              </a:rPr>
              <a:t> </a:t>
            </a:r>
            <a:r>
              <a:rPr lang="zh-CN" altLang="en-US" sz="2000" dirty="0">
                <a:solidFill>
                  <a:srgbClr val="FF0000"/>
                </a:solidFill>
                <a:latin typeface="Arial" charset="0"/>
                <a:ea typeface="微软雅黑" pitchFamily="34" charset="-122"/>
                <a:sym typeface="Arial" charset="0"/>
              </a:rPr>
              <a:t>风险</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cxnSp>
        <p:nvCxnSpPr>
          <p:cNvPr id="31" name="直接连接符 30"/>
          <p:cNvCxnSpPr/>
          <p:nvPr/>
        </p:nvCxnSpPr>
        <p:spPr>
          <a:xfrm>
            <a:off x="1297637" y="5039491"/>
            <a:ext cx="2229467" cy="14627"/>
          </a:xfrm>
          <a:prstGeom prst="line">
            <a:avLst/>
          </a:prstGeom>
          <a:ln w="3175">
            <a:solidFill>
              <a:schemeClr val="tx1">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32" name="矩形 31"/>
          <p:cNvSpPr/>
          <p:nvPr/>
        </p:nvSpPr>
        <p:spPr>
          <a:xfrm>
            <a:off x="1298215" y="5097692"/>
            <a:ext cx="3532696" cy="989965"/>
          </a:xfrm>
          <a:prstGeom prst="rect">
            <a:avLst/>
          </a:prstGeom>
        </p:spPr>
        <p:txBody>
          <a:bodyPr wrap="square" lIns="91438" tIns="45719" rIns="91438" bIns="45719">
            <a:spAutoFit/>
          </a:bodyPr>
          <a:lstStyle/>
          <a:p>
            <a:pPr>
              <a:lnSpc>
                <a:spcPct val="130000"/>
              </a:lnSpc>
            </a:pPr>
            <a:r>
              <a:rPr lang="zh-CN" altLang="en-US" sz="1500" dirty="0">
                <a:solidFill>
                  <a:schemeClr val="tx1">
                    <a:lumMod val="65000"/>
                    <a:lumOff val="35000"/>
                  </a:schemeClr>
                </a:solidFill>
                <a:uFillTx/>
                <a:latin typeface="Arial" charset="0"/>
                <a:ea typeface="微软雅黑" pitchFamily="34" charset="-122"/>
                <a:sym typeface="Arial" charset="0"/>
              </a:rPr>
              <a:t>衡量某一种危险引发的事故、造成伤害或疾病的概率和后果的尺度，是危险事件发生的可能性与后果的结合。</a:t>
            </a:r>
          </a:p>
        </p:txBody>
      </p:sp>
      <p:sp>
        <p:nvSpPr>
          <p:cNvPr id="34" name="圆角矩形 33"/>
          <p:cNvSpPr/>
          <p:nvPr/>
        </p:nvSpPr>
        <p:spPr>
          <a:xfrm rot="10800000" flipV="1">
            <a:off x="10867385" y="1984167"/>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4</a:t>
            </a:r>
          </a:p>
        </p:txBody>
      </p:sp>
      <p:sp>
        <p:nvSpPr>
          <p:cNvPr id="35" name="文本框 34"/>
          <p:cNvSpPr txBox="1"/>
          <p:nvPr/>
        </p:nvSpPr>
        <p:spPr>
          <a:xfrm>
            <a:off x="9591668" y="1813712"/>
            <a:ext cx="1264920" cy="490220"/>
          </a:xfrm>
          <a:prstGeom prst="rect">
            <a:avLst/>
          </a:prstGeom>
          <a:noFill/>
        </p:spPr>
        <p:txBody>
          <a:bodyPr wrap="none" lIns="91438" tIns="45719" rIns="91438" bIns="45719" rtlCol="0">
            <a:spAutoFit/>
          </a:bodyPr>
          <a:lstStyle/>
          <a:p>
            <a:pPr>
              <a:lnSpc>
                <a:spcPct val="130000"/>
              </a:lnSpc>
            </a:pPr>
            <a:r>
              <a:rPr lang="zh-CN" sz="2000" dirty="0">
                <a:solidFill>
                  <a:srgbClr val="FF0000"/>
                </a:solidFill>
                <a:latin typeface="Arial" charset="0"/>
                <a:ea typeface="微软雅黑" pitchFamily="34" charset="-122"/>
                <a:sym typeface="Arial" charset="0"/>
              </a:rPr>
              <a:t>风险评价</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cxnSp>
        <p:nvCxnSpPr>
          <p:cNvPr id="36" name="直接连接符 35"/>
          <p:cNvCxnSpPr/>
          <p:nvPr/>
        </p:nvCxnSpPr>
        <p:spPr>
          <a:xfrm>
            <a:off x="8638186" y="2245939"/>
            <a:ext cx="2229467" cy="14627"/>
          </a:xfrm>
          <a:prstGeom prst="line">
            <a:avLst/>
          </a:prstGeom>
          <a:ln w="3175">
            <a:solidFill>
              <a:schemeClr val="tx1">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37" name="矩形 36"/>
          <p:cNvSpPr/>
          <p:nvPr/>
        </p:nvSpPr>
        <p:spPr>
          <a:xfrm>
            <a:off x="7551463" y="2303506"/>
            <a:ext cx="3532695" cy="1290320"/>
          </a:xfrm>
          <a:prstGeom prst="rect">
            <a:avLst/>
          </a:prstGeom>
        </p:spPr>
        <p:txBody>
          <a:bodyPr wrap="square" lIns="91438" tIns="45719" rIns="91438" bIns="45719">
            <a:spAutoFit/>
          </a:bodyPr>
          <a:lstStyle/>
          <a:p>
            <a:pPr>
              <a:lnSpc>
                <a:spcPct val="130000"/>
              </a:lnSpc>
            </a:pPr>
            <a:r>
              <a:rPr lang="zh-CN" altLang="en-US" sz="1500" dirty="0">
                <a:solidFill>
                  <a:schemeClr val="tx1">
                    <a:lumMod val="65000"/>
                    <a:lumOff val="35000"/>
                  </a:schemeClr>
                </a:solidFill>
                <a:uFillTx/>
                <a:latin typeface="Arial" charset="0"/>
                <a:ea typeface="微软雅黑" pitchFamily="34" charset="-122"/>
                <a:sym typeface="Arial" charset="0"/>
              </a:rPr>
              <a:t>对已经识别出的危害因素，运用</a:t>
            </a:r>
            <a:r>
              <a:rPr lang="en-US" altLang="zh-CN" sz="1500" dirty="0">
                <a:solidFill>
                  <a:schemeClr val="tx1">
                    <a:lumMod val="65000"/>
                    <a:lumOff val="35000"/>
                  </a:schemeClr>
                </a:solidFill>
                <a:uFillTx/>
                <a:latin typeface="Arial" charset="0"/>
                <a:ea typeface="微软雅黑" pitchFamily="34" charset="-122"/>
                <a:sym typeface="Arial" charset="0"/>
              </a:rPr>
              <a:t>LEC</a:t>
            </a:r>
            <a:r>
              <a:rPr lang="zh-CN" altLang="en-US" sz="1500" dirty="0">
                <a:solidFill>
                  <a:schemeClr val="tx1">
                    <a:lumMod val="65000"/>
                    <a:lumOff val="35000"/>
                  </a:schemeClr>
                </a:solidFill>
                <a:uFillTx/>
                <a:latin typeface="Arial" charset="0"/>
                <a:ea typeface="微软雅黑" pitchFamily="34" charset="-122"/>
                <a:sym typeface="Arial" charset="0"/>
              </a:rPr>
              <a:t>风险评价方法，定性、定量地评价其风险程度大小，并确定是否可容许（可接受程度）的全过程。</a:t>
            </a:r>
          </a:p>
        </p:txBody>
      </p:sp>
      <p:sp>
        <p:nvSpPr>
          <p:cNvPr id="39" name="圆角矩形 38"/>
          <p:cNvSpPr/>
          <p:nvPr/>
        </p:nvSpPr>
        <p:spPr>
          <a:xfrm rot="10800000" flipV="1">
            <a:off x="10867384" y="4055089"/>
            <a:ext cx="272237" cy="276076"/>
          </a:xfrm>
          <a:prstGeom prst="roundRect">
            <a:avLst>
              <a:gd name="adj" fmla="val 5039"/>
            </a:avLst>
          </a:prstGeom>
          <a:solidFill>
            <a:srgbClr val="4472C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5</a:t>
            </a:r>
          </a:p>
        </p:txBody>
      </p:sp>
      <p:sp>
        <p:nvSpPr>
          <p:cNvPr id="40" name="文本框 39"/>
          <p:cNvSpPr txBox="1"/>
          <p:nvPr/>
        </p:nvSpPr>
        <p:spPr>
          <a:xfrm>
            <a:off x="10077450" y="3891280"/>
            <a:ext cx="779145" cy="490220"/>
          </a:xfrm>
          <a:prstGeom prst="rect">
            <a:avLst/>
          </a:prstGeom>
          <a:noFill/>
        </p:spPr>
        <p:txBody>
          <a:bodyPr wrap="square" lIns="91438" tIns="45719" rIns="91438" bIns="45719" rtlCol="0">
            <a:spAutoFit/>
          </a:bodyPr>
          <a:lstStyle/>
          <a:p>
            <a:pPr>
              <a:lnSpc>
                <a:spcPct val="130000"/>
              </a:lnSpc>
            </a:pPr>
            <a:r>
              <a:rPr lang="zh-CN" sz="2000" dirty="0">
                <a:solidFill>
                  <a:srgbClr val="FF0000"/>
                </a:solidFill>
                <a:latin typeface="Arial" charset="0"/>
                <a:ea typeface="微软雅黑" pitchFamily="34" charset="-122"/>
                <a:sym typeface="Arial" charset="0"/>
              </a:rPr>
              <a:t>事故</a:t>
            </a:r>
            <a:r>
              <a:rPr lang="en-US" altLang="zh-CN" dirty="0">
                <a:solidFill>
                  <a:schemeClr val="tx2"/>
                </a:solidFill>
                <a:latin typeface="Arial" charset="0"/>
                <a:ea typeface="微软雅黑" pitchFamily="34" charset="-122"/>
                <a:sym typeface="Arial" charset="0"/>
              </a:rPr>
              <a:t> </a:t>
            </a:r>
            <a:endParaRPr lang="zh-CN" altLang="en-US" dirty="0">
              <a:solidFill>
                <a:schemeClr val="tx2"/>
              </a:solidFill>
              <a:latin typeface="Arial" charset="0"/>
              <a:ea typeface="微软雅黑" pitchFamily="34" charset="-122"/>
              <a:sym typeface="Arial" charset="0"/>
            </a:endParaRPr>
          </a:p>
        </p:txBody>
      </p:sp>
      <p:cxnSp>
        <p:nvCxnSpPr>
          <p:cNvPr id="41" name="直接连接符 40"/>
          <p:cNvCxnSpPr/>
          <p:nvPr/>
        </p:nvCxnSpPr>
        <p:spPr>
          <a:xfrm>
            <a:off x="8627391" y="4316861"/>
            <a:ext cx="2229467" cy="14627"/>
          </a:xfrm>
          <a:prstGeom prst="line">
            <a:avLst/>
          </a:prstGeom>
          <a:ln w="3175">
            <a:solidFill>
              <a:schemeClr val="tx1">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42" name="矩形 41"/>
          <p:cNvSpPr/>
          <p:nvPr/>
        </p:nvSpPr>
        <p:spPr>
          <a:xfrm>
            <a:off x="7577498" y="4459517"/>
            <a:ext cx="3532695" cy="690245"/>
          </a:xfrm>
          <a:prstGeom prst="rect">
            <a:avLst/>
          </a:prstGeom>
        </p:spPr>
        <p:txBody>
          <a:bodyPr wrap="square" lIns="91438" tIns="45719" rIns="91438" bIns="45719">
            <a:spAutoFit/>
          </a:bodyPr>
          <a:lstStyle/>
          <a:p>
            <a:pPr>
              <a:lnSpc>
                <a:spcPct val="130000"/>
              </a:lnSpc>
            </a:pPr>
            <a:r>
              <a:rPr lang="zh-CN" altLang="en-US" sz="1500" dirty="0">
                <a:solidFill>
                  <a:schemeClr val="tx1">
                    <a:lumMod val="65000"/>
                    <a:lumOff val="35000"/>
                  </a:schemeClr>
                </a:solidFill>
                <a:uFillTx/>
                <a:latin typeface="Arial" charset="0"/>
                <a:ea typeface="微软雅黑" pitchFamily="34" charset="-122"/>
                <a:sym typeface="Arial" charset="0"/>
              </a:rPr>
              <a:t>造成死亡、职业病、伤害、财产损失或其他损失的意外事件。</a:t>
            </a:r>
          </a:p>
        </p:txBody>
      </p:sp>
      <p:sp>
        <p:nvSpPr>
          <p:cNvPr id="56" name="矩形 55"/>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57" name="圆角矩形 56"/>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2</a:t>
            </a:r>
          </a:p>
        </p:txBody>
      </p:sp>
      <p:sp>
        <p:nvSpPr>
          <p:cNvPr id="58" name="文本框 57"/>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基本概念</a:t>
            </a:r>
          </a:p>
        </p:txBody>
      </p:sp>
      <p:sp>
        <p:nvSpPr>
          <p:cNvPr id="4" name="圆角矩形 3"/>
          <p:cNvSpPr/>
          <p:nvPr/>
        </p:nvSpPr>
        <p:spPr>
          <a:xfrm rot="10800000" flipV="1">
            <a:off x="892852" y="3318167"/>
            <a:ext cx="272237" cy="276076"/>
          </a:xfrm>
          <a:prstGeom prst="roundRect">
            <a:avLst>
              <a:gd name="adj" fmla="val 5039"/>
            </a:avLst>
          </a:prstGeom>
          <a:solidFill>
            <a:srgbClr val="4472C4"/>
          </a:solidFill>
          <a:ln>
            <a:solidFill>
              <a:srgbClr val="7F7F7F"/>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2</a:t>
            </a:r>
          </a:p>
        </p:txBody>
      </p:sp>
      <p:sp>
        <p:nvSpPr>
          <p:cNvPr id="6" name="文本框 5"/>
          <p:cNvSpPr txBox="1"/>
          <p:nvPr/>
        </p:nvSpPr>
        <p:spPr>
          <a:xfrm>
            <a:off x="1297940" y="3183890"/>
            <a:ext cx="1811655" cy="490220"/>
          </a:xfrm>
          <a:prstGeom prst="rect">
            <a:avLst/>
          </a:prstGeom>
          <a:noFill/>
        </p:spPr>
        <p:txBody>
          <a:bodyPr wrap="square" lIns="91438" tIns="45719" rIns="91438" bIns="45719" rtlCol="0">
            <a:spAutoFit/>
          </a:bodyPr>
          <a:lstStyle/>
          <a:p>
            <a:pPr>
              <a:lnSpc>
                <a:spcPct val="130000"/>
              </a:lnSpc>
            </a:pPr>
            <a:r>
              <a:rPr lang="en-US" altLang="zh-CN" dirty="0">
                <a:solidFill>
                  <a:srgbClr val="FF0000"/>
                </a:solidFill>
                <a:latin typeface="Arial" charset="0"/>
                <a:ea typeface="微软雅黑" pitchFamily="34" charset="-122"/>
                <a:sym typeface="Arial" charset="0"/>
              </a:rPr>
              <a:t> </a:t>
            </a:r>
            <a:r>
              <a:rPr lang="zh-CN" sz="2000" dirty="0">
                <a:solidFill>
                  <a:srgbClr val="FF0000"/>
                </a:solidFill>
                <a:latin typeface="Arial" charset="0"/>
                <a:ea typeface="微软雅黑" pitchFamily="34" charset="-122"/>
                <a:sym typeface="Arial" charset="0"/>
              </a:rPr>
              <a:t>危害识别</a:t>
            </a:r>
            <a:r>
              <a:rPr lang="en-US" altLang="zh-CN" dirty="0">
                <a:solidFill>
                  <a:srgbClr val="FF0000"/>
                </a:solidFill>
                <a:latin typeface="Arial" charset="0"/>
                <a:ea typeface="微软雅黑" pitchFamily="34" charset="-122"/>
                <a:sym typeface="Arial" charset="0"/>
              </a:rPr>
              <a:t> </a:t>
            </a:r>
          </a:p>
        </p:txBody>
      </p:sp>
      <p:cxnSp>
        <p:nvCxnSpPr>
          <p:cNvPr id="7" name="直接连接符 6"/>
          <p:cNvCxnSpPr/>
          <p:nvPr/>
        </p:nvCxnSpPr>
        <p:spPr>
          <a:xfrm>
            <a:off x="1297637" y="3606296"/>
            <a:ext cx="2229467" cy="14627"/>
          </a:xfrm>
          <a:prstGeom prst="line">
            <a:avLst/>
          </a:prstGeom>
          <a:ln w="3175">
            <a:solidFill>
              <a:schemeClr val="tx1">
                <a:alpha val="33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1298215" y="3705772"/>
            <a:ext cx="3532696" cy="690245"/>
          </a:xfrm>
          <a:prstGeom prst="rect">
            <a:avLst/>
          </a:prstGeom>
        </p:spPr>
        <p:txBody>
          <a:bodyPr wrap="square" lIns="91438" tIns="45719" rIns="91438" bIns="45719">
            <a:spAutoFit/>
          </a:bodyPr>
          <a:lstStyle/>
          <a:p>
            <a:pPr>
              <a:lnSpc>
                <a:spcPct val="130000"/>
              </a:lnSpc>
            </a:pPr>
            <a:r>
              <a:rPr lang="zh-CN" altLang="en-US" sz="1500" dirty="0">
                <a:solidFill>
                  <a:schemeClr val="tx1">
                    <a:lumMod val="65000"/>
                    <a:lumOff val="35000"/>
                  </a:schemeClr>
                </a:solidFill>
                <a:uFillTx/>
                <a:latin typeface="Arial" charset="0"/>
                <a:ea typeface="微软雅黑" pitchFamily="34" charset="-122"/>
                <a:sym typeface="Arial" charset="0"/>
              </a:rPr>
              <a:t>危害识别是认知危害的存在并确定其特性的过程。</a:t>
            </a:r>
          </a:p>
        </p:txBody>
      </p:sp>
      <p:sp>
        <p:nvSpPr>
          <p:cNvPr id="3" name="圆角矩形 2"/>
          <p:cNvSpPr/>
          <p:nvPr/>
        </p:nvSpPr>
        <p:spPr>
          <a:xfrm rot="10800000" flipV="1">
            <a:off x="892852" y="1808137"/>
            <a:ext cx="272237" cy="276076"/>
          </a:xfrm>
          <a:prstGeom prst="roundRect">
            <a:avLst>
              <a:gd name="adj" fmla="val 5039"/>
            </a:avLst>
          </a:prstGeom>
          <a:solidFill>
            <a:srgbClr val="4472C4"/>
          </a:solidFill>
          <a:ln>
            <a:solidFill>
              <a:srgbClr val="7F7F7F"/>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lnSpc>
                <a:spcPct val="130000"/>
              </a:lnSpc>
            </a:pPr>
            <a:r>
              <a:rPr lang="en-US" altLang="zh-CN" sz="2000" dirty="0">
                <a:latin typeface="Arial" charset="0"/>
                <a:ea typeface="微软雅黑" pitchFamily="34" charset="-122"/>
                <a:sym typeface="Arial" charset="0"/>
              </a:rPr>
              <a:t>1</a:t>
            </a:r>
          </a:p>
        </p:txBody>
      </p:sp>
    </p:spTree>
  </p:cSld>
  <p:clrMapOvr>
    <a:masterClrMapping/>
  </p:clrMapOvr>
  <mc:AlternateContent xmlns:mc="http://schemas.openxmlformats.org/markup-compatibility/2006" xmlns:p14="http://schemas.microsoft.com/office/powerpoint/2010/main">
    <mc:Choice Requires="p14">
      <p:transition spd="slow" p14:dur="1200">
        <p:zoom/>
      </p:transition>
    </mc:Choice>
    <mc:Fallback xmlns="">
      <p:transition spd="slow">
        <p:zo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
          <p:cNvSpPr/>
          <p:nvPr/>
        </p:nvSpPr>
        <p:spPr>
          <a:xfrm>
            <a:off x="2193290" y="1671320"/>
            <a:ext cx="9998075" cy="45986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19" name="圆角矩形 18"/>
          <p:cNvSpPr/>
          <p:nvPr/>
        </p:nvSpPr>
        <p:spPr>
          <a:xfrm>
            <a:off x="2193925" y="1505585"/>
            <a:ext cx="9998075" cy="4598670"/>
          </a:xfrm>
          <a:prstGeom prst="roundRect">
            <a:avLst>
              <a:gd name="adj" fmla="val 0"/>
            </a:avLst>
          </a:prstGeom>
          <a:solidFill>
            <a:srgbClr val="4472C4">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5" name="圆角矩形 24"/>
          <p:cNvSpPr/>
          <p:nvPr/>
        </p:nvSpPr>
        <p:spPr>
          <a:xfrm rot="16200000" flipV="1">
            <a:off x="-146012" y="4519113"/>
            <a:ext cx="770655" cy="478620"/>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6" name="圆角矩形 25"/>
          <p:cNvSpPr/>
          <p:nvPr/>
        </p:nvSpPr>
        <p:spPr>
          <a:xfrm rot="16200000" flipV="1">
            <a:off x="-146012" y="5422422"/>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7" name="圆角矩形 26"/>
          <p:cNvSpPr/>
          <p:nvPr/>
        </p:nvSpPr>
        <p:spPr>
          <a:xfrm rot="16200000" flipV="1">
            <a:off x="-151727" y="2604413"/>
            <a:ext cx="770655" cy="478620"/>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8" name="圆角矩形 27"/>
          <p:cNvSpPr/>
          <p:nvPr/>
        </p:nvSpPr>
        <p:spPr>
          <a:xfrm rot="16200000" flipV="1">
            <a:off x="-146012" y="3565505"/>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24" name="圆角矩形 23"/>
          <p:cNvSpPr/>
          <p:nvPr/>
        </p:nvSpPr>
        <p:spPr>
          <a:xfrm rot="16200000" flipV="1">
            <a:off x="-146012" y="1655953"/>
            <a:ext cx="770655" cy="478620"/>
          </a:xfrm>
          <a:prstGeom prst="roundRect">
            <a:avLst>
              <a:gd name="adj" fmla="val 5039"/>
            </a:avLst>
          </a:prstGeom>
          <a:solidFill>
            <a:srgbClr val="203864"/>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a:endParaRPr lang="zh-CN" altLang="en-US">
              <a:latin typeface="Arial" charset="0"/>
              <a:ea typeface="微软雅黑" pitchFamily="34" charset="-122"/>
              <a:sym typeface="Arial" charset="0"/>
            </a:endParaRPr>
          </a:p>
        </p:txBody>
      </p:sp>
      <p:sp>
        <p:nvSpPr>
          <p:cNvPr id="36" name="文本框 35"/>
          <p:cNvSpPr txBox="1"/>
          <p:nvPr/>
        </p:nvSpPr>
        <p:spPr>
          <a:xfrm>
            <a:off x="789750" y="2190119"/>
            <a:ext cx="1212215" cy="2871470"/>
          </a:xfrm>
          <a:prstGeom prst="rect">
            <a:avLst/>
          </a:prstGeom>
          <a:noFill/>
        </p:spPr>
        <p:txBody>
          <a:bodyPr vert="eaVert" wrap="none" lIns="91436" tIns="45718" rIns="91436" bIns="45718" rtlCol="0">
            <a:spAutoFit/>
          </a:bodyPr>
          <a:lstStyle/>
          <a:p>
            <a:r>
              <a:rPr lang="zh-CN" altLang="en-US" sz="6700" spc="600" dirty="0">
                <a:solidFill>
                  <a:schemeClr val="bg1">
                    <a:lumMod val="50000"/>
                  </a:schemeClr>
                </a:solidFill>
                <a:latin typeface="Arial" charset="0"/>
                <a:ea typeface="微软雅黑" pitchFamily="34" charset="-122"/>
                <a:sym typeface="Arial" charset="0"/>
              </a:rPr>
              <a:t>危险源</a:t>
            </a:r>
          </a:p>
        </p:txBody>
      </p:sp>
      <p:sp>
        <p:nvSpPr>
          <p:cNvPr id="44" name="矩形 43"/>
          <p:cNvSpPr/>
          <p:nvPr/>
        </p:nvSpPr>
        <p:spPr>
          <a:xfrm>
            <a:off x="2456365" y="252859"/>
            <a:ext cx="973563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45" name="圆角矩形 44"/>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2</a:t>
            </a:r>
          </a:p>
        </p:txBody>
      </p:sp>
      <p:sp>
        <p:nvSpPr>
          <p:cNvPr id="58" name="文本框 57"/>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基本概念</a:t>
            </a:r>
          </a:p>
        </p:txBody>
      </p:sp>
      <p:sp>
        <p:nvSpPr>
          <p:cNvPr id="10" name="任意多边形: 形状 9"/>
          <p:cNvSpPr/>
          <p:nvPr>
            <p:custDataLst>
              <p:tags r:id="rId1"/>
            </p:custDataLst>
          </p:nvPr>
        </p:nvSpPr>
        <p:spPr>
          <a:xfrm>
            <a:off x="2353945" y="2869565"/>
            <a:ext cx="665480" cy="1504315"/>
          </a:xfrm>
          <a:custGeom>
            <a:avLst/>
            <a:gdLst>
              <a:gd name="connsiteX0" fmla="*/ 0 w 2388691"/>
              <a:gd name="connsiteY0" fmla="*/ 0 h 728550"/>
              <a:gd name="connsiteX1" fmla="*/ 2388691 w 2388691"/>
              <a:gd name="connsiteY1" fmla="*/ 0 h 728550"/>
              <a:gd name="connsiteX2" fmla="*/ 2388691 w 2388691"/>
              <a:gd name="connsiteY2" fmla="*/ 728550 h 728550"/>
              <a:gd name="connsiteX3" fmla="*/ 0 w 2388691"/>
              <a:gd name="connsiteY3" fmla="*/ 728550 h 728550"/>
              <a:gd name="connsiteX4" fmla="*/ 0 w 2388691"/>
              <a:gd name="connsiteY4" fmla="*/ 0 h 728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88691" h="728550">
                <a:moveTo>
                  <a:pt x="0" y="0"/>
                </a:moveTo>
                <a:lnTo>
                  <a:pt x="2388691" y="0"/>
                </a:lnTo>
                <a:lnTo>
                  <a:pt x="2388691" y="728550"/>
                </a:lnTo>
                <a:lnTo>
                  <a:pt x="0" y="728550"/>
                </a:lnTo>
                <a:lnTo>
                  <a:pt x="0" y="0"/>
                </a:lnTo>
                <a:close/>
              </a:path>
            </a:pathLst>
          </a:custGeom>
          <a:noFill/>
          <a:ln w="28575" cmpd="dbl">
            <a:solidFill>
              <a:schemeClr val="bg2"/>
            </a:solidFill>
            <a:prstDash val="solid"/>
          </a:ln>
        </p:spPr>
        <p:style>
          <a:lnRef idx="2">
            <a:srgbClr val="FFFFFF">
              <a:hueOff val="0"/>
              <a:satOff val="0"/>
              <a:lumOff val="0"/>
              <a:alphaOff val="0"/>
            </a:srgbClr>
          </a:lnRef>
          <a:fillRef idx="1">
            <a:srgbClr val="D3D3D3">
              <a:hueOff val="0"/>
              <a:satOff val="0"/>
              <a:lumOff val="0"/>
              <a:alphaOff val="0"/>
            </a:srgbClr>
          </a:fillRef>
          <a:effectRef idx="0">
            <a:srgbClr val="D3D3D3">
              <a:hueOff val="0"/>
              <a:satOff val="0"/>
              <a:lumOff val="0"/>
              <a:alphaOff val="0"/>
            </a:srgbClr>
          </a:effectRef>
          <a:fontRef idx="minor">
            <a:srgbClr val="FFFFFF"/>
          </a:fontRef>
        </p:style>
        <p:txBody>
          <a:bodyPr spcFirstLastPara="0" vert="horz" wrap="square" lIns="26670" tIns="26670" rIns="26670" bIns="26670" numCol="1" spcCol="1270" anchor="ctr" anchorCtr="0">
            <a:noAutofit/>
          </a:bodyPr>
          <a:lstStyle/>
          <a:p>
            <a:pPr marL="0" lvl="0" indent="0" algn="ctr" defTabSz="1866900">
              <a:lnSpc>
                <a:spcPct val="90000"/>
              </a:lnSpc>
              <a:spcBef>
                <a:spcPct val="0"/>
              </a:spcBef>
              <a:spcAft>
                <a:spcPct val="35000"/>
              </a:spcAft>
              <a:buNone/>
            </a:pPr>
            <a:endParaRPr lang="zh-CN" altLang="en-US" sz="4200" kern="1200" dirty="0"/>
          </a:p>
        </p:txBody>
      </p:sp>
      <p:sp>
        <p:nvSpPr>
          <p:cNvPr id="70" name="任意多边形: 形状 69"/>
          <p:cNvSpPr/>
          <p:nvPr>
            <p:custDataLst>
              <p:tags r:id="rId2"/>
            </p:custDataLst>
          </p:nvPr>
        </p:nvSpPr>
        <p:spPr>
          <a:xfrm rot="3035990">
            <a:off x="3523883" y="5344640"/>
            <a:ext cx="273514" cy="204726"/>
          </a:xfrm>
          <a:custGeom>
            <a:avLst/>
            <a:gdLst>
              <a:gd name="connsiteX0" fmla="*/ 31966 w 314030"/>
              <a:gd name="connsiteY0" fmla="*/ 33957 h 235052"/>
              <a:gd name="connsiteX1" fmla="*/ 167230 w 314030"/>
              <a:gd name="connsiteY1" fmla="*/ 0 h 235052"/>
              <a:gd name="connsiteX2" fmla="*/ 314030 w 314030"/>
              <a:gd name="connsiteY2" fmla="*/ 55598 h 235052"/>
              <a:gd name="connsiteX3" fmla="*/ 224371 w 314030"/>
              <a:gd name="connsiteY3" fmla="*/ 106827 h 235052"/>
              <a:gd name="connsiteX4" fmla="*/ 219154 w 314030"/>
              <a:gd name="connsiteY4" fmla="*/ 107226 h 235052"/>
              <a:gd name="connsiteX5" fmla="*/ 219530 w 314030"/>
              <a:gd name="connsiteY5" fmla="*/ 109468 h 235052"/>
              <a:gd name="connsiteX6" fmla="*/ 181790 w 314030"/>
              <a:gd name="connsiteY6" fmla="*/ 175605 h 235052"/>
              <a:gd name="connsiteX7" fmla="*/ 158067 w 314030"/>
              <a:gd name="connsiteY7" fmla="*/ 154712 h 235052"/>
              <a:gd name="connsiteX8" fmla="*/ 154893 w 314030"/>
              <a:gd name="connsiteY8" fmla="*/ 135765 h 235052"/>
              <a:gd name="connsiteX9" fmla="*/ 153182 w 314030"/>
              <a:gd name="connsiteY9" fmla="*/ 149960 h 235052"/>
              <a:gd name="connsiteX10" fmla="*/ 116459 w 314030"/>
              <a:gd name="connsiteY10" fmla="*/ 208288 h 235052"/>
              <a:gd name="connsiteX11" fmla="*/ 91543 w 314030"/>
              <a:gd name="connsiteY11" fmla="*/ 178455 h 235052"/>
              <a:gd name="connsiteX12" fmla="*/ 84340 w 314030"/>
              <a:gd name="connsiteY12" fmla="*/ 114125 h 235052"/>
              <a:gd name="connsiteX13" fmla="*/ 82367 w 314030"/>
              <a:gd name="connsiteY13" fmla="*/ 135874 h 235052"/>
              <a:gd name="connsiteX14" fmla="*/ 25447 w 314030"/>
              <a:gd name="connsiteY14" fmla="*/ 234845 h 235052"/>
              <a:gd name="connsiteX15" fmla="*/ 3783 w 314030"/>
              <a:gd name="connsiteY15" fmla="*/ 122748 h 235052"/>
              <a:gd name="connsiteX16" fmla="*/ 13733 w 314030"/>
              <a:gd name="connsiteY16" fmla="*/ 82185 h 235052"/>
              <a:gd name="connsiteX17" fmla="*/ 23127 w 314030"/>
              <a:gd name="connsiteY17" fmla="*/ 60657 h 235052"/>
              <a:gd name="connsiteX18" fmla="*/ 20430 w 314030"/>
              <a:gd name="connsiteY18" fmla="*/ 55598 h 235052"/>
              <a:gd name="connsiteX19" fmla="*/ 31966 w 314030"/>
              <a:gd name="connsiteY19" fmla="*/ 33957 h 235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14030" h="235052">
                <a:moveTo>
                  <a:pt x="31966" y="33957"/>
                </a:moveTo>
                <a:cubicBezTo>
                  <a:pt x="54252" y="14002"/>
                  <a:pt x="106424" y="0"/>
                  <a:pt x="167230" y="0"/>
                </a:cubicBezTo>
                <a:cubicBezTo>
                  <a:pt x="248305" y="0"/>
                  <a:pt x="314030" y="24892"/>
                  <a:pt x="314030" y="55598"/>
                </a:cubicBezTo>
                <a:cubicBezTo>
                  <a:pt x="314030" y="78627"/>
                  <a:pt x="277060" y="98387"/>
                  <a:pt x="224371" y="106827"/>
                </a:cubicBezTo>
                <a:lnTo>
                  <a:pt x="219154" y="107226"/>
                </a:lnTo>
                <a:lnTo>
                  <a:pt x="219530" y="109468"/>
                </a:lnTo>
                <a:cubicBezTo>
                  <a:pt x="217893" y="146836"/>
                  <a:pt x="200997" y="176446"/>
                  <a:pt x="181790" y="175605"/>
                </a:cubicBezTo>
                <a:cubicBezTo>
                  <a:pt x="172187" y="175184"/>
                  <a:pt x="163825" y="167231"/>
                  <a:pt x="158067" y="154712"/>
                </a:cubicBezTo>
                <a:lnTo>
                  <a:pt x="154893" y="135765"/>
                </a:lnTo>
                <a:lnTo>
                  <a:pt x="153182" y="149960"/>
                </a:lnTo>
                <a:cubicBezTo>
                  <a:pt x="146025" y="184869"/>
                  <a:pt x="131791" y="208959"/>
                  <a:pt x="116459" y="208288"/>
                </a:cubicBezTo>
                <a:cubicBezTo>
                  <a:pt x="106238" y="207841"/>
                  <a:pt x="97465" y="196473"/>
                  <a:pt x="91543" y="178455"/>
                </a:cubicBezTo>
                <a:lnTo>
                  <a:pt x="84340" y="114125"/>
                </a:lnTo>
                <a:lnTo>
                  <a:pt x="82367" y="135874"/>
                </a:lnTo>
                <a:cubicBezTo>
                  <a:pt x="72631" y="194159"/>
                  <a:pt x="47148" y="238470"/>
                  <a:pt x="25447" y="234845"/>
                </a:cubicBezTo>
                <a:cubicBezTo>
                  <a:pt x="3747" y="231221"/>
                  <a:pt x="-5952" y="181033"/>
                  <a:pt x="3783" y="122748"/>
                </a:cubicBezTo>
                <a:cubicBezTo>
                  <a:pt x="6217" y="108177"/>
                  <a:pt x="9635" y="94479"/>
                  <a:pt x="13733" y="82185"/>
                </a:cubicBezTo>
                <a:lnTo>
                  <a:pt x="23127" y="60657"/>
                </a:lnTo>
                <a:lnTo>
                  <a:pt x="20430" y="55598"/>
                </a:lnTo>
                <a:cubicBezTo>
                  <a:pt x="20430" y="47921"/>
                  <a:pt x="24538" y="40608"/>
                  <a:pt x="31966" y="33957"/>
                </a:cubicBezTo>
                <a:close/>
              </a:path>
            </a:pathLst>
          </a:custGeom>
          <a:solidFill>
            <a:srgbClr val="FFFFFF"/>
          </a:solidFill>
          <a:ln>
            <a:noFill/>
          </a:ln>
        </p:spPr>
        <p:style>
          <a:lnRef idx="2">
            <a:srgbClr val="D3D3D3">
              <a:shade val="50000"/>
            </a:srgbClr>
          </a:lnRef>
          <a:fillRef idx="1">
            <a:srgbClr val="D3D3D3"/>
          </a:fillRef>
          <a:effectRef idx="0">
            <a:srgbClr val="D3D3D3"/>
          </a:effectRef>
          <a:fontRef idx="minor">
            <a:srgbClr val="FFFFFF"/>
          </a:fontRef>
        </p:style>
        <p:txBody>
          <a:bodyPr rtlCol="0" anchor="ctr"/>
          <a:lstStyle/>
          <a:p>
            <a:pPr algn="ctr"/>
            <a:endParaRPr lang="zh-CN" altLang="en-US"/>
          </a:p>
        </p:txBody>
      </p:sp>
      <p:sp>
        <p:nvSpPr>
          <p:cNvPr id="71" name="任意多边形: 形状 70"/>
          <p:cNvSpPr/>
          <p:nvPr>
            <p:custDataLst>
              <p:tags r:id="rId3"/>
            </p:custDataLst>
          </p:nvPr>
        </p:nvSpPr>
        <p:spPr>
          <a:xfrm rot="18564010" flipH="1">
            <a:off x="9745385" y="5344639"/>
            <a:ext cx="273515" cy="204726"/>
          </a:xfrm>
          <a:custGeom>
            <a:avLst/>
            <a:gdLst>
              <a:gd name="connsiteX0" fmla="*/ 31966 w 314030"/>
              <a:gd name="connsiteY0" fmla="*/ 33957 h 235052"/>
              <a:gd name="connsiteX1" fmla="*/ 167230 w 314030"/>
              <a:gd name="connsiteY1" fmla="*/ 0 h 235052"/>
              <a:gd name="connsiteX2" fmla="*/ 314030 w 314030"/>
              <a:gd name="connsiteY2" fmla="*/ 55598 h 235052"/>
              <a:gd name="connsiteX3" fmla="*/ 224371 w 314030"/>
              <a:gd name="connsiteY3" fmla="*/ 106827 h 235052"/>
              <a:gd name="connsiteX4" fmla="*/ 219154 w 314030"/>
              <a:gd name="connsiteY4" fmla="*/ 107226 h 235052"/>
              <a:gd name="connsiteX5" fmla="*/ 219530 w 314030"/>
              <a:gd name="connsiteY5" fmla="*/ 109468 h 235052"/>
              <a:gd name="connsiteX6" fmla="*/ 181790 w 314030"/>
              <a:gd name="connsiteY6" fmla="*/ 175605 h 235052"/>
              <a:gd name="connsiteX7" fmla="*/ 158067 w 314030"/>
              <a:gd name="connsiteY7" fmla="*/ 154712 h 235052"/>
              <a:gd name="connsiteX8" fmla="*/ 154893 w 314030"/>
              <a:gd name="connsiteY8" fmla="*/ 135765 h 235052"/>
              <a:gd name="connsiteX9" fmla="*/ 153182 w 314030"/>
              <a:gd name="connsiteY9" fmla="*/ 149960 h 235052"/>
              <a:gd name="connsiteX10" fmla="*/ 116459 w 314030"/>
              <a:gd name="connsiteY10" fmla="*/ 208288 h 235052"/>
              <a:gd name="connsiteX11" fmla="*/ 91543 w 314030"/>
              <a:gd name="connsiteY11" fmla="*/ 178455 h 235052"/>
              <a:gd name="connsiteX12" fmla="*/ 84340 w 314030"/>
              <a:gd name="connsiteY12" fmla="*/ 114125 h 235052"/>
              <a:gd name="connsiteX13" fmla="*/ 82367 w 314030"/>
              <a:gd name="connsiteY13" fmla="*/ 135874 h 235052"/>
              <a:gd name="connsiteX14" fmla="*/ 25447 w 314030"/>
              <a:gd name="connsiteY14" fmla="*/ 234845 h 235052"/>
              <a:gd name="connsiteX15" fmla="*/ 3783 w 314030"/>
              <a:gd name="connsiteY15" fmla="*/ 122748 h 235052"/>
              <a:gd name="connsiteX16" fmla="*/ 13733 w 314030"/>
              <a:gd name="connsiteY16" fmla="*/ 82185 h 235052"/>
              <a:gd name="connsiteX17" fmla="*/ 23127 w 314030"/>
              <a:gd name="connsiteY17" fmla="*/ 60657 h 235052"/>
              <a:gd name="connsiteX18" fmla="*/ 20430 w 314030"/>
              <a:gd name="connsiteY18" fmla="*/ 55598 h 235052"/>
              <a:gd name="connsiteX19" fmla="*/ 31966 w 314030"/>
              <a:gd name="connsiteY19" fmla="*/ 33957 h 235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14030" h="235052">
                <a:moveTo>
                  <a:pt x="31966" y="33957"/>
                </a:moveTo>
                <a:cubicBezTo>
                  <a:pt x="54252" y="14002"/>
                  <a:pt x="106424" y="0"/>
                  <a:pt x="167230" y="0"/>
                </a:cubicBezTo>
                <a:cubicBezTo>
                  <a:pt x="248305" y="0"/>
                  <a:pt x="314030" y="24892"/>
                  <a:pt x="314030" y="55598"/>
                </a:cubicBezTo>
                <a:cubicBezTo>
                  <a:pt x="314030" y="78627"/>
                  <a:pt x="277060" y="98387"/>
                  <a:pt x="224371" y="106827"/>
                </a:cubicBezTo>
                <a:lnTo>
                  <a:pt x="219154" y="107226"/>
                </a:lnTo>
                <a:lnTo>
                  <a:pt x="219530" y="109468"/>
                </a:lnTo>
                <a:cubicBezTo>
                  <a:pt x="217893" y="146836"/>
                  <a:pt x="200997" y="176446"/>
                  <a:pt x="181790" y="175605"/>
                </a:cubicBezTo>
                <a:cubicBezTo>
                  <a:pt x="172187" y="175184"/>
                  <a:pt x="163825" y="167231"/>
                  <a:pt x="158067" y="154712"/>
                </a:cubicBezTo>
                <a:lnTo>
                  <a:pt x="154893" y="135765"/>
                </a:lnTo>
                <a:lnTo>
                  <a:pt x="153182" y="149960"/>
                </a:lnTo>
                <a:cubicBezTo>
                  <a:pt x="146025" y="184869"/>
                  <a:pt x="131791" y="208959"/>
                  <a:pt x="116459" y="208288"/>
                </a:cubicBezTo>
                <a:cubicBezTo>
                  <a:pt x="106238" y="207841"/>
                  <a:pt x="97465" y="196473"/>
                  <a:pt x="91543" y="178455"/>
                </a:cubicBezTo>
                <a:lnTo>
                  <a:pt x="84340" y="114125"/>
                </a:lnTo>
                <a:lnTo>
                  <a:pt x="82367" y="135874"/>
                </a:lnTo>
                <a:cubicBezTo>
                  <a:pt x="72631" y="194159"/>
                  <a:pt x="47148" y="238470"/>
                  <a:pt x="25447" y="234845"/>
                </a:cubicBezTo>
                <a:cubicBezTo>
                  <a:pt x="3747" y="231221"/>
                  <a:pt x="-5952" y="181033"/>
                  <a:pt x="3783" y="122748"/>
                </a:cubicBezTo>
                <a:cubicBezTo>
                  <a:pt x="6217" y="108177"/>
                  <a:pt x="9635" y="94479"/>
                  <a:pt x="13733" y="82185"/>
                </a:cubicBezTo>
                <a:lnTo>
                  <a:pt x="23127" y="60657"/>
                </a:lnTo>
                <a:lnTo>
                  <a:pt x="20430" y="55598"/>
                </a:lnTo>
                <a:cubicBezTo>
                  <a:pt x="20430" y="47921"/>
                  <a:pt x="24538" y="40608"/>
                  <a:pt x="31966" y="33957"/>
                </a:cubicBezTo>
                <a:close/>
              </a:path>
            </a:pathLst>
          </a:custGeom>
          <a:solidFill>
            <a:srgbClr val="FFFFFF"/>
          </a:solidFill>
          <a:ln>
            <a:noFill/>
          </a:ln>
        </p:spPr>
        <p:style>
          <a:lnRef idx="2">
            <a:srgbClr val="D3D3D3">
              <a:shade val="50000"/>
            </a:srgbClr>
          </a:lnRef>
          <a:fillRef idx="1">
            <a:srgbClr val="D3D3D3"/>
          </a:fillRef>
          <a:effectRef idx="0">
            <a:srgbClr val="D3D3D3"/>
          </a:effectRef>
          <a:fontRef idx="minor">
            <a:srgbClr val="FFFFFF"/>
          </a:fontRef>
        </p:style>
        <p:txBody>
          <a:bodyPr rtlCol="0" anchor="ctr"/>
          <a:lstStyle/>
          <a:p>
            <a:pPr algn="ctr"/>
            <a:endParaRPr lang="zh-CN" altLang="en-US"/>
          </a:p>
        </p:txBody>
      </p:sp>
      <p:sp>
        <p:nvSpPr>
          <p:cNvPr id="6" name="文本框 5"/>
          <p:cNvSpPr txBox="1"/>
          <p:nvPr/>
        </p:nvSpPr>
        <p:spPr>
          <a:xfrm>
            <a:off x="2533015" y="3031490"/>
            <a:ext cx="551815" cy="1184910"/>
          </a:xfrm>
          <a:prstGeom prst="rect">
            <a:avLst/>
          </a:prstGeom>
          <a:noFill/>
        </p:spPr>
        <p:txBody>
          <a:bodyPr vert="eaVert" wrap="square" rtlCol="0">
            <a:spAutoFit/>
          </a:bodyPr>
          <a:lstStyle/>
          <a:p>
            <a:r>
              <a:rPr lang="zh-CN" altLang="en-US" sz="2400">
                <a:solidFill>
                  <a:schemeClr val="bg1"/>
                </a:solidFill>
              </a:rPr>
              <a:t>危 险 源</a:t>
            </a:r>
          </a:p>
        </p:txBody>
      </p:sp>
      <p:cxnSp>
        <p:nvCxnSpPr>
          <p:cNvPr id="15" name="肘形连接符 14"/>
          <p:cNvCxnSpPr>
            <a:stCxn id="6" idx="3"/>
          </p:cNvCxnSpPr>
          <p:nvPr/>
        </p:nvCxnSpPr>
        <p:spPr>
          <a:xfrm flipV="1">
            <a:off x="3084830" y="3129915"/>
            <a:ext cx="1014730" cy="494030"/>
          </a:xfrm>
          <a:prstGeom prst="bentConnector3">
            <a:avLst>
              <a:gd name="adj1" fmla="val 50000"/>
            </a:avLst>
          </a:prstGeom>
          <a:ln w="28575" cmpd="dbl">
            <a:solidFill>
              <a:schemeClr val="bg2"/>
            </a:solidFill>
            <a:prstDash val="solid"/>
          </a:ln>
        </p:spPr>
        <p:style>
          <a:lnRef idx="1">
            <a:schemeClr val="accent1"/>
          </a:lnRef>
          <a:fillRef idx="0">
            <a:schemeClr val="accent1"/>
          </a:fillRef>
          <a:effectRef idx="0">
            <a:schemeClr val="accent1"/>
          </a:effectRef>
          <a:fontRef idx="minor">
            <a:schemeClr val="tx1"/>
          </a:fontRef>
        </p:style>
      </p:cxnSp>
      <p:cxnSp>
        <p:nvCxnSpPr>
          <p:cNvPr id="16" name="肘形连接符 15"/>
          <p:cNvCxnSpPr>
            <a:stCxn id="6" idx="3"/>
          </p:cNvCxnSpPr>
          <p:nvPr/>
        </p:nvCxnSpPr>
        <p:spPr>
          <a:xfrm>
            <a:off x="3084830" y="3623945"/>
            <a:ext cx="1014730" cy="495935"/>
          </a:xfrm>
          <a:prstGeom prst="bentConnector3">
            <a:avLst>
              <a:gd name="adj1" fmla="val 50000"/>
            </a:avLst>
          </a:prstGeom>
          <a:ln w="28575" cmpd="dbl">
            <a:solidFill>
              <a:schemeClr val="bg2"/>
            </a:solidFill>
            <a:prstDash val="solid"/>
          </a:ln>
        </p:spPr>
        <p:style>
          <a:lnRef idx="1">
            <a:schemeClr val="accent1"/>
          </a:lnRef>
          <a:fillRef idx="0">
            <a:schemeClr val="accent1"/>
          </a:fillRef>
          <a:effectRef idx="0">
            <a:schemeClr val="accent1"/>
          </a:effectRef>
          <a:fontRef idx="minor">
            <a:schemeClr val="tx1"/>
          </a:fontRef>
        </p:style>
      </p:cxnSp>
      <p:sp>
        <p:nvSpPr>
          <p:cNvPr id="17" name="文本框 16"/>
          <p:cNvSpPr txBox="1"/>
          <p:nvPr/>
        </p:nvSpPr>
        <p:spPr>
          <a:xfrm>
            <a:off x="4051935" y="2931795"/>
            <a:ext cx="1461135" cy="398780"/>
          </a:xfrm>
          <a:prstGeom prst="rect">
            <a:avLst/>
          </a:prstGeom>
          <a:noFill/>
          <a:ln w="28575" cmpd="dbl">
            <a:solidFill>
              <a:schemeClr val="bg2"/>
            </a:solidFill>
            <a:prstDash val="solid"/>
          </a:ln>
        </p:spPr>
        <p:txBody>
          <a:bodyPr wrap="square" rtlCol="0">
            <a:spAutoFit/>
          </a:bodyPr>
          <a:lstStyle/>
          <a:p>
            <a:pPr algn="ctr"/>
            <a:r>
              <a:rPr lang="zh-CN" altLang="en-US" sz="2000">
                <a:solidFill>
                  <a:schemeClr val="bg1"/>
                </a:solidFill>
              </a:rPr>
              <a:t>危险因素     </a:t>
            </a:r>
          </a:p>
        </p:txBody>
      </p:sp>
      <p:sp>
        <p:nvSpPr>
          <p:cNvPr id="23" name="文本框 22"/>
          <p:cNvSpPr txBox="1"/>
          <p:nvPr/>
        </p:nvSpPr>
        <p:spPr>
          <a:xfrm>
            <a:off x="4051935" y="3872865"/>
            <a:ext cx="1460500" cy="398780"/>
          </a:xfrm>
          <a:prstGeom prst="rect">
            <a:avLst/>
          </a:prstGeom>
          <a:noFill/>
          <a:ln w="28575" cmpd="dbl">
            <a:solidFill>
              <a:schemeClr val="bg2"/>
            </a:solidFill>
            <a:prstDash val="solid"/>
          </a:ln>
        </p:spPr>
        <p:txBody>
          <a:bodyPr wrap="square" rtlCol="0">
            <a:spAutoFit/>
          </a:bodyPr>
          <a:lstStyle/>
          <a:p>
            <a:pPr algn="ctr"/>
            <a:r>
              <a:rPr lang="zh-CN" altLang="en-US" sz="2000">
                <a:solidFill>
                  <a:schemeClr val="bg1"/>
                </a:solidFill>
              </a:rPr>
              <a:t>有害因素     </a:t>
            </a:r>
          </a:p>
        </p:txBody>
      </p:sp>
      <p:cxnSp>
        <p:nvCxnSpPr>
          <p:cNvPr id="31" name="直接箭头连接符 30"/>
          <p:cNvCxnSpPr/>
          <p:nvPr/>
        </p:nvCxnSpPr>
        <p:spPr>
          <a:xfrm flipV="1">
            <a:off x="5513705" y="3123565"/>
            <a:ext cx="532765" cy="6350"/>
          </a:xfrm>
          <a:prstGeom prst="straightConnector1">
            <a:avLst/>
          </a:prstGeom>
          <a:ln w="28575" cmpd="dbl">
            <a:solidFill>
              <a:schemeClr val="bg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2" name="直接箭头连接符 31"/>
          <p:cNvCxnSpPr/>
          <p:nvPr/>
        </p:nvCxnSpPr>
        <p:spPr>
          <a:xfrm flipV="1">
            <a:off x="5513705" y="4113530"/>
            <a:ext cx="532765" cy="6350"/>
          </a:xfrm>
          <a:prstGeom prst="straightConnector1">
            <a:avLst/>
          </a:prstGeom>
          <a:ln w="28575" cmpd="dbl">
            <a:solidFill>
              <a:schemeClr val="bg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6046470" y="2931795"/>
            <a:ext cx="3469005" cy="398780"/>
          </a:xfrm>
          <a:prstGeom prst="rect">
            <a:avLst/>
          </a:prstGeom>
          <a:noFill/>
          <a:ln w="28575" cmpd="dbl">
            <a:solidFill>
              <a:schemeClr val="bg2"/>
            </a:solidFill>
            <a:prstDash val="solid"/>
          </a:ln>
        </p:spPr>
        <p:txBody>
          <a:bodyPr wrap="square" rtlCol="0">
            <a:spAutoFit/>
          </a:bodyPr>
          <a:lstStyle/>
          <a:p>
            <a:pPr algn="ctr"/>
            <a:r>
              <a:rPr lang="en-US" altLang="zh-CN" sz="2000">
                <a:solidFill>
                  <a:schemeClr val="bg1"/>
                </a:solidFill>
              </a:rPr>
              <a:t> </a:t>
            </a:r>
            <a:r>
              <a:rPr lang="zh-CN" altLang="en-US" sz="2000">
                <a:solidFill>
                  <a:schemeClr val="bg1"/>
                </a:solidFill>
              </a:rPr>
              <a:t>突发性和短时间作用的因素     </a:t>
            </a:r>
          </a:p>
        </p:txBody>
      </p:sp>
      <p:sp>
        <p:nvSpPr>
          <p:cNvPr id="34" name="文本框 33"/>
          <p:cNvSpPr txBox="1"/>
          <p:nvPr/>
        </p:nvSpPr>
        <p:spPr>
          <a:xfrm>
            <a:off x="6046470" y="3763010"/>
            <a:ext cx="3469005" cy="706755"/>
          </a:xfrm>
          <a:prstGeom prst="rect">
            <a:avLst/>
          </a:prstGeom>
          <a:noFill/>
          <a:ln w="28575" cmpd="dbl">
            <a:solidFill>
              <a:schemeClr val="bg2"/>
            </a:solidFill>
            <a:prstDash val="solid"/>
          </a:ln>
        </p:spPr>
        <p:txBody>
          <a:bodyPr wrap="square" rtlCol="0">
            <a:spAutoFit/>
          </a:bodyPr>
          <a:lstStyle/>
          <a:p>
            <a:pPr algn="ctr"/>
            <a:r>
              <a:rPr lang="en-US" altLang="zh-CN" sz="2000">
                <a:solidFill>
                  <a:schemeClr val="bg1"/>
                </a:solidFill>
              </a:rPr>
              <a:t> </a:t>
            </a:r>
            <a:r>
              <a:rPr lang="zh-CN" altLang="en-US" sz="2000">
                <a:solidFill>
                  <a:schemeClr val="bg1"/>
                </a:solidFill>
              </a:rPr>
              <a:t>一定时间内的慢性损害和</a:t>
            </a:r>
          </a:p>
          <a:p>
            <a:pPr algn="ctr"/>
            <a:r>
              <a:rPr lang="zh-CN" altLang="en-US" sz="2000">
                <a:solidFill>
                  <a:schemeClr val="bg1"/>
                </a:solidFill>
              </a:rPr>
              <a:t>积累作用     </a:t>
            </a:r>
          </a:p>
        </p:txBody>
      </p:sp>
      <p:cxnSp>
        <p:nvCxnSpPr>
          <p:cNvPr id="35" name="直接箭头连接符 34"/>
          <p:cNvCxnSpPr/>
          <p:nvPr/>
        </p:nvCxnSpPr>
        <p:spPr>
          <a:xfrm flipV="1">
            <a:off x="9515475" y="3117215"/>
            <a:ext cx="532765" cy="6350"/>
          </a:xfrm>
          <a:prstGeom prst="straightConnector1">
            <a:avLst/>
          </a:prstGeom>
          <a:ln w="28575" cmpd="dbl">
            <a:solidFill>
              <a:schemeClr val="bg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7" name="直接箭头连接符 36"/>
          <p:cNvCxnSpPr/>
          <p:nvPr/>
        </p:nvCxnSpPr>
        <p:spPr>
          <a:xfrm flipV="1">
            <a:off x="9515475" y="4107180"/>
            <a:ext cx="532765" cy="6350"/>
          </a:xfrm>
          <a:prstGeom prst="straightConnector1">
            <a:avLst/>
          </a:prstGeom>
          <a:ln w="28575" cmpd="dbl">
            <a:solidFill>
              <a:schemeClr val="bg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8" name="文本框 37"/>
          <p:cNvSpPr txBox="1"/>
          <p:nvPr/>
        </p:nvSpPr>
        <p:spPr>
          <a:xfrm>
            <a:off x="10048240" y="2921000"/>
            <a:ext cx="1771650" cy="398780"/>
          </a:xfrm>
          <a:prstGeom prst="rect">
            <a:avLst/>
          </a:prstGeom>
          <a:noFill/>
          <a:ln w="28575" cmpd="dbl">
            <a:solidFill>
              <a:schemeClr val="bg2"/>
            </a:solidFill>
            <a:prstDash val="solid"/>
          </a:ln>
        </p:spPr>
        <p:txBody>
          <a:bodyPr wrap="square" rtlCol="0">
            <a:spAutoFit/>
          </a:bodyPr>
          <a:lstStyle/>
          <a:p>
            <a:pPr algn="ctr"/>
            <a:r>
              <a:rPr lang="zh-CN" altLang="en-US" sz="2000">
                <a:solidFill>
                  <a:schemeClr val="bg1"/>
                </a:solidFill>
              </a:rPr>
              <a:t>多导致事故     </a:t>
            </a:r>
          </a:p>
        </p:txBody>
      </p:sp>
      <p:sp>
        <p:nvSpPr>
          <p:cNvPr id="39" name="文本框 38"/>
          <p:cNvSpPr txBox="1"/>
          <p:nvPr/>
        </p:nvSpPr>
        <p:spPr>
          <a:xfrm>
            <a:off x="10048240" y="3910965"/>
            <a:ext cx="1771650" cy="398780"/>
          </a:xfrm>
          <a:prstGeom prst="rect">
            <a:avLst/>
          </a:prstGeom>
          <a:noFill/>
          <a:ln w="28575" cmpd="dbl">
            <a:solidFill>
              <a:schemeClr val="bg2"/>
            </a:solidFill>
            <a:prstDash val="solid"/>
          </a:ln>
        </p:spPr>
        <p:txBody>
          <a:bodyPr wrap="square" rtlCol="0">
            <a:spAutoFit/>
          </a:bodyPr>
          <a:lstStyle/>
          <a:p>
            <a:pPr algn="ctr"/>
            <a:r>
              <a:rPr lang="zh-CN" sz="2000">
                <a:solidFill>
                  <a:schemeClr val="bg1"/>
                </a:solidFill>
              </a:rPr>
              <a:t>多导致职业病</a:t>
            </a:r>
            <a:r>
              <a:rPr lang="zh-CN" altLang="en-US" sz="2000">
                <a:solidFill>
                  <a:schemeClr val="bg1"/>
                </a:solidFill>
              </a:rPr>
              <a:t>    </a:t>
            </a:r>
          </a:p>
        </p:txBody>
      </p:sp>
      <p:sp>
        <p:nvSpPr>
          <p:cNvPr id="40" name="文本框 39"/>
          <p:cNvSpPr txBox="1"/>
          <p:nvPr/>
        </p:nvSpPr>
        <p:spPr>
          <a:xfrm>
            <a:off x="3495040" y="5144135"/>
            <a:ext cx="6745605" cy="675640"/>
          </a:xfrm>
          <a:prstGeom prst="rect">
            <a:avLst/>
          </a:prstGeom>
          <a:noFill/>
          <a:ln w="28575" cmpd="dbl">
            <a:solidFill>
              <a:schemeClr val="bg2"/>
            </a:solidFill>
            <a:prstDash val="solid"/>
          </a:ln>
        </p:spPr>
        <p:txBody>
          <a:bodyPr wrap="square" rtlCol="0">
            <a:spAutoFit/>
          </a:bodyPr>
          <a:lstStyle/>
          <a:p>
            <a:r>
              <a:rPr lang="en-US" altLang="zh-CN">
                <a:solidFill>
                  <a:schemeClr val="bg1"/>
                </a:solidFill>
              </a:rPr>
              <a:t>        </a:t>
            </a:r>
            <a:r>
              <a:rPr lang="zh-CN" altLang="en-US">
                <a:solidFill>
                  <a:schemeClr val="bg1"/>
                </a:solidFill>
                <a:latin typeface="宋体" charset="-122"/>
                <a:ea typeface="宋体" charset="-122"/>
              </a:rPr>
              <a:t>危险因素强调</a:t>
            </a:r>
            <a:r>
              <a:rPr lang="zh-CN" altLang="en-US">
                <a:solidFill>
                  <a:srgbClr val="FF0000"/>
                </a:solidFill>
                <a:latin typeface="宋体" charset="-122"/>
                <a:ea typeface="宋体" charset="-122"/>
              </a:rPr>
              <a:t>突发性和瞬间作用</a:t>
            </a:r>
            <a:r>
              <a:rPr lang="zh-CN" altLang="en-US">
                <a:solidFill>
                  <a:schemeClr val="bg1"/>
                </a:solidFill>
                <a:latin typeface="宋体" charset="-122"/>
                <a:ea typeface="宋体" charset="-122"/>
              </a:rPr>
              <a:t>的因素；</a:t>
            </a:r>
          </a:p>
          <a:p>
            <a:r>
              <a:rPr lang="zh-CN" altLang="en-US">
                <a:solidFill>
                  <a:schemeClr val="bg1"/>
                </a:solidFill>
                <a:latin typeface="宋体" charset="-122"/>
                <a:ea typeface="宋体" charset="-122"/>
              </a:rPr>
              <a:t>    有害因素强调在</a:t>
            </a:r>
            <a:r>
              <a:rPr lang="zh-CN" altLang="en-US">
                <a:solidFill>
                  <a:srgbClr val="FF0000"/>
                </a:solidFill>
                <a:latin typeface="宋体" charset="-122"/>
                <a:ea typeface="宋体" charset="-122"/>
              </a:rPr>
              <a:t>一定时期内的慢性损害和积累</a:t>
            </a:r>
            <a:r>
              <a:rPr lang="zh-CN" altLang="en-US">
                <a:solidFill>
                  <a:schemeClr val="bg1"/>
                </a:solidFill>
                <a:latin typeface="宋体" charset="-122"/>
                <a:ea typeface="宋体" charset="-122"/>
              </a:rPr>
              <a:t>作用。</a:t>
            </a:r>
          </a:p>
        </p:txBody>
      </p:sp>
      <p:sp>
        <p:nvSpPr>
          <p:cNvPr id="41" name="文本框 40"/>
          <p:cNvSpPr txBox="1"/>
          <p:nvPr/>
        </p:nvSpPr>
        <p:spPr>
          <a:xfrm>
            <a:off x="2323465" y="3047365"/>
            <a:ext cx="398145" cy="1050925"/>
          </a:xfrm>
          <a:prstGeom prst="rect">
            <a:avLst/>
          </a:prstGeom>
          <a:noFill/>
        </p:spPr>
        <p:txBody>
          <a:bodyPr vert="eaVert" wrap="square" rtlCol="0">
            <a:spAutoFit/>
          </a:bodyPr>
          <a:lstStyle/>
          <a:p>
            <a:r>
              <a:rPr lang="zh-CN" altLang="en-US" sz="1400">
                <a:solidFill>
                  <a:schemeClr val="bg1"/>
                </a:solidFill>
              </a:rPr>
              <a:t>（危害因素）</a:t>
            </a:r>
          </a:p>
        </p:txBody>
      </p:sp>
    </p:spTree>
  </p:cSld>
  <p:clrMapOvr>
    <a:masterClrMapping/>
  </p:clrMapOvr>
  <mc:AlternateContent xmlns:mc="http://schemas.openxmlformats.org/markup-compatibility/2006" xmlns:p14="http://schemas.microsoft.com/office/powerpoint/2010/main">
    <mc:Choice Requires="p14">
      <p:transition spd="slow" p14:dur="1200">
        <p:blinds/>
      </p:transition>
    </mc:Choice>
    <mc:Fallback xmlns="">
      <p:transition spd="slow">
        <p:blind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712062" y="2294268"/>
            <a:ext cx="1845233" cy="1819010"/>
            <a:chOff x="4793674" y="1844897"/>
            <a:chExt cx="1845233" cy="1819010"/>
          </a:xfrm>
        </p:grpSpPr>
        <p:sp>
          <p:nvSpPr>
            <p:cNvPr id="20" name="圆角矩形 19"/>
            <p:cNvSpPr/>
            <p:nvPr/>
          </p:nvSpPr>
          <p:spPr>
            <a:xfrm>
              <a:off x="4883208" y="1925543"/>
              <a:ext cx="1755699" cy="1738364"/>
            </a:xfrm>
            <a:prstGeom prst="roundRect">
              <a:avLst>
                <a:gd name="adj" fmla="val 4378"/>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zh-CN" altLang="en-US" sz="4000" dirty="0">
                <a:latin typeface="Arial" charset="0"/>
                <a:ea typeface="微软雅黑" pitchFamily="34" charset="-122"/>
                <a:sym typeface="Arial" charset="0"/>
              </a:endParaRPr>
            </a:p>
          </p:txBody>
        </p:sp>
        <p:sp>
          <p:nvSpPr>
            <p:cNvPr id="19" name="圆角矩形 18"/>
            <p:cNvSpPr/>
            <p:nvPr/>
          </p:nvSpPr>
          <p:spPr>
            <a:xfrm>
              <a:off x="4793674" y="1844897"/>
              <a:ext cx="1755699" cy="1738364"/>
            </a:xfrm>
            <a:prstGeom prst="roundRect">
              <a:avLst>
                <a:gd name="adj" fmla="val 4378"/>
              </a:avLst>
            </a:prstGeom>
            <a:solidFill>
              <a:srgbClr val="4472C4">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r>
                <a:rPr lang="zh-CN" sz="4000" dirty="0">
                  <a:latin typeface="Arial" charset="0"/>
                  <a:ea typeface="微软雅黑" pitchFamily="34" charset="-122"/>
                  <a:sym typeface="Arial" charset="0"/>
                </a:rPr>
                <a:t>关 联</a:t>
              </a:r>
            </a:p>
          </p:txBody>
        </p:sp>
      </p:grpSp>
      <p:sp>
        <p:nvSpPr>
          <p:cNvPr id="23" name="圆角矩形 22"/>
          <p:cNvSpPr/>
          <p:nvPr/>
        </p:nvSpPr>
        <p:spPr>
          <a:xfrm>
            <a:off x="3784930" y="2616405"/>
            <a:ext cx="7340412" cy="1256841"/>
          </a:xfrm>
          <a:prstGeom prst="roundRect">
            <a:avLst>
              <a:gd name="adj" fmla="val 3819"/>
            </a:avLst>
          </a:prstGeom>
          <a:solidFill>
            <a:srgbClr val="4472C4">
              <a:alpha val="63000"/>
            </a:srgbClr>
          </a:solidFill>
        </p:spPr>
        <p:txBody>
          <a:bodyPr wrap="square" lIns="91436" tIns="45718" rIns="91436" bIns="45718">
            <a:spAutoFit/>
          </a:bodyPr>
          <a:lstStyle/>
          <a:p>
            <a:pPr>
              <a:lnSpc>
                <a:spcPct val="130000"/>
              </a:lnSpc>
            </a:pPr>
            <a:r>
              <a:rPr lang="zh-CN" altLang="en-US" dirty="0">
                <a:solidFill>
                  <a:schemeClr val="bg1"/>
                </a:solidFill>
                <a:latin typeface="Arial" charset="0"/>
                <a:ea typeface="微软雅黑" pitchFamily="34" charset="-122"/>
                <a:sym typeface="Arial" charset="0"/>
              </a:rPr>
              <a:t>危险：是客观存在的，是现在的或潜在的不希望的事件状态。</a:t>
            </a:r>
          </a:p>
          <a:p>
            <a:pPr>
              <a:lnSpc>
                <a:spcPct val="130000"/>
              </a:lnSpc>
            </a:pPr>
            <a:r>
              <a:rPr lang="zh-CN" altLang="en-US" dirty="0">
                <a:solidFill>
                  <a:schemeClr val="bg1"/>
                </a:solidFill>
                <a:latin typeface="Arial" charset="0"/>
                <a:ea typeface="微软雅黑" pitchFamily="34" charset="-122"/>
                <a:sym typeface="Arial" charset="0"/>
              </a:rPr>
              <a:t>风险：是可以按照人们的意志改变的。</a:t>
            </a:r>
          </a:p>
          <a:p>
            <a:pPr>
              <a:lnSpc>
                <a:spcPct val="130000"/>
              </a:lnSpc>
            </a:pPr>
            <a:r>
              <a:rPr lang="zh-CN" altLang="en-US" dirty="0">
                <a:solidFill>
                  <a:schemeClr val="bg1"/>
                </a:solidFill>
                <a:latin typeface="Arial" charset="0"/>
                <a:ea typeface="微软雅黑" pitchFamily="34" charset="-122"/>
                <a:sym typeface="Arial" charset="0"/>
              </a:rPr>
              <a:t>危险是前提，只有当危险暴露在人类生产活动中才会构成风险。</a:t>
            </a:r>
          </a:p>
        </p:txBody>
      </p:sp>
      <p:sp>
        <p:nvSpPr>
          <p:cNvPr id="53" name="矩形 52"/>
          <p:cNvSpPr/>
          <p:nvPr/>
        </p:nvSpPr>
        <p:spPr>
          <a:xfrm>
            <a:off x="2438403" y="252859"/>
            <a:ext cx="9753599" cy="484285"/>
          </a:xfrm>
          <a:prstGeom prst="rect">
            <a:avLst/>
          </a:prstGeom>
          <a:gradFill>
            <a:gsLst>
              <a:gs pos="0">
                <a:schemeClr val="accent1">
                  <a:lumMod val="5000"/>
                  <a:lumOff val="95000"/>
                  <a:alpha val="0"/>
                </a:schemeClr>
              </a:gs>
              <a:gs pos="78000">
                <a:schemeClr val="accent5"/>
              </a:gs>
            </a:gsLst>
            <a:lin ang="10800000" scaled="0"/>
          </a:gradFill>
          <a:ln>
            <a:noFill/>
          </a:ln>
          <a:effectLst>
            <a:outerShdw blurRad="393700" dist="76200" dir="5820000" sx="99000" sy="99000" algn="t"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lang="zh-CN" altLang="en-US">
              <a:latin typeface="Arial" charset="0"/>
              <a:ea typeface="微软雅黑" pitchFamily="34" charset="-122"/>
              <a:sym typeface="Arial" charset="0"/>
            </a:endParaRPr>
          </a:p>
        </p:txBody>
      </p:sp>
      <p:sp>
        <p:nvSpPr>
          <p:cNvPr id="54" name="圆角矩形 53"/>
          <p:cNvSpPr/>
          <p:nvPr/>
        </p:nvSpPr>
        <p:spPr>
          <a:xfrm rot="10800000" flipV="1">
            <a:off x="-5664" y="249441"/>
            <a:ext cx="484287" cy="491115"/>
          </a:xfrm>
          <a:prstGeom prst="roundRect">
            <a:avLst>
              <a:gd name="adj" fmla="val 5039"/>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r>
              <a:rPr lang="en-US" sz="3600" dirty="0">
                <a:latin typeface="Arial" charset="0"/>
                <a:ea typeface="微软雅黑" pitchFamily="34" charset="-122"/>
                <a:sym typeface="Arial" charset="0"/>
              </a:rPr>
              <a:t>2</a:t>
            </a:r>
          </a:p>
        </p:txBody>
      </p:sp>
      <p:sp>
        <p:nvSpPr>
          <p:cNvPr id="55" name="文本框 54"/>
          <p:cNvSpPr txBox="1"/>
          <p:nvPr/>
        </p:nvSpPr>
        <p:spPr>
          <a:xfrm>
            <a:off x="647718" y="267581"/>
            <a:ext cx="1705610" cy="459105"/>
          </a:xfrm>
          <a:prstGeom prst="rect">
            <a:avLst/>
          </a:prstGeom>
          <a:noFill/>
        </p:spPr>
        <p:txBody>
          <a:bodyPr wrap="none" lIns="91436" tIns="45718" rIns="91436" bIns="45718" rtlCol="0">
            <a:spAutoFit/>
          </a:bodyPr>
          <a:lstStyle/>
          <a:p>
            <a:r>
              <a:rPr lang="zh-CN" altLang="en-US" sz="2400" spc="600" dirty="0">
                <a:solidFill>
                  <a:schemeClr val="tx2"/>
                </a:solidFill>
                <a:latin typeface="Arial" charset="0"/>
                <a:ea typeface="微软雅黑" pitchFamily="34" charset="-122"/>
                <a:sym typeface="Arial" charset="0"/>
              </a:rPr>
              <a:t>基本概念</a:t>
            </a:r>
          </a:p>
        </p:txBody>
      </p:sp>
      <p:sp>
        <p:nvSpPr>
          <p:cNvPr id="6" name="圆角矩形 5"/>
          <p:cNvSpPr/>
          <p:nvPr/>
        </p:nvSpPr>
        <p:spPr>
          <a:xfrm>
            <a:off x="1274445" y="5320030"/>
            <a:ext cx="1447165" cy="97536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a:solidFill>
                  <a:schemeClr val="bg1"/>
                </a:solidFill>
                <a:uFillTx/>
                <a:latin typeface="+中文正文" charset="0"/>
              </a:rPr>
              <a:t>危险</a:t>
            </a:r>
          </a:p>
        </p:txBody>
      </p:sp>
      <p:sp>
        <p:nvSpPr>
          <p:cNvPr id="7" name="右箭头 6"/>
          <p:cNvSpPr/>
          <p:nvPr/>
        </p:nvSpPr>
        <p:spPr>
          <a:xfrm>
            <a:off x="2957195" y="5431155"/>
            <a:ext cx="2311400" cy="751205"/>
          </a:xfrm>
          <a:prstGeom prst="rightArrow">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lumMod val="65000"/>
                    <a:lumOff val="35000"/>
                  </a:schemeClr>
                </a:solidFill>
                <a:uFillTx/>
              </a:rPr>
              <a:t>暴露于人类生存活动中</a:t>
            </a:r>
          </a:p>
        </p:txBody>
      </p:sp>
      <p:sp>
        <p:nvSpPr>
          <p:cNvPr id="12" name="圆角矩形 11"/>
          <p:cNvSpPr/>
          <p:nvPr/>
        </p:nvSpPr>
        <p:spPr>
          <a:xfrm>
            <a:off x="5513705" y="5320030"/>
            <a:ext cx="1447165" cy="97536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a:solidFill>
                  <a:schemeClr val="bg1"/>
                </a:solidFill>
                <a:uFillTx/>
                <a:latin typeface="+中文正文" charset="0"/>
              </a:rPr>
              <a:t>风险</a:t>
            </a:r>
          </a:p>
        </p:txBody>
      </p:sp>
      <p:sp>
        <p:nvSpPr>
          <p:cNvPr id="13" name="圆角矩形 12"/>
          <p:cNvSpPr/>
          <p:nvPr/>
        </p:nvSpPr>
        <p:spPr>
          <a:xfrm>
            <a:off x="9678670" y="5319395"/>
            <a:ext cx="1447165" cy="975360"/>
          </a:xfrm>
          <a:prstGeom prst="round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a:solidFill>
                  <a:schemeClr val="bg1"/>
                </a:solidFill>
                <a:uFillTx/>
                <a:latin typeface="+中文正文" charset="0"/>
              </a:rPr>
              <a:t>事故</a:t>
            </a:r>
          </a:p>
        </p:txBody>
      </p:sp>
      <p:sp>
        <p:nvSpPr>
          <p:cNvPr id="14" name="右箭头 13"/>
          <p:cNvSpPr/>
          <p:nvPr/>
        </p:nvSpPr>
        <p:spPr>
          <a:xfrm>
            <a:off x="7214235" y="5431790"/>
            <a:ext cx="2311400" cy="751205"/>
          </a:xfrm>
          <a:prstGeom prst="rightArrow">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400">
                <a:solidFill>
                  <a:schemeClr val="tx1">
                    <a:lumMod val="65000"/>
                    <a:lumOff val="35000"/>
                  </a:schemeClr>
                </a:solidFill>
                <a:uFillTx/>
              </a:rPr>
              <a:t>失去控制</a:t>
            </a:r>
          </a:p>
        </p:txBody>
      </p:sp>
    </p:spTree>
  </p:cSld>
  <p:clrMapOvr>
    <a:masterClrMapping/>
  </p:clrMapOvr>
  <mc:AlternateContent xmlns:mc="http://schemas.openxmlformats.org/markup-compatibility/2006" xmlns:p14="http://schemas.microsoft.com/office/powerpoint/2010/main">
    <mc:Choice Requires="p14">
      <p:transition spd="slow" p14:dur="1200">
        <p:zoom dir="in"/>
      </p:transition>
    </mc:Choice>
    <mc:Fallback xmlns="">
      <p:transition spd="slow">
        <p:zoom dir="in"/>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20165053"/>
  <p:tag name="KSO_WM_UNIT_TYPE" val="p_i"/>
  <p:tag name="KSO_WM_UNIT_INDEX" val="1_3"/>
  <p:tag name="KSO_WM_UNIT_ID" val="diagram20165053_1*p_i*1_3"/>
  <p:tag name="KSO_WM_UNIT_LAYERLEVEL" val="1_1"/>
  <p:tag name="KSO_WM_DIAGRAM_GROUP_CODE" val="p1-1"/>
  <p:tag name="KSO_WM_UNIT_FILL_FORE_SCHEMECOLOR_INDEX" val="5"/>
  <p:tag name="KSO_WM_UNIT_FILL_TYPE" val="1"/>
  <p:tag name="KSO_WM_UNIT_LINE_FORE_SCHEMECOLOR_INDEX" val="2"/>
  <p:tag name="KSO_WM_UNIT_LINE_FILL_TYPE" val="2"/>
  <p:tag name="KSO_WM_UNIT_TEXT_FILL_FORE_SCHEMECOLOR_INDEX" val="2"/>
  <p:tag name="KSO_WM_UNIT_TEXT_FILL_TYPE" val="1"/>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20165053"/>
  <p:tag name="KSO_WM_UNIT_TYPE" val="p_i"/>
  <p:tag name="KSO_WM_UNIT_INDEX" val="1_6"/>
  <p:tag name="KSO_WM_UNIT_ID" val="diagram20165053_1*p_i*1_6"/>
  <p:tag name="KSO_WM_UNIT_LAYERLEVEL" val="1_1"/>
  <p:tag name="KSO_WM_DIAGRAM_GROUP_CODE" val="p1-1"/>
  <p:tag name="KSO_WM_UNIT_FILL_FORE_SCHEMECOLOR_INDEX" val="7"/>
  <p:tag name="KSO_WM_UNIT_FILL_TYPE" val="1"/>
  <p:tag name="KSO_WM_UNIT_TEXT_FILL_FORE_SCHEMECOLOR_INDEX" val="2"/>
  <p:tag name="KSO_WM_UNIT_TEXT_FILL_TYPE" val="1"/>
</p:tagLst>
</file>

<file path=ppt/tags/tag3.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TEMPLATE_CATEGORY" val="diagram"/>
  <p:tag name="KSO_WM_TEMPLATE_INDEX" val="20165053"/>
  <p:tag name="KSO_WM_UNIT_TYPE" val="p_i"/>
  <p:tag name="KSO_WM_UNIT_INDEX" val="1_7"/>
  <p:tag name="KSO_WM_UNIT_ID" val="diagram20165053_1*p_i*1_7"/>
  <p:tag name="KSO_WM_UNIT_LAYERLEVEL" val="1_1"/>
  <p:tag name="KSO_WM_DIAGRAM_GROUP_CODE" val="p1-1"/>
  <p:tag name="KSO_WM_UNIT_FILL_FORE_SCHEMECOLOR_INDEX" val="7"/>
  <p:tag name="KSO_WM_UNIT_FILL_TYPE" val="1"/>
  <p:tag name="KSO_WM_UNIT_TEXT_FILL_FORE_SCHEMECOLOR_INDEX" val="2"/>
  <p:tag name="KSO_WM_UNIT_TEXT_FILL_TYPE"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2491</Words>
  <Application>Microsoft Office PowerPoint</Application>
  <PresentationFormat>宽屏</PresentationFormat>
  <Paragraphs>623</Paragraphs>
  <Slides>27</Slides>
  <Notes>9</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27</vt:i4>
      </vt:variant>
    </vt:vector>
  </HeadingPairs>
  <TitlesOfParts>
    <vt:vector size="38" baseType="lpstr">
      <vt:lpstr>+中文正文</vt:lpstr>
      <vt:lpstr>宋体</vt:lpstr>
      <vt:lpstr>微软雅黑</vt:lpstr>
      <vt:lpstr>新宋体</vt:lpstr>
      <vt:lpstr>Arial</vt:lpstr>
      <vt:lpstr>Calibri</vt:lpstr>
      <vt:lpstr>Century Gothic</vt:lpstr>
      <vt:lpstr>Segoe UI Semilight</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胡 Gaby</cp:lastModifiedBy>
  <cp:revision>1</cp:revision>
  <dcterms:created xsi:type="dcterms:W3CDTF">1900-01-01T00:00:00Z</dcterms:created>
  <dcterms:modified xsi:type="dcterms:W3CDTF">2018-09-29T11:46:32Z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2052-8.7.1</vt:lpwstr>
  </property>
</Properties>
</file>