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4" r:id="rId2"/>
    <p:sldId id="258" r:id="rId3"/>
    <p:sldId id="259" r:id="rId4"/>
    <p:sldId id="260" r:id="rId5"/>
    <p:sldId id="261" r:id="rId6"/>
    <p:sldId id="262" r:id="rId7"/>
    <p:sldId id="263" r:id="rId8"/>
    <p:sldId id="291" r:id="rId9"/>
    <p:sldId id="292" r:id="rId10"/>
    <p:sldId id="293" r:id="rId11"/>
    <p:sldId id="265" r:id="rId12"/>
    <p:sldId id="276" r:id="rId13"/>
    <p:sldId id="271" r:id="rId14"/>
    <p:sldId id="272" r:id="rId15"/>
    <p:sldId id="270" r:id="rId16"/>
    <p:sldId id="269" r:id="rId17"/>
    <p:sldId id="266" r:id="rId18"/>
    <p:sldId id="273" r:id="rId19"/>
    <p:sldId id="274" r:id="rId20"/>
    <p:sldId id="267" r:id="rId21"/>
    <p:sldId id="295" r:id="rId22"/>
    <p:sldId id="277" r:id="rId23"/>
    <p:sldId id="275" r:id="rId24"/>
    <p:sldId id="278" r:id="rId25"/>
    <p:sldId id="279" r:id="rId26"/>
    <p:sldId id="282" r:id="rId27"/>
    <p:sldId id="280" r:id="rId28"/>
    <p:sldId id="281" r:id="rId29"/>
    <p:sldId id="283" r:id="rId30"/>
    <p:sldId id="284" r:id="rId31"/>
    <p:sldId id="285" r:id="rId32"/>
    <p:sldId id="286" r:id="rId33"/>
    <p:sldId id="288" r:id="rId34"/>
    <p:sldId id="287" r:id="rId35"/>
    <p:sldId id="289" r:id="rId36"/>
    <p:sldId id="290" r:id="rId37"/>
    <p:sldId id="296" r:id="rId3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楷体" pitchFamily="49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4652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ea typeface="楷体" pitchFamily="49" charset="-122"/>
              </a:defRPr>
            </a:lvl1pPr>
            <a:lvl2pPr>
              <a:defRPr>
                <a:ea typeface="楷体" pitchFamily="49" charset="-122"/>
              </a:defRPr>
            </a:lvl2pPr>
            <a:lvl3pPr>
              <a:defRPr>
                <a:ea typeface="楷体" pitchFamily="49" charset="-122"/>
              </a:defRPr>
            </a:lvl3pPr>
            <a:lvl4pPr>
              <a:defRPr>
                <a:ea typeface="楷体" pitchFamily="49" charset="-122"/>
              </a:defRPr>
            </a:lvl4pPr>
            <a:lvl5pPr>
              <a:defRPr>
                <a:ea typeface="楷体" pitchFamily="49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175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ea typeface="楷体" pitchFamily="49" charset="-122"/>
              </a:defRPr>
            </a:lvl1pPr>
            <a:lvl2pPr>
              <a:defRPr>
                <a:ea typeface="楷体" pitchFamily="49" charset="-122"/>
              </a:defRPr>
            </a:lvl2pPr>
            <a:lvl3pPr>
              <a:defRPr>
                <a:ea typeface="楷体" pitchFamily="49" charset="-122"/>
              </a:defRPr>
            </a:lvl3pPr>
            <a:lvl4pPr>
              <a:defRPr>
                <a:ea typeface="楷体" pitchFamily="49" charset="-122"/>
              </a:defRPr>
            </a:lvl4pPr>
            <a:lvl5pPr>
              <a:defRPr>
                <a:ea typeface="楷体" pitchFamily="49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590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  <a:lvl2pPr>
              <a:defRPr>
                <a:ea typeface="楷体" pitchFamily="49" charset="-122"/>
              </a:defRPr>
            </a:lvl2pPr>
            <a:lvl3pPr>
              <a:defRPr>
                <a:ea typeface="楷体" pitchFamily="49" charset="-122"/>
              </a:defRPr>
            </a:lvl3pPr>
            <a:lvl4pPr>
              <a:defRPr>
                <a:ea typeface="楷体" pitchFamily="49" charset="-122"/>
              </a:defRPr>
            </a:lvl4pPr>
            <a:lvl5pPr>
              <a:defRPr>
                <a:ea typeface="楷体" pitchFamily="49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461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楷体" pitchFamily="49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988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ea typeface="楷体" pitchFamily="49" charset="-122"/>
              </a:defRPr>
            </a:lvl1pPr>
            <a:lvl2pPr>
              <a:defRPr sz="2400">
                <a:ea typeface="楷体" pitchFamily="49" charset="-122"/>
              </a:defRPr>
            </a:lvl2pPr>
            <a:lvl3pPr>
              <a:defRPr sz="2000">
                <a:ea typeface="楷体" pitchFamily="49" charset="-122"/>
              </a:defRPr>
            </a:lvl3pPr>
            <a:lvl4pPr>
              <a:defRPr sz="1800">
                <a:ea typeface="楷体" pitchFamily="49" charset="-122"/>
              </a:defRPr>
            </a:lvl4pPr>
            <a:lvl5pPr>
              <a:defRPr sz="1800">
                <a:ea typeface="楷体" pitchFamily="49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ea typeface="楷体" pitchFamily="49" charset="-122"/>
              </a:defRPr>
            </a:lvl1pPr>
            <a:lvl2pPr>
              <a:defRPr sz="2400">
                <a:ea typeface="楷体" pitchFamily="49" charset="-122"/>
              </a:defRPr>
            </a:lvl2pPr>
            <a:lvl3pPr>
              <a:defRPr sz="2000">
                <a:ea typeface="楷体" pitchFamily="49" charset="-122"/>
              </a:defRPr>
            </a:lvl3pPr>
            <a:lvl4pPr>
              <a:defRPr sz="1800">
                <a:ea typeface="楷体" pitchFamily="49" charset="-122"/>
              </a:defRPr>
            </a:lvl4pPr>
            <a:lvl5pPr>
              <a:defRPr sz="1800">
                <a:ea typeface="楷体" pitchFamily="49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837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a typeface="楷体" pitchFamily="49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ea typeface="楷体" pitchFamily="49" charset="-122"/>
              </a:defRPr>
            </a:lvl1pPr>
            <a:lvl2pPr>
              <a:defRPr sz="2000">
                <a:ea typeface="楷体" pitchFamily="49" charset="-122"/>
              </a:defRPr>
            </a:lvl2pPr>
            <a:lvl3pPr>
              <a:defRPr sz="1800">
                <a:ea typeface="楷体" pitchFamily="49" charset="-122"/>
              </a:defRPr>
            </a:lvl3pPr>
            <a:lvl4pPr>
              <a:defRPr sz="1600">
                <a:ea typeface="楷体" pitchFamily="49" charset="-122"/>
              </a:defRPr>
            </a:lvl4pPr>
            <a:lvl5pPr>
              <a:defRPr sz="1600">
                <a:ea typeface="楷体" pitchFamily="49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a typeface="楷体" pitchFamily="49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ea typeface="楷体" pitchFamily="49" charset="-122"/>
              </a:defRPr>
            </a:lvl1pPr>
            <a:lvl2pPr>
              <a:defRPr sz="2000">
                <a:ea typeface="楷体" pitchFamily="49" charset="-122"/>
              </a:defRPr>
            </a:lvl2pPr>
            <a:lvl3pPr>
              <a:defRPr sz="1800">
                <a:ea typeface="楷体" pitchFamily="49" charset="-122"/>
              </a:defRPr>
            </a:lvl3pPr>
            <a:lvl4pPr>
              <a:defRPr sz="1600">
                <a:ea typeface="楷体" pitchFamily="49" charset="-122"/>
              </a:defRPr>
            </a:lvl4pPr>
            <a:lvl5pPr>
              <a:defRPr sz="1600">
                <a:ea typeface="楷体" pitchFamily="49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2347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145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418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ea typeface="楷体" pitchFamily="49" charset="-122"/>
              </a:defRPr>
            </a:lvl1pPr>
            <a:lvl2pPr>
              <a:defRPr sz="2800">
                <a:ea typeface="楷体" pitchFamily="49" charset="-122"/>
              </a:defRPr>
            </a:lvl2pPr>
            <a:lvl3pPr>
              <a:defRPr sz="2400">
                <a:ea typeface="楷体" pitchFamily="49" charset="-122"/>
              </a:defRPr>
            </a:lvl3pPr>
            <a:lvl4pPr>
              <a:defRPr sz="2000">
                <a:ea typeface="楷体" pitchFamily="49" charset="-122"/>
              </a:defRPr>
            </a:lvl4pPr>
            <a:lvl5pPr>
              <a:defRPr sz="2000">
                <a:ea typeface="楷体" pitchFamily="49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ea typeface="楷体" pitchFamily="49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964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a typeface="楷体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ea typeface="楷体" pitchFamily="49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ea typeface="楷体" pitchFamily="49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592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楷体" pitchFamily="49" charset="-122"/>
              </a:defRPr>
            </a:lvl1pPr>
          </a:lstStyle>
          <a:p>
            <a:fld id="{DC12BB59-C313-4522-B774-6E1D904EE953}" type="datetimeFigureOut">
              <a:rPr lang="zh-CN" altLang="en-US" smtClean="0"/>
              <a:pPr/>
              <a:t>2018/1/1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楷体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楷体" pitchFamily="49" charset="-122"/>
              </a:defRPr>
            </a:lvl1pPr>
          </a:lstStyle>
          <a:p>
            <a:fld id="{BC50545E-3B86-4FFD-880D-862E3A3BBE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91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楷体" pitchFamily="49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楷体" pitchFamily="49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楷体" pitchFamily="49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楷体" pitchFamily="49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楷体" pitchFamily="49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楷体" pitchFamily="49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zh-CN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en-US" altLang="zh-CN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zh-CN" altLang="en-US" sz="60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危险指数</a:t>
            </a:r>
            <a:r>
              <a:rPr lang="zh-CN" altLang="en-US" sz="60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评价法</a:t>
            </a:r>
            <a:r>
              <a:rPr lang="en-US" altLang="zh-CN" sz="60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en-US" altLang="zh-CN" sz="60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zh-CN" altLang="en-US" b="1" cap="all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505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5116416"/>
              </p:ext>
            </p:extLst>
          </p:nvPr>
        </p:nvGraphicFramePr>
        <p:xfrm>
          <a:off x="467543" y="1268760"/>
          <a:ext cx="8208912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6)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低温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0.30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85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(7)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易燃及不稳定物质的质量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物质质量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(kg)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物质燃烧热</a:t>
                      </a: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Hc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(J/kg)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工艺中的液体及气体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贮存中的液体及气体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4392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3)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贮存中的可燃固体及工艺中的粉尘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(8)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腐蚀及磨蚀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0.10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0.75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(9)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泄漏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接头和填料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0.10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(10)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使用明火设备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(11)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热油热交换系数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0.15 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1.15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(12)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转动设备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267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特殊工艺危险系数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en-US" altLang="zh-CN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F</a:t>
                      </a:r>
                      <a:r>
                        <a:rPr kumimoji="0" lang="en-US" altLang="zh-CN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" name="圆角矩形标注 4"/>
          <p:cNvSpPr/>
          <p:nvPr/>
        </p:nvSpPr>
        <p:spPr>
          <a:xfrm>
            <a:off x="3635896" y="5889646"/>
            <a:ext cx="4248472" cy="612068"/>
          </a:xfrm>
          <a:prstGeom prst="wedgeRoundRectCallout">
            <a:avLst>
              <a:gd name="adj1" fmla="val -70376"/>
              <a:gd name="adj2" fmla="val -1796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000" b="1" smtClean="0">
                <a:ea typeface="楷体" pitchFamily="49" charset="-122"/>
              </a:rPr>
              <a:t>基本系数</a:t>
            </a:r>
            <a:r>
              <a:rPr lang="en-US" altLang="zh-CN" sz="2000" b="1" smtClean="0">
                <a:ea typeface="楷体" pitchFamily="49" charset="-122"/>
              </a:rPr>
              <a:t>+</a:t>
            </a:r>
            <a:r>
              <a:rPr lang="zh-CN" altLang="en-US" sz="2000" b="1" smtClean="0">
                <a:ea typeface="楷体" pitchFamily="49" charset="-122"/>
              </a:rPr>
              <a:t>所选项危险系数之和</a:t>
            </a:r>
            <a:endParaRPr lang="zh-CN" altLang="en-US" sz="2000" b="1">
              <a:ea typeface="楷体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692696"/>
            <a:ext cx="4935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>
                <a:ea typeface="楷体" pitchFamily="49" charset="-122"/>
              </a:rPr>
              <a:t>F</a:t>
            </a:r>
            <a:r>
              <a:rPr lang="en-US" altLang="zh-CN" sz="2400" b="1" i="1" baseline="-25000">
                <a:ea typeface="楷体" pitchFamily="49" charset="-122"/>
              </a:rPr>
              <a:t>2</a:t>
            </a:r>
            <a:r>
              <a:rPr lang="en-US" altLang="zh-CN" sz="2400" b="1" baseline="-25000">
                <a:ea typeface="楷体" pitchFamily="49" charset="-122"/>
              </a:rPr>
              <a:t>  </a:t>
            </a:r>
            <a:r>
              <a:rPr lang="en-US" altLang="zh-CN" sz="2400" b="1">
                <a:ea typeface="楷体" pitchFamily="49" charset="-122"/>
              </a:rPr>
              <a:t>—— </a:t>
            </a:r>
            <a:r>
              <a:rPr lang="zh-CN" altLang="en-US" sz="2400" b="1">
                <a:ea typeface="楷体" pitchFamily="49" charset="-122"/>
              </a:rPr>
              <a:t>特殊工艺危险系数（</a:t>
            </a:r>
            <a:r>
              <a:rPr lang="en-US" altLang="zh-CN" sz="2400" b="1">
                <a:ea typeface="楷体" pitchFamily="49" charset="-122"/>
              </a:rPr>
              <a:t>12</a:t>
            </a:r>
            <a:r>
              <a:rPr lang="zh-CN" altLang="en-US" sz="2400" b="1">
                <a:ea typeface="楷体" pitchFamily="49" charset="-122"/>
              </a:rPr>
              <a:t>个）</a:t>
            </a:r>
          </a:p>
        </p:txBody>
      </p:sp>
    </p:spTree>
    <p:extLst>
      <p:ext uri="{BB962C8B-B14F-4D97-AF65-F5344CB8AC3E}">
        <p14:creationId xmlns:p14="http://schemas.microsoft.com/office/powerpoint/2010/main" val="236061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zh-CN" smtClean="0"/>
              <a:t/>
            </a:r>
            <a:br>
              <a:rPr lang="en-US" altLang="zh-CN" smtClean="0"/>
            </a:br>
            <a:r>
              <a:rPr lang="zh-CN" altLang="en-US" smtClean="0"/>
              <a:t>第四</a:t>
            </a:r>
            <a:r>
              <a:rPr lang="zh-CN" altLang="en-US"/>
              <a:t>步：火灾爆炸指数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zh-CN" alt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一、概述</a:t>
            </a:r>
            <a:endParaRPr lang="en-US" altLang="zh-CN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F&amp;EI</a:t>
            </a:r>
            <a:r>
              <a:rPr lang="zh-CN" altLang="en-US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是被用来估计生产过程中的事故可能造成的破坏</a:t>
            </a:r>
            <a:r>
              <a:rPr lang="zh-CN" alt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。</a:t>
            </a:r>
            <a:endParaRPr lang="en-US" altLang="zh-CN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sz="38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F&amp;EI</a:t>
            </a:r>
            <a:r>
              <a:rPr lang="en-US" altLang="zh-CN" sz="3800" i="1" baseline="-250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US" altLang="zh-CN" sz="3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</a:t>
            </a:r>
            <a:r>
              <a:rPr lang="en-US" altLang="zh-CN" sz="38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MF</a:t>
            </a:r>
            <a:r>
              <a:rPr lang="en-US" altLang="zh-CN" sz="3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× </a:t>
            </a:r>
            <a:r>
              <a:rPr lang="en-US" altLang="zh-CN" sz="38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</a:t>
            </a:r>
            <a:r>
              <a:rPr lang="en-US" altLang="zh-CN" sz="3800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</a:t>
            </a:r>
            <a:r>
              <a:rPr lang="en-US" altLang="zh-CN" sz="3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en-US" altLang="zh-CN" sz="380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</a:t>
            </a:r>
            <a:r>
              <a:rPr lang="en-US" altLang="zh-CN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MF</a:t>
            </a:r>
            <a:r>
              <a:rPr lang="en-US" altLang="zh-CN" i="1" baseline="-2500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altLang="zh-CN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—— </a:t>
            </a:r>
            <a:r>
              <a:rPr lang="zh-CN" altLang="en-US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物质</a:t>
            </a:r>
            <a:r>
              <a:rPr lang="zh-CN" alt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系数</a:t>
            </a:r>
            <a:endParaRPr lang="zh-CN" altLang="en-US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altLang="zh-CN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F</a:t>
            </a:r>
            <a:r>
              <a:rPr lang="en-US" altLang="zh-CN" i="1" baseline="-250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</a:t>
            </a:r>
            <a:r>
              <a:rPr lang="en-US" altLang="zh-CN" i="1" baseline="-2500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altLang="zh-CN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—— </a:t>
            </a:r>
            <a:r>
              <a:rPr lang="zh-CN" altLang="en-US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工艺单元危险</a:t>
            </a:r>
            <a:r>
              <a:rPr lang="zh-CN" alt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系数</a:t>
            </a:r>
            <a:endParaRPr lang="en-US" altLang="zh-CN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694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第四步：火灾爆炸指数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zh-CN" altLang="en-US" smtClean="0"/>
              <a:t>二、</a:t>
            </a:r>
            <a:r>
              <a:rPr lang="en-US" altLang="zh-CN" smtClean="0"/>
              <a:t>F&amp;EI</a:t>
            </a:r>
            <a:r>
              <a:rPr lang="zh-CN" altLang="en-US" smtClean="0"/>
              <a:t>与危险等级</a:t>
            </a:r>
            <a:endParaRPr lang="en-US" altLang="zh-CN" smtClean="0"/>
          </a:p>
          <a:p>
            <a:pPr marL="0" indent="0">
              <a:buNone/>
            </a:pPr>
            <a:endParaRPr lang="zh-CN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914676"/>
              </p:ext>
            </p:extLst>
          </p:nvPr>
        </p:nvGraphicFramePr>
        <p:xfrm>
          <a:off x="1043608" y="2564904"/>
          <a:ext cx="6840760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380"/>
                <a:gridCol w="342038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smtClean="0">
                          <a:ea typeface="楷体" pitchFamily="49" charset="-122"/>
                        </a:rPr>
                        <a:t>F&amp;EI</a:t>
                      </a:r>
                      <a:r>
                        <a:rPr lang="zh-CN" altLang="en-US" sz="2000" smtClean="0">
                          <a:ea typeface="楷体" pitchFamily="49" charset="-122"/>
                        </a:rPr>
                        <a:t>值</a:t>
                      </a:r>
                      <a:endParaRPr lang="zh-CN" altLang="en-US" sz="2000"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smtClean="0">
                          <a:ea typeface="楷体" pitchFamily="49" charset="-122"/>
                        </a:rPr>
                        <a:t>危险等级</a:t>
                      </a:r>
                      <a:endParaRPr lang="zh-CN" altLang="en-US" sz="2000">
                        <a:ea typeface="楷体" pitchFamily="49" charset="-122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smtClean="0">
                          <a:ea typeface="楷体" pitchFamily="49" charset="-122"/>
                        </a:rPr>
                        <a:t>1~60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smtClean="0">
                          <a:ea typeface="楷体" pitchFamily="49" charset="-122"/>
                        </a:rPr>
                        <a:t>最轻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smtClean="0">
                          <a:ea typeface="楷体" pitchFamily="49" charset="-122"/>
                        </a:rPr>
                        <a:t>61~96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smtClean="0">
                          <a:ea typeface="楷体" pitchFamily="49" charset="-122"/>
                        </a:rPr>
                        <a:t>较轻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smtClean="0">
                          <a:ea typeface="楷体" pitchFamily="49" charset="-122"/>
                        </a:rPr>
                        <a:t>97~127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smtClean="0">
                          <a:ea typeface="楷体" pitchFamily="49" charset="-122"/>
                        </a:rPr>
                        <a:t>中等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smtClean="0">
                          <a:ea typeface="楷体" pitchFamily="49" charset="-122"/>
                        </a:rPr>
                        <a:t>128~158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smtClean="0">
                          <a:ea typeface="楷体" pitchFamily="49" charset="-122"/>
                        </a:rPr>
                        <a:t>很大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smtClean="0">
                          <a:ea typeface="楷体" pitchFamily="49" charset="-122"/>
                        </a:rPr>
                        <a:t>&gt;159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smtClean="0">
                          <a:ea typeface="楷体" pitchFamily="49" charset="-122"/>
                        </a:rPr>
                        <a:t>非常大</a:t>
                      </a:r>
                      <a:endParaRPr lang="zh-CN" altLang="en-US" sz="2000" b="1">
                        <a:ea typeface="楷体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73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第五步：补偿系数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3600"/>
              <a:t>安全措施补偿系数（</a:t>
            </a:r>
            <a:r>
              <a:rPr lang="en-US" altLang="zh-CN" sz="3600"/>
              <a:t>C</a:t>
            </a:r>
            <a:r>
              <a:rPr lang="zh-CN" altLang="en-US" sz="3600" smtClean="0"/>
              <a:t>）</a:t>
            </a:r>
            <a:endParaRPr lang="en-US" altLang="zh-CN" sz="3600" smtClean="0"/>
          </a:p>
          <a:p>
            <a:pPr marL="0" indent="0" algn="ctr">
              <a:buNone/>
            </a:pPr>
            <a:r>
              <a:rPr lang="en-US" altLang="zh-CN"/>
              <a:t> </a:t>
            </a:r>
            <a:r>
              <a:rPr lang="en-US" altLang="zh-CN" smtClean="0"/>
              <a:t>       </a:t>
            </a:r>
          </a:p>
          <a:p>
            <a:pPr marL="0" indent="0" algn="ctr">
              <a:buNone/>
            </a:pPr>
            <a:r>
              <a:rPr lang="en-US" altLang="zh-CN" smtClean="0"/>
              <a:t> </a:t>
            </a:r>
            <a:r>
              <a:rPr lang="en-US" altLang="zh-CN" sz="5200">
                <a:solidFill>
                  <a:srgbClr val="FF0000"/>
                </a:solidFill>
              </a:rPr>
              <a:t>C = C</a:t>
            </a:r>
            <a:r>
              <a:rPr lang="en-US" altLang="zh-CN" sz="5200" baseline="-25000">
                <a:solidFill>
                  <a:srgbClr val="FF0000"/>
                </a:solidFill>
              </a:rPr>
              <a:t>1</a:t>
            </a:r>
            <a:r>
              <a:rPr lang="en-US" altLang="zh-CN" sz="5200">
                <a:solidFill>
                  <a:srgbClr val="FF0000"/>
                </a:solidFill>
              </a:rPr>
              <a:t> × C</a:t>
            </a:r>
            <a:r>
              <a:rPr lang="en-US" altLang="zh-CN" sz="5200" baseline="-25000">
                <a:solidFill>
                  <a:srgbClr val="FF0000"/>
                </a:solidFill>
              </a:rPr>
              <a:t>2 </a:t>
            </a:r>
            <a:r>
              <a:rPr lang="en-US" altLang="zh-CN" sz="5200">
                <a:solidFill>
                  <a:srgbClr val="FF0000"/>
                </a:solidFill>
              </a:rPr>
              <a:t>× </a:t>
            </a:r>
            <a:r>
              <a:rPr lang="en-US" altLang="zh-CN" sz="5200" smtClean="0">
                <a:solidFill>
                  <a:srgbClr val="FF0000"/>
                </a:solidFill>
              </a:rPr>
              <a:t>C</a:t>
            </a:r>
            <a:r>
              <a:rPr lang="en-US" altLang="zh-CN" sz="5200" baseline="-25000" smtClean="0">
                <a:solidFill>
                  <a:srgbClr val="FF0000"/>
                </a:solidFill>
              </a:rPr>
              <a:t>3</a:t>
            </a:r>
            <a:r>
              <a:rPr lang="zh-CN" altLang="en-US" sz="430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altLang="zh-CN" sz="4300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216000" lvl="1" indent="0" algn="ctr">
              <a:lnSpc>
                <a:spcPct val="150000"/>
              </a:lnSpc>
              <a:spcBef>
                <a:spcPts val="2400"/>
              </a:spcBef>
              <a:buNone/>
            </a:pPr>
            <a:r>
              <a:rPr lang="en-US" altLang="zh-CN" i="1" smtClean="0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en-US" altLang="zh-CN" i="1" baseline="-2500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en-US" altLang="zh-CN" smtClean="0">
                <a:latin typeface="Times New Roman" pitchFamily="18" charset="0"/>
              </a:rPr>
              <a:t>——</a:t>
            </a:r>
            <a:r>
              <a:rPr lang="zh-CN" altLang="en-US" smtClean="0">
                <a:latin typeface="Times New Roman" pitchFamily="18" charset="0"/>
              </a:rPr>
              <a:t>工艺控制补偿系数</a:t>
            </a:r>
            <a:endParaRPr lang="en-US" altLang="zh-CN" smtClean="0">
              <a:latin typeface="Times New Roman" pitchFamily="18" charset="0"/>
            </a:endParaRPr>
          </a:p>
          <a:p>
            <a:pPr marL="216000" lvl="1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zh-CN" altLang="en-US" smtClean="0">
                <a:latin typeface="Times New Roman" pitchFamily="18" charset="0"/>
              </a:rPr>
              <a:t> </a:t>
            </a:r>
            <a:r>
              <a:rPr lang="en-US" altLang="zh-CN" i="1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en-US" altLang="zh-CN" i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zh-CN" smtClean="0">
                <a:latin typeface="Times New Roman" pitchFamily="18" charset="0"/>
              </a:rPr>
              <a:t>——</a:t>
            </a:r>
            <a:r>
              <a:rPr lang="zh-CN" altLang="en-US" smtClean="0">
                <a:latin typeface="Times New Roman" pitchFamily="18" charset="0"/>
              </a:rPr>
              <a:t>物质</a:t>
            </a:r>
            <a:r>
              <a:rPr lang="zh-CN" altLang="en-US">
                <a:latin typeface="Times New Roman" pitchFamily="18" charset="0"/>
              </a:rPr>
              <a:t>隔离补偿</a:t>
            </a:r>
            <a:r>
              <a:rPr lang="zh-CN" altLang="en-US" smtClean="0">
                <a:latin typeface="Times New Roman" pitchFamily="18" charset="0"/>
              </a:rPr>
              <a:t>系数 </a:t>
            </a:r>
            <a:endParaRPr lang="en-US" altLang="zh-CN" smtClean="0">
              <a:latin typeface="Times New Roman" pitchFamily="18" charset="0"/>
            </a:endParaRPr>
          </a:p>
          <a:p>
            <a:pPr marL="216000" lvl="1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en-US" altLang="zh-CN" i="1">
                <a:latin typeface="Times New Roman" pitchFamily="18" charset="0"/>
              </a:rPr>
              <a:t> </a:t>
            </a:r>
            <a:r>
              <a:rPr lang="en-US" altLang="zh-CN" i="1" smtClean="0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en-US" altLang="zh-CN" i="1" baseline="-2500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zh-CN" smtClean="0">
                <a:latin typeface="Times New Roman" pitchFamily="18" charset="0"/>
              </a:rPr>
              <a:t>——</a:t>
            </a:r>
            <a:r>
              <a:rPr lang="zh-CN" altLang="en-US" smtClean="0">
                <a:latin typeface="Times New Roman" pitchFamily="18" charset="0"/>
              </a:rPr>
              <a:t>防火</a:t>
            </a:r>
            <a:r>
              <a:rPr lang="zh-CN" altLang="en-US">
                <a:latin typeface="Times New Roman" pitchFamily="18" charset="0"/>
              </a:rPr>
              <a:t>措施补偿</a:t>
            </a:r>
            <a:r>
              <a:rPr lang="zh-CN" altLang="en-US" smtClean="0">
                <a:latin typeface="Times New Roman" pitchFamily="18" charset="0"/>
              </a:rPr>
              <a:t>系数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353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485727"/>
              </p:ext>
            </p:extLst>
          </p:nvPr>
        </p:nvGraphicFramePr>
        <p:xfrm>
          <a:off x="457200" y="1600200"/>
          <a:ext cx="8229600" cy="46634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项目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补偿系数范围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采用补偿系数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(1)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紧急状态动力源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(2)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冷却装置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0.97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0.99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(3)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抑爆装置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0.84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(4)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紧急停车装置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0.96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0.99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(5)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计算机控制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0.93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0.99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(6)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惰性气体保护系统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0.94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0.96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(7)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操作规程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程序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)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0.91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0.99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(8)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化学活性物质评价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0.91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(9)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其他工艺危险分析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0.91</a:t>
                      </a: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0.98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工艺控制安全补偿系数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(C</a:t>
                      </a:r>
                      <a:r>
                        <a:rPr kumimoji="0" lang="en-US" altLang="zh-CN" sz="2000" b="1" u="none" strike="noStrike" cap="none" normalizeH="0" baseline="-3000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1</a:t>
                      </a:r>
                      <a:r>
                        <a:rPr kumimoji="0" lang="en-US" altLang="zh-CN" sz="2000" b="1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ea typeface="楷体" pitchFamily="49" charset="-122"/>
                        </a:rPr>
                        <a:t>)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539552" y="1052736"/>
            <a:ext cx="4320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2800">
                <a:latin typeface="Times New Roman" pitchFamily="18" charset="0"/>
                <a:ea typeface="楷体" pitchFamily="49" charset="-122"/>
              </a:rPr>
              <a:t>工艺控制补偿</a:t>
            </a:r>
            <a:r>
              <a:rPr lang="zh-CN" altLang="en-US" sz="2800" smtClean="0">
                <a:latin typeface="Times New Roman" pitchFamily="18" charset="0"/>
                <a:ea typeface="楷体" pitchFamily="49" charset="-122"/>
              </a:rPr>
              <a:t>系数</a:t>
            </a:r>
            <a:r>
              <a:rPr lang="en-US" altLang="zh-CN" sz="2800" smtClean="0">
                <a:latin typeface="Times New Roman" pitchFamily="18" charset="0"/>
                <a:ea typeface="楷体" pitchFamily="49" charset="-122"/>
              </a:rPr>
              <a:t>C</a:t>
            </a:r>
            <a:r>
              <a:rPr lang="en-US" altLang="zh-CN" sz="2800" baseline="-25000" smtClean="0">
                <a:latin typeface="Times New Roman" pitchFamily="18" charset="0"/>
                <a:ea typeface="楷体" pitchFamily="49" charset="-122"/>
              </a:rPr>
              <a:t>1</a:t>
            </a:r>
            <a:endParaRPr lang="zh-CN" altLang="en-US" sz="2800" baseline="-25000">
              <a:ea typeface="楷体" pitchFamily="49" charset="-122"/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3771392" y="5661248"/>
            <a:ext cx="3392896" cy="592292"/>
          </a:xfrm>
          <a:prstGeom prst="wedgeRoundRectCallout">
            <a:avLst>
              <a:gd name="adj1" fmla="val -121508"/>
              <a:gd name="adj2" fmla="val 24375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>
                <a:ea typeface="楷体" pitchFamily="49" charset="-122"/>
              </a:rPr>
              <a:t>等于每一项系数的乘积，如果没有</a:t>
            </a:r>
            <a:r>
              <a:rPr lang="en-US" altLang="zh-CN" b="1" smtClean="0">
                <a:ea typeface="楷体" pitchFamily="49" charset="-122"/>
              </a:rPr>
              <a:t>C</a:t>
            </a:r>
            <a:r>
              <a:rPr lang="en-US" altLang="zh-CN" b="1" baseline="-25000" smtClean="0">
                <a:ea typeface="楷体" pitchFamily="49" charset="-122"/>
              </a:rPr>
              <a:t>1</a:t>
            </a:r>
            <a:r>
              <a:rPr lang="en-US" altLang="zh-CN" b="1" smtClean="0">
                <a:ea typeface="楷体" pitchFamily="49" charset="-122"/>
              </a:rPr>
              <a:t>=1</a:t>
            </a:r>
            <a:endParaRPr lang="en-US" altLang="zh-CN" b="1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04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538139"/>
              </p:ext>
            </p:extLst>
          </p:nvPr>
        </p:nvGraphicFramePr>
        <p:xfrm>
          <a:off x="539552" y="2348880"/>
          <a:ext cx="82296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项目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补偿系数范围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采用补偿系数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(1)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远距离控制阀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0.94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(2)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切断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/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排放装置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0.96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(3)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排污系统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0.91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(4)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联锁装置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物质隔离安全补偿系数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C</a:t>
                      </a:r>
                      <a:r>
                        <a:rPr kumimoji="0" lang="en-US" altLang="zh-CN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2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539552" y="1412776"/>
            <a:ext cx="5328592" cy="65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 smtClean="0">
                <a:latin typeface="Times New Roman" pitchFamily="18" charset="0"/>
                <a:ea typeface="楷体" pitchFamily="49" charset="-122"/>
              </a:rPr>
              <a:t>2.  </a:t>
            </a:r>
            <a:r>
              <a:rPr lang="zh-CN" altLang="en-US" sz="2800" smtClean="0">
                <a:latin typeface="Times New Roman" pitchFamily="18" charset="0"/>
                <a:ea typeface="楷体" pitchFamily="49" charset="-122"/>
              </a:rPr>
              <a:t>物质</a:t>
            </a:r>
            <a:r>
              <a:rPr lang="zh-CN" altLang="en-US" sz="2800">
                <a:latin typeface="Times New Roman" pitchFamily="18" charset="0"/>
                <a:ea typeface="楷体" pitchFamily="49" charset="-122"/>
              </a:rPr>
              <a:t>隔离补偿</a:t>
            </a:r>
            <a:r>
              <a:rPr lang="zh-CN" altLang="en-US" sz="2800" smtClean="0">
                <a:latin typeface="Times New Roman" pitchFamily="18" charset="0"/>
                <a:ea typeface="楷体" pitchFamily="49" charset="-122"/>
              </a:rPr>
              <a:t>系数</a:t>
            </a:r>
            <a:r>
              <a:rPr lang="en-US" altLang="zh-CN" sz="2800" i="1" smtClean="0">
                <a:latin typeface="Times New Roman" pitchFamily="18" charset="0"/>
                <a:ea typeface="楷体" pitchFamily="49" charset="-122"/>
              </a:rPr>
              <a:t>C</a:t>
            </a:r>
            <a:r>
              <a:rPr lang="en-US" altLang="zh-CN" sz="2800" i="1" baseline="-25000" smtClean="0">
                <a:latin typeface="Times New Roman" pitchFamily="18" charset="0"/>
                <a:ea typeface="楷体" pitchFamily="49" charset="-122"/>
              </a:rPr>
              <a:t>2</a:t>
            </a:r>
            <a:endParaRPr lang="zh-CN" altLang="en-US" sz="2800">
              <a:latin typeface="Times New Roman" pitchFamily="18" charset="0"/>
              <a:ea typeface="楷体" pitchFamily="49" charset="-122"/>
            </a:endParaRPr>
          </a:p>
        </p:txBody>
      </p:sp>
      <p:sp>
        <p:nvSpPr>
          <p:cNvPr id="7" name="圆角矩形标注 6"/>
          <p:cNvSpPr/>
          <p:nvPr/>
        </p:nvSpPr>
        <p:spPr>
          <a:xfrm>
            <a:off x="3635896" y="4437112"/>
            <a:ext cx="3312368" cy="648072"/>
          </a:xfrm>
          <a:prstGeom prst="wedgeRoundRectCallout">
            <a:avLst>
              <a:gd name="adj1" fmla="val -116608"/>
              <a:gd name="adj2" fmla="val 10874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>
                <a:ea typeface="楷体" pitchFamily="49" charset="-122"/>
              </a:rPr>
              <a:t>等于每一项系数的乘积，如果没有</a:t>
            </a:r>
            <a:r>
              <a:rPr lang="en-US" altLang="zh-CN" b="1" smtClean="0">
                <a:ea typeface="楷体" pitchFamily="49" charset="-122"/>
              </a:rPr>
              <a:t>C</a:t>
            </a:r>
            <a:r>
              <a:rPr lang="en-US" altLang="zh-CN" b="1" baseline="-25000">
                <a:ea typeface="楷体" pitchFamily="49" charset="-122"/>
              </a:rPr>
              <a:t>2</a:t>
            </a:r>
            <a:r>
              <a:rPr lang="en-US" altLang="zh-CN" b="1" smtClean="0">
                <a:ea typeface="楷体" pitchFamily="49" charset="-122"/>
              </a:rPr>
              <a:t>=1</a:t>
            </a:r>
            <a:endParaRPr lang="en-US" altLang="zh-CN" b="1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916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724942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altLang="zh-CN" sz="2800" smtClean="0">
                <a:latin typeface="Times New Roman" pitchFamily="18" charset="0"/>
              </a:rPr>
              <a:t/>
            </a:r>
            <a:br>
              <a:rPr lang="en-US" altLang="zh-CN" sz="2800" smtClean="0">
                <a:latin typeface="Times New Roman" pitchFamily="18" charset="0"/>
              </a:rPr>
            </a:br>
            <a:r>
              <a:rPr lang="en-US" altLang="zh-CN" sz="2800" smtClean="0">
                <a:latin typeface="Times New Roman" pitchFamily="18" charset="0"/>
              </a:rPr>
              <a:t>3.   </a:t>
            </a:r>
            <a:r>
              <a:rPr lang="zh-CN" altLang="en-US" sz="2800" smtClean="0">
                <a:latin typeface="Times New Roman" pitchFamily="18" charset="0"/>
              </a:rPr>
              <a:t>防火措施补偿系数</a:t>
            </a:r>
            <a:r>
              <a:rPr lang="en-US" altLang="zh-CN" sz="2800" i="1" smtClean="0">
                <a:latin typeface="Times New Roman" pitchFamily="18" charset="0"/>
              </a:rPr>
              <a:t>C</a:t>
            </a:r>
            <a:r>
              <a:rPr lang="en-US" altLang="zh-CN" sz="2800" i="1" baseline="-25000" smtClean="0">
                <a:latin typeface="Times New Roman" pitchFamily="18" charset="0"/>
              </a:rPr>
              <a:t>3</a:t>
            </a:r>
            <a:r>
              <a:rPr lang="zh-CN" altLang="en-US" sz="2800" smtClean="0">
                <a:latin typeface="Times New Roman" pitchFamily="18" charset="0"/>
              </a:rPr>
              <a:t/>
            </a:r>
            <a:br>
              <a:rPr lang="zh-CN" altLang="en-US" sz="2800" smtClean="0">
                <a:latin typeface="Times New Roman" pitchFamily="18" charset="0"/>
              </a:rPr>
            </a:br>
            <a:endParaRPr lang="zh-CN" altLang="en-US" sz="280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245959"/>
              </p:ext>
            </p:extLst>
          </p:nvPr>
        </p:nvGraphicFramePr>
        <p:xfrm>
          <a:off x="467544" y="908720"/>
          <a:ext cx="82296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811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项目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补偿系数范围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采用补偿系数</a:t>
                      </a: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(1)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泄漏检测装置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0.94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(2)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结构钢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0.95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(3)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消防水供应系统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0.94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(4)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特殊系统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(5)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喷洒系统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0.74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(6)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水幕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0.97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(7)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泡沫灭火装置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0.92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674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(8)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手提式灭火器材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喷水枪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0.93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1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(9)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电缆防护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0.94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0.98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674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防火设施安全补偿系数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C</a:t>
                      </a:r>
                      <a:r>
                        <a:rPr kumimoji="0" lang="en-US" altLang="zh-CN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3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674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安全措施补偿系数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C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=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C</a:t>
                      </a:r>
                      <a:r>
                        <a:rPr kumimoji="0" lang="en-US" altLang="zh-CN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1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C</a:t>
                      </a:r>
                      <a:r>
                        <a:rPr kumimoji="0" lang="en-US" altLang="zh-CN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2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C</a:t>
                      </a:r>
                      <a:r>
                        <a:rPr kumimoji="0" lang="en-US" altLang="zh-CN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3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圆角矩形标注 3"/>
          <p:cNvSpPr/>
          <p:nvPr/>
        </p:nvSpPr>
        <p:spPr>
          <a:xfrm>
            <a:off x="3347864" y="5301208"/>
            <a:ext cx="3384376" cy="622008"/>
          </a:xfrm>
          <a:prstGeom prst="wedgeRoundRectCallout">
            <a:avLst>
              <a:gd name="adj1" fmla="val -116326"/>
              <a:gd name="adj2" fmla="val 5115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>
                <a:ea typeface="楷体" pitchFamily="49" charset="-122"/>
              </a:rPr>
              <a:t>等于每一项系数的乘积，如果没有</a:t>
            </a:r>
            <a:r>
              <a:rPr lang="en-US" altLang="zh-CN" b="1" smtClean="0">
                <a:ea typeface="楷体" pitchFamily="49" charset="-122"/>
              </a:rPr>
              <a:t>C</a:t>
            </a:r>
            <a:r>
              <a:rPr lang="en-US" altLang="zh-CN" b="1" baseline="-25000">
                <a:ea typeface="楷体" pitchFamily="49" charset="-122"/>
              </a:rPr>
              <a:t>3</a:t>
            </a:r>
            <a:r>
              <a:rPr lang="en-US" altLang="zh-CN" b="1" smtClean="0">
                <a:ea typeface="楷体" pitchFamily="49" charset="-122"/>
              </a:rPr>
              <a:t>=1</a:t>
            </a:r>
            <a:endParaRPr lang="en-US" altLang="zh-CN" b="1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262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smtClean="0"/>
              <a:t>第六步：危险性汇总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mtClean="0"/>
              <a:t>暴露半径</a:t>
            </a:r>
            <a:endParaRPr lang="en-US" altLang="zh-CN" smtClean="0"/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en-US" altLang="zh-CN" smtClean="0"/>
              <a:t>             </a:t>
            </a:r>
            <a:r>
              <a:rPr lang="en-US" altLang="zh-CN" smtClean="0">
                <a:solidFill>
                  <a:srgbClr val="FF0000"/>
                </a:solidFill>
              </a:rPr>
              <a:t>R=F&amp;EI×0.84/3.281</a:t>
            </a:r>
          </a:p>
          <a:p>
            <a:pPr marL="0" indent="0">
              <a:buNone/>
            </a:pPr>
            <a:r>
              <a:rPr lang="en-US" altLang="zh-CN" smtClean="0"/>
              <a:t>2.  </a:t>
            </a:r>
            <a:r>
              <a:rPr lang="zh-CN" altLang="en-US" smtClean="0"/>
              <a:t>暴露区域</a:t>
            </a:r>
            <a:endParaRPr lang="en-US" altLang="zh-CN" smtClean="0"/>
          </a:p>
          <a:p>
            <a:pPr marL="0" indent="0">
              <a:buNone/>
            </a:pPr>
            <a:r>
              <a:rPr lang="zh-CN" altLang="en-US" smtClean="0"/>
              <a:t>         暴露</a:t>
            </a:r>
            <a:r>
              <a:rPr lang="zh-CN" altLang="en-US"/>
              <a:t>区域面积    </a:t>
            </a:r>
            <a:r>
              <a:rPr lang="en-US" altLang="zh-CN">
                <a:solidFill>
                  <a:srgbClr val="FF0000"/>
                </a:solidFill>
              </a:rPr>
              <a:t>S=</a:t>
            </a:r>
            <a:r>
              <a:rPr lang="el-GR" altLang="zh-CN">
                <a:solidFill>
                  <a:srgbClr val="FF0000"/>
                </a:solidFill>
              </a:rPr>
              <a:t>π</a:t>
            </a:r>
            <a:r>
              <a:rPr lang="en-US" altLang="zh-CN">
                <a:solidFill>
                  <a:srgbClr val="FF0000"/>
                </a:solidFill>
              </a:rPr>
              <a:t>R2</a:t>
            </a:r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en-US" altLang="zh-CN" smtClean="0"/>
              <a:t>        </a:t>
            </a:r>
            <a:r>
              <a:rPr lang="zh-CN" altLang="en-US" smtClean="0"/>
              <a:t>暴露</a:t>
            </a:r>
            <a:r>
              <a:rPr lang="zh-CN" altLang="en-US"/>
              <a:t>区域体积    </a:t>
            </a:r>
            <a:r>
              <a:rPr lang="en-US" altLang="zh-CN">
                <a:solidFill>
                  <a:srgbClr val="FF0000"/>
                </a:solidFill>
              </a:rPr>
              <a:t>V=SR= </a:t>
            </a:r>
            <a:r>
              <a:rPr lang="el-GR" altLang="zh-CN">
                <a:solidFill>
                  <a:srgbClr val="FF0000"/>
                </a:solidFill>
              </a:rPr>
              <a:t>π</a:t>
            </a:r>
            <a:r>
              <a:rPr lang="en-US" altLang="zh-CN">
                <a:solidFill>
                  <a:srgbClr val="FF0000"/>
                </a:solidFill>
              </a:rPr>
              <a:t>R3</a:t>
            </a:r>
          </a:p>
          <a:p>
            <a:pPr marL="0" indent="0">
              <a:buNone/>
            </a:pPr>
            <a:r>
              <a:rPr lang="en-US" altLang="zh-CN" smtClean="0"/>
              <a:t>3.  </a:t>
            </a:r>
            <a:r>
              <a:rPr lang="zh-CN" altLang="en-US" smtClean="0"/>
              <a:t>更换价值</a:t>
            </a:r>
            <a:endParaRPr lang="en-US" altLang="zh-CN" smtClean="0"/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en-US" altLang="zh-CN" smtClean="0"/>
              <a:t>     </a:t>
            </a:r>
            <a:r>
              <a:rPr lang="zh-CN" altLang="en-US" smtClean="0">
                <a:solidFill>
                  <a:srgbClr val="FF0000"/>
                </a:solidFill>
              </a:rPr>
              <a:t>更换价值</a:t>
            </a:r>
            <a:r>
              <a:rPr lang="en-US" altLang="zh-CN" smtClean="0">
                <a:solidFill>
                  <a:srgbClr val="FF0000"/>
                </a:solidFill>
              </a:rPr>
              <a:t>=</a:t>
            </a:r>
            <a:r>
              <a:rPr lang="zh-CN" altLang="en-US" smtClean="0">
                <a:solidFill>
                  <a:srgbClr val="FF0000"/>
                </a:solidFill>
              </a:rPr>
              <a:t>原来成本</a:t>
            </a:r>
            <a:r>
              <a:rPr lang="en-US" altLang="zh-CN" smtClean="0">
                <a:solidFill>
                  <a:srgbClr val="FF0000"/>
                </a:solidFill>
              </a:rPr>
              <a:t>×0.82×</a:t>
            </a:r>
            <a:r>
              <a:rPr lang="zh-CN" altLang="en-US" smtClean="0">
                <a:solidFill>
                  <a:srgbClr val="FF0000"/>
                </a:solidFill>
              </a:rPr>
              <a:t>增长系数</a:t>
            </a:r>
            <a:endParaRPr lang="en-US" altLang="zh-CN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96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第六步：危险性汇总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mtClean="0"/>
              <a:t>4.   </a:t>
            </a:r>
            <a:r>
              <a:rPr lang="zh-CN" altLang="en-US" smtClean="0"/>
              <a:t>确定最大可能工作损失（</a:t>
            </a:r>
            <a:r>
              <a:rPr lang="en-US" altLang="zh-CN" smtClean="0"/>
              <a:t>MPDO</a:t>
            </a:r>
            <a:r>
              <a:rPr lang="zh-CN" altLang="en-US" smtClean="0"/>
              <a:t>）</a:t>
            </a:r>
            <a:endParaRPr lang="en-US" altLang="zh-CN" smtClean="0"/>
          </a:p>
          <a:p>
            <a:pPr marL="0" indent="0">
              <a:buNone/>
            </a:pPr>
            <a:endParaRPr lang="zh-CN" altLang="en-US"/>
          </a:p>
        </p:txBody>
      </p:sp>
      <p:pic>
        <p:nvPicPr>
          <p:cNvPr id="4" name="Picture 7" descr="3TC8RBC43AS@R9O_LY6S}7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62" y="2138265"/>
            <a:ext cx="6916738" cy="401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24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第六步：危险性汇总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en-US" altLang="zh-CN" smtClean="0"/>
              <a:t>  </a:t>
            </a:r>
            <a:r>
              <a:rPr lang="zh-CN" altLang="en-US" smtClean="0"/>
              <a:t>实际</a:t>
            </a:r>
            <a:r>
              <a:rPr lang="en-US" altLang="zh-CN" smtClean="0"/>
              <a:t>MPPD                       MPDO</a:t>
            </a:r>
          </a:p>
          <a:p>
            <a:pPr marL="468000" lvl="1" indent="0">
              <a:lnSpc>
                <a:spcPct val="125000"/>
              </a:lnSpc>
              <a:buNone/>
            </a:pPr>
            <a:r>
              <a:rPr lang="zh-CN" altLang="en-US" smtClean="0">
                <a:solidFill>
                  <a:srgbClr val="0070C0"/>
                </a:solidFill>
              </a:rPr>
              <a:t>认为是正确时</a:t>
            </a:r>
            <a:r>
              <a:rPr lang="zh-CN" altLang="en-US" smtClean="0"/>
              <a:t>，用</a:t>
            </a:r>
            <a:r>
              <a:rPr lang="en-US" altLang="zh-CN" smtClean="0"/>
              <a:t>X=MPPD</a:t>
            </a:r>
            <a:r>
              <a:rPr lang="zh-CN" altLang="en-US" smtClean="0"/>
              <a:t>，</a:t>
            </a:r>
            <a:r>
              <a:rPr lang="en-US" altLang="zh-CN" smtClean="0"/>
              <a:t>Y=MPDO</a:t>
            </a:r>
            <a:r>
              <a:rPr lang="zh-CN" altLang="en-US" smtClean="0"/>
              <a:t>，则</a:t>
            </a:r>
            <a:r>
              <a:rPr lang="zh-CN" altLang="en-US" sz="3200" smtClean="0"/>
              <a:t>：   </a:t>
            </a:r>
            <a:r>
              <a:rPr lang="zh-CN" altLang="en-US" sz="3200" smtClean="0"/>
              <a:t>    </a:t>
            </a:r>
            <a:r>
              <a:rPr lang="en-US" altLang="zh-CN" sz="3200" smtClean="0"/>
              <a:t>lg(Y</a:t>
            </a:r>
            <a:r>
              <a:rPr lang="en-US" altLang="zh-CN" sz="3200" smtClean="0"/>
              <a:t>)=1.325132+0.592471lg(X)</a:t>
            </a:r>
          </a:p>
          <a:p>
            <a:pPr marL="400050" lvl="1" indent="0">
              <a:lnSpc>
                <a:spcPct val="125000"/>
              </a:lnSpc>
              <a:buNone/>
            </a:pPr>
            <a:r>
              <a:rPr lang="zh-CN" altLang="en-US" smtClean="0">
                <a:solidFill>
                  <a:srgbClr val="0070C0"/>
                </a:solidFill>
              </a:rPr>
              <a:t>认为</a:t>
            </a:r>
            <a:r>
              <a:rPr lang="en-US" altLang="zh-CN" smtClean="0">
                <a:solidFill>
                  <a:srgbClr val="0070C0"/>
                </a:solidFill>
              </a:rPr>
              <a:t>70%</a:t>
            </a:r>
            <a:r>
              <a:rPr lang="zh-CN" altLang="en-US">
                <a:solidFill>
                  <a:srgbClr val="0070C0"/>
                </a:solidFill>
              </a:rPr>
              <a:t>以上</a:t>
            </a:r>
            <a:r>
              <a:rPr lang="zh-CN" altLang="en-US" smtClean="0">
                <a:solidFill>
                  <a:srgbClr val="0070C0"/>
                </a:solidFill>
              </a:rPr>
              <a:t>正确</a:t>
            </a:r>
            <a:r>
              <a:rPr lang="zh-CN" altLang="en-US" smtClean="0"/>
              <a:t>：</a:t>
            </a:r>
            <a:endParaRPr lang="en-US" altLang="zh-CN" smtClean="0"/>
          </a:p>
          <a:p>
            <a:pPr marL="0" indent="0">
              <a:lnSpc>
                <a:spcPct val="125000"/>
              </a:lnSpc>
              <a:buNone/>
            </a:pPr>
            <a:r>
              <a:rPr lang="en-US" altLang="zh-CN" smtClean="0"/>
              <a:t>        lg(Y</a:t>
            </a:r>
            <a:r>
              <a:rPr lang="en-US" altLang="zh-CN"/>
              <a:t>)=</a:t>
            </a:r>
            <a:r>
              <a:rPr lang="en-US" altLang="zh-CN" smtClean="0"/>
              <a:t>1.550233+0.598416lg(X)</a:t>
            </a:r>
          </a:p>
          <a:p>
            <a:pPr marL="400050" lvl="1" indent="0">
              <a:lnSpc>
                <a:spcPct val="125000"/>
              </a:lnSpc>
              <a:buNone/>
            </a:pPr>
            <a:r>
              <a:rPr lang="zh-CN" altLang="en-US" smtClean="0">
                <a:solidFill>
                  <a:srgbClr val="0070C0"/>
                </a:solidFill>
              </a:rPr>
              <a:t>认为</a:t>
            </a:r>
            <a:r>
              <a:rPr lang="en-US" altLang="zh-CN" smtClean="0">
                <a:solidFill>
                  <a:srgbClr val="0070C0"/>
                </a:solidFill>
              </a:rPr>
              <a:t>70%</a:t>
            </a:r>
            <a:r>
              <a:rPr lang="zh-CN" altLang="en-US" smtClean="0">
                <a:solidFill>
                  <a:srgbClr val="0070C0"/>
                </a:solidFill>
              </a:rPr>
              <a:t>以下正确</a:t>
            </a:r>
            <a:r>
              <a:rPr lang="en-US" altLang="zh-CN" smtClean="0"/>
              <a:t>: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en-US" altLang="zh-CN" smtClean="0"/>
              <a:t>        lg(Y</a:t>
            </a:r>
            <a:r>
              <a:rPr lang="en-US" altLang="zh-CN"/>
              <a:t>)=</a:t>
            </a:r>
            <a:r>
              <a:rPr lang="en-US" altLang="zh-CN" smtClean="0"/>
              <a:t>1.045515+0.610425lg(X</a:t>
            </a:r>
            <a:r>
              <a:rPr lang="en-US" altLang="zh-CN"/>
              <a:t>)</a:t>
            </a:r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5" name="右箭头 4"/>
          <p:cNvSpPr/>
          <p:nvPr/>
        </p:nvSpPr>
        <p:spPr>
          <a:xfrm>
            <a:off x="2843808" y="1855263"/>
            <a:ext cx="1584176" cy="189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85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en-US" altLang="zh-CN" smtClean="0"/>
              <a:t/>
            </a:r>
            <a:br>
              <a:rPr lang="en-US" altLang="zh-CN" smtClean="0"/>
            </a:br>
            <a:r>
              <a:rPr lang="zh-CN" altLang="en-US" smtClean="0"/>
              <a:t>危险指数</a:t>
            </a:r>
            <a:r>
              <a:rPr lang="zh-CN" altLang="en-US"/>
              <a:t>评价法</a:t>
            </a:r>
            <a:r>
              <a:rPr lang="en-US" altLang="zh-CN"/>
              <a:t/>
            </a:r>
            <a:br>
              <a:rPr lang="en-US" altLang="zh-CN"/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>
                <a:latin typeface="楷体" pitchFamily="49" charset="-122"/>
              </a:rPr>
              <a:t>危险指数评价法</a:t>
            </a:r>
            <a:endParaRPr lang="en-US" altLang="zh-CN">
              <a:latin typeface="楷体" pitchFamily="49" charset="-122"/>
            </a:endParaRPr>
          </a:p>
          <a:p>
            <a:pPr lvl="1"/>
            <a:r>
              <a:rPr lang="zh-CN" altLang="en-US">
                <a:latin typeface="楷体" pitchFamily="49" charset="-122"/>
              </a:rPr>
              <a:t>是用火灾、爆炸危险指数作为衡量化工企业安全评价的标准。</a:t>
            </a:r>
          </a:p>
          <a:p>
            <a:pPr>
              <a:lnSpc>
                <a:spcPct val="125000"/>
              </a:lnSpc>
            </a:pPr>
            <a:r>
              <a:rPr lang="zh-CN" altLang="en-US" smtClean="0">
                <a:latin typeface="楷体" pitchFamily="49" charset="-122"/>
              </a:rPr>
              <a:t>美国道化学公司</a:t>
            </a:r>
            <a:r>
              <a:rPr lang="zh-CN" altLang="en-US" smtClean="0">
                <a:latin typeface="楷体" pitchFamily="49" charset="-122"/>
              </a:rPr>
              <a:t>火灾爆炸指数评价法 </a:t>
            </a:r>
            <a:endParaRPr lang="en-US" altLang="zh-CN" smtClean="0"/>
          </a:p>
          <a:p>
            <a:pPr marL="0" indent="0">
              <a:lnSpc>
                <a:spcPct val="125000"/>
              </a:lnSpc>
              <a:buNone/>
            </a:pPr>
            <a:r>
              <a:rPr lang="zh-CN" altLang="en-US" sz="2800" smtClean="0">
                <a:latin typeface="楷体" pitchFamily="49" charset="-122"/>
              </a:rPr>
              <a:t>评价目的</a:t>
            </a:r>
            <a:r>
              <a:rPr lang="en-US" altLang="zh-CN" sz="2800" smtClean="0"/>
              <a:t>: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客观地</a:t>
            </a:r>
            <a:r>
              <a:rPr lang="zh-CN" altLang="en-US" sz="20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量化</a:t>
            </a: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潜在火灾、爆炸和反应性事故的</a:t>
            </a:r>
            <a:r>
              <a:rPr lang="zh-CN" altLang="en-US" sz="20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预期损失</a:t>
            </a: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；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找出可能导致事故发生或使事故扩大的</a:t>
            </a:r>
            <a:r>
              <a:rPr lang="zh-CN" altLang="en-US" sz="20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设备</a:t>
            </a: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；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向管理部门</a:t>
            </a:r>
            <a:r>
              <a:rPr lang="zh-CN" altLang="en-US" sz="20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通报</a:t>
            </a: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潜在的火灾、爆炸</a:t>
            </a:r>
            <a:r>
              <a:rPr lang="zh-CN" altLang="en-US" sz="20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危险</a:t>
            </a: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性；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使工程技术人员</a:t>
            </a:r>
            <a:r>
              <a:rPr lang="zh-CN" altLang="en-US" sz="20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了解</a:t>
            </a: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各部分可能的损失和减少损失的</a:t>
            </a:r>
            <a:r>
              <a:rPr lang="zh-CN" altLang="en-US" sz="200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途径</a:t>
            </a:r>
            <a:r>
              <a:rPr lang="zh-CN" alt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</a:rPr>
              <a:t>。</a:t>
            </a:r>
          </a:p>
          <a:p>
            <a:pPr marL="0" indent="0" algn="just">
              <a:buNone/>
            </a:pPr>
            <a:endParaRPr lang="zh-CN" altLang="en-US" sz="2800" smtClean="0"/>
          </a:p>
        </p:txBody>
      </p:sp>
    </p:spTree>
    <p:extLst>
      <p:ext uri="{BB962C8B-B14F-4D97-AF65-F5344CB8AC3E}">
        <p14:creationId xmlns:p14="http://schemas.microsoft.com/office/powerpoint/2010/main" val="331481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mtClean="0"/>
              <a:t>第六</a:t>
            </a:r>
            <a:r>
              <a:rPr lang="zh-CN" altLang="en-US"/>
              <a:t>步：危险性汇总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>
              <a:lnSpc>
                <a:spcPct val="145000"/>
              </a:lnSpc>
              <a:spcBef>
                <a:spcPts val="3000"/>
              </a:spcBef>
              <a:buNone/>
            </a:pPr>
            <a:r>
              <a:rPr lang="en-US" altLang="zh-CN" smtClean="0"/>
              <a:t>6.   </a:t>
            </a:r>
            <a:r>
              <a:rPr lang="zh-CN" altLang="en-US" smtClean="0"/>
              <a:t>最大</a:t>
            </a:r>
            <a:r>
              <a:rPr lang="zh-CN" altLang="en-US"/>
              <a:t>可能财产</a:t>
            </a:r>
            <a:r>
              <a:rPr lang="zh-CN" altLang="en-US" smtClean="0"/>
              <a:t>损失（基本</a:t>
            </a:r>
            <a:r>
              <a:rPr lang="en-US" altLang="zh-CN" smtClean="0"/>
              <a:t>MPPD</a:t>
            </a:r>
            <a:r>
              <a:rPr lang="zh-CN" altLang="en-US" smtClean="0"/>
              <a:t>）</a:t>
            </a:r>
            <a:endParaRPr lang="en-US" altLang="zh-CN" smtClean="0"/>
          </a:p>
          <a:p>
            <a:pPr marL="400050" lvl="1" indent="0">
              <a:lnSpc>
                <a:spcPct val="145000"/>
              </a:lnSpc>
              <a:spcBef>
                <a:spcPts val="1200"/>
              </a:spcBef>
              <a:buNone/>
            </a:pPr>
            <a:r>
              <a:rPr lang="zh-CN" altLang="en-US" sz="3200" smtClean="0"/>
              <a:t>    </a:t>
            </a:r>
            <a:r>
              <a:rPr lang="zh-CN" altLang="en-US" sz="3200" smtClean="0">
                <a:solidFill>
                  <a:srgbClr val="FF0000"/>
                </a:solidFill>
              </a:rPr>
              <a:t>基本</a:t>
            </a:r>
            <a:r>
              <a:rPr lang="en-US" altLang="zh-CN" sz="3200" smtClean="0">
                <a:solidFill>
                  <a:srgbClr val="FF0000"/>
                </a:solidFill>
              </a:rPr>
              <a:t>MPPD = </a:t>
            </a:r>
            <a:r>
              <a:rPr lang="zh-CN" altLang="en-US" sz="3200" smtClean="0">
                <a:solidFill>
                  <a:srgbClr val="FF0000"/>
                </a:solidFill>
              </a:rPr>
              <a:t>更换价值 </a:t>
            </a:r>
            <a:r>
              <a:rPr lang="en-US" altLang="zh-CN" sz="3200" smtClean="0">
                <a:solidFill>
                  <a:srgbClr val="FF0000"/>
                </a:solidFill>
              </a:rPr>
              <a:t>× </a:t>
            </a:r>
            <a:r>
              <a:rPr lang="zh-CN" altLang="en-US" sz="3200" smtClean="0">
                <a:solidFill>
                  <a:srgbClr val="FF0000"/>
                </a:solidFill>
              </a:rPr>
              <a:t>破坏系数</a:t>
            </a:r>
            <a:endParaRPr lang="en-US" altLang="zh-CN" sz="3200" baseline="-25000" smtClean="0">
              <a:solidFill>
                <a:srgbClr val="FF0000"/>
              </a:solidFill>
            </a:endParaRPr>
          </a:p>
          <a:p>
            <a:pPr marL="0" indent="0">
              <a:lnSpc>
                <a:spcPct val="145000"/>
              </a:lnSpc>
              <a:spcBef>
                <a:spcPts val="1800"/>
              </a:spcBef>
              <a:buNone/>
            </a:pPr>
            <a:r>
              <a:rPr lang="en-US" altLang="zh-CN" smtClean="0"/>
              <a:t>7.  </a:t>
            </a:r>
            <a:r>
              <a:rPr lang="zh-CN" altLang="en-US" smtClean="0"/>
              <a:t>实际最大</a:t>
            </a:r>
            <a:r>
              <a:rPr lang="zh-CN" altLang="en-US"/>
              <a:t>可能</a:t>
            </a:r>
            <a:r>
              <a:rPr lang="zh-CN" altLang="en-US" smtClean="0"/>
              <a:t>财产</a:t>
            </a:r>
            <a:r>
              <a:rPr lang="zh-CN" altLang="en-US" smtClean="0"/>
              <a:t>损失（实际</a:t>
            </a:r>
            <a:r>
              <a:rPr lang="en-US" altLang="zh-CN" smtClean="0"/>
              <a:t>MPPD</a:t>
            </a:r>
            <a:r>
              <a:rPr lang="zh-CN" altLang="en-US" smtClean="0"/>
              <a:t>）</a:t>
            </a:r>
            <a:endParaRPr lang="en-US" altLang="zh-CN" smtClean="0"/>
          </a:p>
          <a:p>
            <a:pPr marL="400050" lvl="1" indent="0">
              <a:lnSpc>
                <a:spcPct val="145000"/>
              </a:lnSpc>
              <a:spcBef>
                <a:spcPts val="1800"/>
              </a:spcBef>
              <a:buNone/>
            </a:pPr>
            <a:r>
              <a:rPr lang="zh-CN" altLang="en-US" smtClean="0">
                <a:solidFill>
                  <a:srgbClr val="FF0000"/>
                </a:solidFill>
              </a:rPr>
              <a:t>     </a:t>
            </a:r>
            <a:r>
              <a:rPr lang="zh-CN" altLang="en-US" sz="3200" smtClean="0">
                <a:solidFill>
                  <a:srgbClr val="FF0000"/>
                </a:solidFill>
              </a:rPr>
              <a:t>实际</a:t>
            </a:r>
            <a:r>
              <a:rPr lang="en-US" altLang="zh-CN" sz="3200" smtClean="0">
                <a:solidFill>
                  <a:srgbClr val="FF0000"/>
                </a:solidFill>
              </a:rPr>
              <a:t>MPPD=</a:t>
            </a:r>
            <a:r>
              <a:rPr lang="zh-CN" altLang="en-US" sz="3200" smtClean="0">
                <a:solidFill>
                  <a:srgbClr val="FF0000"/>
                </a:solidFill>
              </a:rPr>
              <a:t>基本</a:t>
            </a:r>
            <a:r>
              <a:rPr lang="en-US" altLang="zh-CN" sz="3200" smtClean="0">
                <a:solidFill>
                  <a:srgbClr val="FF0000"/>
                </a:solidFill>
              </a:rPr>
              <a:t>MPPD</a:t>
            </a:r>
            <a:r>
              <a:rPr lang="en-US" altLang="zh-CN" sz="3200">
                <a:solidFill>
                  <a:srgbClr val="FF0000"/>
                </a:solidFill>
              </a:rPr>
              <a:t> </a:t>
            </a:r>
            <a:r>
              <a:rPr lang="en-US" altLang="zh-CN" sz="3200" smtClean="0">
                <a:solidFill>
                  <a:srgbClr val="FF0000"/>
                </a:solidFill>
              </a:rPr>
              <a:t>×C</a:t>
            </a:r>
          </a:p>
          <a:p>
            <a:pPr marL="400050" lvl="1" indent="0">
              <a:lnSpc>
                <a:spcPts val="4000"/>
              </a:lnSpc>
              <a:spcBef>
                <a:spcPts val="1800"/>
              </a:spcBef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207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第六步：危险性汇总</a:t>
            </a:r>
            <a:endParaRPr lang="zh-CN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781" y="2420888"/>
            <a:ext cx="6572058" cy="391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539552" y="1412776"/>
            <a:ext cx="740465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mtClean="0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5.  </a:t>
            </a:r>
            <a:r>
              <a:rPr lang="zh-CN" altLang="en-US" smtClean="0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 </a:t>
            </a:r>
            <a:r>
              <a:rPr lang="zh-CN" altLang="en-US" sz="2000" b="1" smtClean="0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破坏系数</a:t>
            </a:r>
            <a:r>
              <a:rPr lang="zh-CN" altLang="en-US" sz="2000">
                <a:ea typeface="楷体" pitchFamily="49" charset="-122"/>
              </a:rPr>
              <a:t>是由单元</a:t>
            </a:r>
            <a:r>
              <a:rPr lang="zh-CN" altLang="en-US" sz="2000" b="1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危险系数</a:t>
            </a:r>
            <a:r>
              <a:rPr lang="en-US" altLang="zh-CN" sz="2000" b="1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F</a:t>
            </a:r>
            <a:r>
              <a:rPr lang="en-US" altLang="zh-CN" sz="2000" b="1" baseline="-25000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3</a:t>
            </a:r>
            <a:r>
              <a:rPr lang="zh-CN" altLang="en-US" sz="2000">
                <a:ea typeface="楷体" pitchFamily="49" charset="-122"/>
              </a:rPr>
              <a:t>和</a:t>
            </a:r>
            <a:r>
              <a:rPr lang="zh-CN" altLang="en-US" sz="2000" b="1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物质系数</a:t>
            </a:r>
            <a:r>
              <a:rPr lang="en-US" altLang="zh-CN" sz="2000" b="1" smtClean="0">
                <a:solidFill>
                  <a:schemeClr val="accent1">
                    <a:lumMod val="75000"/>
                  </a:schemeClr>
                </a:solidFill>
                <a:ea typeface="楷体" pitchFamily="49" charset="-122"/>
              </a:rPr>
              <a:t>MF</a:t>
            </a:r>
            <a:r>
              <a:rPr lang="zh-CN" altLang="en-US" sz="2000" smtClean="0">
                <a:ea typeface="楷体" pitchFamily="49" charset="-122"/>
              </a:rPr>
              <a:t>确定，</a:t>
            </a:r>
            <a:r>
              <a:rPr lang="zh-CN" altLang="en-US" sz="2000">
                <a:ea typeface="楷体" pitchFamily="49" charset="-122"/>
              </a:rPr>
              <a:t>它代表了单元中物料泄漏或反应能量释放所引起的火灾、爆炸事故的综合效应</a:t>
            </a:r>
            <a:r>
              <a:rPr lang="zh-CN" altLang="en-US" sz="2000" smtClean="0">
                <a:ea typeface="楷体" pitchFamily="49" charset="-122"/>
              </a:rPr>
              <a:t>。</a:t>
            </a:r>
            <a:r>
              <a:rPr lang="en-US" altLang="zh-CN" sz="2000" smtClean="0">
                <a:ea typeface="楷体" pitchFamily="49" charset="-122"/>
              </a:rPr>
              <a:t>F</a:t>
            </a:r>
            <a:r>
              <a:rPr lang="en-US" altLang="zh-CN" sz="2000" baseline="-25000" smtClean="0">
                <a:ea typeface="楷体" pitchFamily="49" charset="-122"/>
              </a:rPr>
              <a:t>3</a:t>
            </a:r>
            <a:r>
              <a:rPr lang="zh-CN" altLang="en-US" sz="2000" smtClean="0">
                <a:ea typeface="楷体" pitchFamily="49" charset="-122"/>
              </a:rPr>
              <a:t>取值范围为</a:t>
            </a:r>
            <a:r>
              <a:rPr lang="en-US" altLang="zh-CN" sz="2000" smtClean="0">
                <a:ea typeface="楷体" pitchFamily="49" charset="-122"/>
              </a:rPr>
              <a:t>1~8</a:t>
            </a:r>
            <a:r>
              <a:rPr lang="zh-CN" altLang="en-US" sz="2000" smtClean="0">
                <a:ea typeface="楷体" pitchFamily="49" charset="-122"/>
              </a:rPr>
              <a:t>，若</a:t>
            </a:r>
            <a:r>
              <a:rPr lang="en-US" altLang="zh-CN" sz="2000">
                <a:ea typeface="楷体" pitchFamily="49" charset="-122"/>
              </a:rPr>
              <a:t>F</a:t>
            </a:r>
            <a:r>
              <a:rPr lang="en-US" altLang="zh-CN" sz="2000" baseline="-25000">
                <a:ea typeface="楷体" pitchFamily="49" charset="-122"/>
              </a:rPr>
              <a:t>3 </a:t>
            </a:r>
            <a:r>
              <a:rPr lang="en-US" altLang="zh-CN" sz="2000" smtClean="0">
                <a:ea typeface="楷体" pitchFamily="49" charset="-122"/>
              </a:rPr>
              <a:t>&gt;8</a:t>
            </a:r>
            <a:r>
              <a:rPr lang="zh-CN" altLang="en-US" sz="2000" smtClean="0">
                <a:ea typeface="楷体" pitchFamily="49" charset="-122"/>
              </a:rPr>
              <a:t>，则按</a:t>
            </a:r>
            <a:r>
              <a:rPr lang="en-US" altLang="zh-CN" sz="2000" smtClean="0">
                <a:ea typeface="楷体" pitchFamily="49" charset="-122"/>
              </a:rPr>
              <a:t>8</a:t>
            </a:r>
            <a:r>
              <a:rPr lang="zh-CN" altLang="en-US" sz="2000" smtClean="0">
                <a:ea typeface="楷体" pitchFamily="49" charset="-122"/>
              </a:rPr>
              <a:t>计。</a:t>
            </a:r>
            <a:endParaRPr lang="zh-CN" altLang="en-US" sz="2000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671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/>
              <a:t>第六步：危险性汇总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45000"/>
              </a:lnSpc>
              <a:buNone/>
            </a:pPr>
            <a:r>
              <a:rPr lang="en-US" altLang="zh-CN" sz="3600" smtClean="0"/>
              <a:t>8.   </a:t>
            </a:r>
            <a:r>
              <a:rPr lang="zh-CN" altLang="en-US" sz="3600" smtClean="0"/>
              <a:t>计算</a:t>
            </a:r>
            <a:r>
              <a:rPr lang="zh-CN" altLang="en-US" sz="3600"/>
              <a:t>停产损失（</a:t>
            </a:r>
            <a:r>
              <a:rPr lang="en-US" altLang="zh-CN" sz="3600"/>
              <a:t>BI</a:t>
            </a:r>
            <a:r>
              <a:rPr lang="zh-CN" altLang="en-US" sz="3600"/>
              <a:t>）</a:t>
            </a:r>
            <a:endParaRPr lang="en-US" altLang="zh-CN" sz="3600"/>
          </a:p>
          <a:p>
            <a:pPr marL="0" indent="0" algn="ctr">
              <a:lnSpc>
                <a:spcPct val="145000"/>
              </a:lnSpc>
              <a:spcBef>
                <a:spcPts val="2400"/>
              </a:spcBef>
              <a:buNone/>
            </a:pPr>
            <a:r>
              <a:rPr lang="en-US" altLang="zh-CN">
                <a:solidFill>
                  <a:srgbClr val="FF0000"/>
                </a:solidFill>
              </a:rPr>
              <a:t>     </a:t>
            </a:r>
            <a:r>
              <a:rPr lang="en-US" altLang="zh-CN" smtClean="0">
                <a:solidFill>
                  <a:srgbClr val="FF0000"/>
                </a:solidFill>
              </a:rPr>
              <a:t>   </a:t>
            </a:r>
            <a:r>
              <a:rPr lang="en-US" altLang="zh-CN" sz="3600" smtClean="0">
                <a:solidFill>
                  <a:srgbClr val="FF0000"/>
                </a:solidFill>
              </a:rPr>
              <a:t>BI = </a:t>
            </a:r>
            <a:r>
              <a:rPr lang="en-US" altLang="zh-CN" sz="3600">
                <a:solidFill>
                  <a:srgbClr val="FF0000"/>
                </a:solidFill>
              </a:rPr>
              <a:t>(</a:t>
            </a:r>
            <a:r>
              <a:rPr lang="en-US" altLang="zh-CN" sz="3600" smtClean="0">
                <a:solidFill>
                  <a:srgbClr val="FF0000"/>
                </a:solidFill>
              </a:rPr>
              <a:t>MPDO/30) × VPM × 0.7</a:t>
            </a:r>
            <a:endParaRPr lang="en-US" altLang="zh-CN" sz="3600">
              <a:solidFill>
                <a:srgbClr val="FF0000"/>
              </a:solidFill>
            </a:endParaRPr>
          </a:p>
          <a:p>
            <a:pPr marL="800100" lvl="2" indent="0" algn="ctr">
              <a:lnSpc>
                <a:spcPct val="145000"/>
              </a:lnSpc>
              <a:buNone/>
            </a:pPr>
            <a:endParaRPr lang="en-US" altLang="zh-CN"/>
          </a:p>
          <a:p>
            <a:pPr marL="800100" lvl="2" indent="0" algn="just">
              <a:lnSpc>
                <a:spcPct val="145000"/>
              </a:lnSpc>
              <a:buNone/>
            </a:pPr>
            <a:r>
              <a:rPr lang="en-US" altLang="zh-CN" sz="2800" smtClean="0"/>
              <a:t>                    VPM----</a:t>
            </a:r>
            <a:r>
              <a:rPr lang="zh-CN" altLang="en-US" sz="2800" smtClean="0"/>
              <a:t>每月产值</a:t>
            </a:r>
            <a:endParaRPr lang="en-US" altLang="zh-CN" sz="2800" smtClean="0"/>
          </a:p>
          <a:p>
            <a:pPr marL="800100" lvl="2" indent="0" algn="just">
              <a:lnSpc>
                <a:spcPct val="145000"/>
              </a:lnSpc>
              <a:buNone/>
            </a:pPr>
            <a:r>
              <a:rPr lang="en-US" altLang="zh-CN" sz="2800" smtClean="0"/>
              <a:t>                    0.7</a:t>
            </a:r>
            <a:r>
              <a:rPr lang="zh-CN" altLang="en-US" sz="2800" smtClean="0"/>
              <a:t>固定成本和利润</a:t>
            </a:r>
            <a:endParaRPr lang="en-US" altLang="zh-CN" sz="2800" smtClean="0"/>
          </a:p>
          <a:p>
            <a:pPr marL="0" indent="0"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188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en-US" altLang="zh-CN" smtClean="0"/>
              <a:t>5.5.2 </a:t>
            </a:r>
            <a:r>
              <a:rPr lang="zh-CN" altLang="en-US" smtClean="0"/>
              <a:t>英国帝国化学公司</a:t>
            </a:r>
            <a:r>
              <a:rPr lang="zh-CN" altLang="en-US"/>
              <a:t>蒙特法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/>
              <a:t> </a:t>
            </a:r>
            <a:r>
              <a:rPr lang="zh-CN" altLang="en-US" sz="2400"/>
              <a:t>英国帝国化学公司（</a:t>
            </a:r>
            <a:r>
              <a:rPr lang="en-US" altLang="zh-CN" sz="2400"/>
              <a:t>ICI</a:t>
            </a:r>
            <a:r>
              <a:rPr lang="zh-CN" altLang="en-US" sz="2400"/>
              <a:t>）蒙特（</a:t>
            </a:r>
            <a:r>
              <a:rPr lang="en-US" altLang="zh-CN" sz="2400"/>
              <a:t>Mond</a:t>
            </a:r>
            <a:r>
              <a:rPr lang="zh-CN" altLang="en-US" sz="2400"/>
              <a:t>）工厂，在美国道化学公司安全评价法的基础上，提出了一个更加全面、更加系统的安全评价法，称为</a:t>
            </a:r>
            <a:r>
              <a:rPr lang="en-US" altLang="zh-CN" sz="2400"/>
              <a:t>ICIMond</a:t>
            </a:r>
            <a:r>
              <a:rPr lang="zh-CN" altLang="en-US" sz="2400"/>
              <a:t>法，或英国帝国化学公司蒙特法。</a:t>
            </a:r>
          </a:p>
          <a:p>
            <a:pPr marL="0" indent="0">
              <a:buNone/>
            </a:pPr>
            <a:r>
              <a:rPr lang="zh-CN" altLang="en-US" sz="2400"/>
              <a:t>在道化学法基础上扩充了以下几</a:t>
            </a:r>
            <a:r>
              <a:rPr lang="zh-CN" altLang="en-US" sz="2400" smtClean="0"/>
              <a:t>点：</a:t>
            </a:r>
            <a:endParaRPr lang="en-US" altLang="zh-CN" sz="2400" smtClean="0"/>
          </a:p>
          <a:p>
            <a:pPr marL="857250" lvl="1" indent="-457200">
              <a:buFont typeface="+mj-lt"/>
              <a:buAutoNum type="arabicPeriod"/>
            </a:pPr>
            <a:r>
              <a:rPr lang="en-US" altLang="zh-CN" sz="2000" smtClean="0"/>
              <a:t>  </a:t>
            </a:r>
            <a:r>
              <a:rPr lang="zh-CN" altLang="en-US" sz="2400" smtClean="0"/>
              <a:t>增加了毒性指标</a:t>
            </a:r>
            <a:endParaRPr lang="en-US" altLang="zh-CN" sz="2400" smtClean="0"/>
          </a:p>
          <a:p>
            <a:pPr marL="857250" lvl="1" indent="-457200">
              <a:buFont typeface="+mj-lt"/>
              <a:buAutoNum type="arabicPeriod"/>
            </a:pPr>
            <a:r>
              <a:rPr lang="en-US" altLang="zh-CN" sz="2400"/>
              <a:t> </a:t>
            </a:r>
            <a:r>
              <a:rPr lang="zh-CN" altLang="en-US" sz="2400" smtClean="0"/>
              <a:t>考虑了分析系统的动态特性</a:t>
            </a:r>
            <a:endParaRPr lang="en-US" altLang="zh-CN" sz="2400" smtClean="0"/>
          </a:p>
          <a:p>
            <a:pPr marL="857250" lvl="1" indent="-457200">
              <a:buFont typeface="+mj-lt"/>
              <a:buAutoNum type="arabicPeriod"/>
            </a:pPr>
            <a:r>
              <a:rPr lang="zh-CN" altLang="en-US" sz="2400" smtClean="0"/>
              <a:t>  对</a:t>
            </a:r>
            <a:r>
              <a:rPr lang="zh-CN" altLang="en-US" sz="2400"/>
              <a:t>较广范围内的工程及储存设备进行研究</a:t>
            </a:r>
            <a:endParaRPr lang="zh-CN" altLang="en-US" sz="2000"/>
          </a:p>
        </p:txBody>
      </p:sp>
    </p:spTree>
    <p:extLst>
      <p:ext uri="{BB962C8B-B14F-4D97-AF65-F5344CB8AC3E}">
        <p14:creationId xmlns:p14="http://schemas.microsoft.com/office/powerpoint/2010/main" val="136226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7" t="39574" r="25082" b="9743"/>
          <a:stretch>
            <a:fillRect/>
          </a:stretch>
        </p:blipFill>
        <p:spPr bwMode="auto">
          <a:xfrm>
            <a:off x="899592" y="347463"/>
            <a:ext cx="6933732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2555776" y="6021288"/>
            <a:ext cx="4104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>
                <a:ea typeface="楷体" pitchFamily="49" charset="-122"/>
              </a:rPr>
              <a:t>蒙德法（</a:t>
            </a:r>
            <a:r>
              <a:rPr lang="en-US" altLang="zh-CN">
                <a:ea typeface="楷体" pitchFamily="49" charset="-122"/>
              </a:rPr>
              <a:t>Mond</a:t>
            </a:r>
            <a:r>
              <a:rPr lang="zh-CN" altLang="en-US">
                <a:ea typeface="楷体" pitchFamily="49" charset="-122"/>
              </a:rPr>
              <a:t>）</a:t>
            </a:r>
            <a:r>
              <a:rPr lang="zh-CN" altLang="en-US" smtClean="0">
                <a:ea typeface="楷体" pitchFamily="49" charset="-122"/>
              </a:rPr>
              <a:t>评价程序图 </a:t>
            </a:r>
            <a:endParaRPr lang="zh-CN" altLang="en-US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423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en-US" altLang="zh-CN" sz="3600" smtClean="0"/>
              <a:t>ICI</a:t>
            </a:r>
            <a:r>
              <a:rPr lang="zh-CN" altLang="en-US" sz="3600" smtClean="0"/>
              <a:t>蒙德评价法的基本步骤</a:t>
            </a:r>
            <a:endParaRPr lang="en-US" altLang="zh-CN" sz="360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mtClean="0">
                <a:solidFill>
                  <a:schemeClr val="accent1">
                    <a:lumMod val="75000"/>
                  </a:schemeClr>
                </a:solidFill>
              </a:rPr>
              <a:t>装置单元划分</a:t>
            </a:r>
            <a:endParaRPr lang="en-US" altLang="zh-CN" smtClean="0">
              <a:solidFill>
                <a:schemeClr val="accent1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r>
              <a:rPr lang="zh-CN" altLang="en-US"/>
              <a:t>单元是装置的一个</a:t>
            </a:r>
            <a:r>
              <a:rPr lang="zh-CN" altLang="en-US">
                <a:solidFill>
                  <a:srgbClr val="A50021"/>
                </a:solidFill>
              </a:rPr>
              <a:t>独立部分</a:t>
            </a:r>
            <a:r>
              <a:rPr lang="zh-CN" altLang="en-US"/>
              <a:t>，如果有一定间距、档火墙、防护堤等隔开的装置一部分，也可作为一个单元</a:t>
            </a:r>
            <a:r>
              <a:rPr lang="zh-CN" altLang="en-US" smtClean="0"/>
              <a:t>。</a:t>
            </a:r>
            <a:endParaRPr lang="en-US" altLang="zh-CN" smtClean="0"/>
          </a:p>
          <a:p>
            <a:pPr marL="400050" lvl="1" indent="0">
              <a:buNone/>
            </a:pPr>
            <a:r>
              <a:rPr lang="zh-CN" altLang="en-US" smtClean="0"/>
              <a:t>装置中代表性的单元类型有：</a:t>
            </a:r>
            <a:r>
              <a:rPr lang="zh-CN" altLang="en-US"/>
              <a:t>原料贮区、供应区域、反应区域、催化处理</a:t>
            </a:r>
            <a:r>
              <a:rPr lang="zh-CN" altLang="en-US" smtClean="0"/>
              <a:t>区域等；此外过滤</a:t>
            </a:r>
            <a:r>
              <a:rPr lang="zh-CN" altLang="en-US"/>
              <a:t>、</a:t>
            </a:r>
            <a:r>
              <a:rPr lang="zh-CN" altLang="en-US" smtClean="0"/>
              <a:t>干燥、固体处理等</a:t>
            </a:r>
            <a:r>
              <a:rPr lang="zh-CN" altLang="en-US"/>
              <a:t>合适时也可将装置划分适当的单元。</a:t>
            </a:r>
          </a:p>
          <a:p>
            <a:pPr marL="0" indent="0"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034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smtClean="0"/>
              <a:t>ICI</a:t>
            </a:r>
            <a:r>
              <a:rPr lang="zh-CN" altLang="en-US"/>
              <a:t>蒙</a:t>
            </a:r>
            <a:r>
              <a:rPr lang="zh-CN" altLang="en-US"/>
              <a:t>德</a:t>
            </a:r>
            <a:r>
              <a:rPr lang="zh-CN" altLang="en-US" smtClean="0"/>
              <a:t>评价法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zh-CN" altLang="en-US" sz="3600" b="1" smtClean="0">
                <a:solidFill>
                  <a:schemeClr val="accent1">
                    <a:lumMod val="75000"/>
                  </a:schemeClr>
                </a:solidFill>
              </a:rPr>
              <a:t>计算</a:t>
            </a:r>
            <a:r>
              <a:rPr lang="en-US" altLang="zh-CN" sz="3600" b="1" smtClean="0">
                <a:solidFill>
                  <a:schemeClr val="accent1">
                    <a:lumMod val="75000"/>
                  </a:schemeClr>
                </a:solidFill>
              </a:rPr>
              <a:t>DOW/ICI</a:t>
            </a:r>
            <a:r>
              <a:rPr lang="zh-CN" altLang="en-US" sz="3600" b="1" smtClean="0">
                <a:solidFill>
                  <a:schemeClr val="accent1">
                    <a:lumMod val="75000"/>
                  </a:schemeClr>
                </a:solidFill>
              </a:rPr>
              <a:t>总指数</a:t>
            </a:r>
            <a:endParaRPr lang="en-US" altLang="zh-CN" sz="3600" b="1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en-US" altLang="zh-CN" smtClean="0"/>
              <a:t>     </a:t>
            </a:r>
          </a:p>
          <a:p>
            <a:pPr marL="0" indent="0">
              <a:buNone/>
            </a:pPr>
            <a:endParaRPr lang="en-US" altLang="zh-CN"/>
          </a:p>
          <a:p>
            <a:pPr>
              <a:tabLst>
                <a:tab pos="1038225" algn="l"/>
              </a:tabLst>
            </a:pPr>
            <a:endParaRPr lang="en-US" altLang="zh-CN" smtClean="0"/>
          </a:p>
          <a:p>
            <a:pPr marL="0" indent="0">
              <a:buNone/>
              <a:tabLst>
                <a:tab pos="1038225" algn="l"/>
              </a:tabLst>
            </a:pPr>
            <a:r>
              <a:rPr lang="zh-CN" altLang="en-US" smtClean="0"/>
              <a:t>式</a:t>
            </a:r>
            <a:r>
              <a:rPr lang="zh-CN" altLang="en-US"/>
              <a:t>中    </a:t>
            </a:r>
          </a:p>
          <a:p>
            <a:pPr marL="0" indent="0">
              <a:buNone/>
              <a:tabLst>
                <a:tab pos="1038225" algn="l"/>
              </a:tabLst>
            </a:pPr>
            <a:r>
              <a:rPr lang="zh-CN" altLang="en-US"/>
              <a:t>     </a:t>
            </a:r>
            <a:r>
              <a:rPr lang="en-US" altLang="zh-CN"/>
              <a:t>B</a:t>
            </a:r>
            <a:r>
              <a:rPr lang="en-US" altLang="zh-CN">
                <a:latin typeface="Times New Roman"/>
              </a:rPr>
              <a:t>——</a:t>
            </a:r>
            <a:r>
              <a:rPr lang="zh-CN" altLang="en-US"/>
              <a:t>物质系数，也写作</a:t>
            </a:r>
            <a:r>
              <a:rPr lang="en-US" altLang="zh-CN"/>
              <a:t>MF</a:t>
            </a:r>
            <a:r>
              <a:rPr lang="zh-CN" altLang="en-US"/>
              <a:t>，一般是由物质的燃烧热值计算得来的；</a:t>
            </a:r>
          </a:p>
          <a:p>
            <a:pPr marL="0" indent="0">
              <a:buNone/>
              <a:tabLst>
                <a:tab pos="1038225" algn="l"/>
              </a:tabLst>
            </a:pPr>
            <a:r>
              <a:rPr lang="zh-CN" altLang="en-US"/>
              <a:t>     </a:t>
            </a:r>
            <a:r>
              <a:rPr lang="en-US" altLang="zh-CN"/>
              <a:t>M</a:t>
            </a:r>
            <a:r>
              <a:rPr lang="en-US" altLang="zh-CN">
                <a:latin typeface="Times New Roman"/>
              </a:rPr>
              <a:t>——</a:t>
            </a:r>
            <a:r>
              <a:rPr lang="zh-CN" altLang="en-US"/>
              <a:t>特殊物质危险</a:t>
            </a:r>
            <a:r>
              <a:rPr lang="zh-CN" altLang="en-US" smtClean="0"/>
              <a:t>值  </a:t>
            </a:r>
            <a:endParaRPr lang="en-US" altLang="zh-CN" smtClean="0"/>
          </a:p>
          <a:p>
            <a:pPr marL="0" indent="0">
              <a:buNone/>
              <a:tabLst>
                <a:tab pos="1038225" algn="l"/>
              </a:tabLst>
            </a:pPr>
            <a:r>
              <a:rPr lang="en-US" altLang="zh-CN"/>
              <a:t> </a:t>
            </a:r>
            <a:r>
              <a:rPr lang="en-US" altLang="zh-CN" smtClean="0"/>
              <a:t>  </a:t>
            </a:r>
            <a:r>
              <a:rPr lang="zh-CN" altLang="en-US" smtClean="0"/>
              <a:t>  </a:t>
            </a:r>
            <a:r>
              <a:rPr lang="en-US" altLang="zh-CN"/>
              <a:t>P</a:t>
            </a:r>
            <a:r>
              <a:rPr lang="en-US" altLang="zh-CN">
                <a:latin typeface="Times New Roman"/>
              </a:rPr>
              <a:t>——</a:t>
            </a:r>
            <a:r>
              <a:rPr lang="zh-CN" altLang="en-US"/>
              <a:t>一般工艺危险</a:t>
            </a:r>
            <a:r>
              <a:rPr lang="zh-CN" altLang="en-US" smtClean="0"/>
              <a:t>值</a:t>
            </a:r>
            <a:endParaRPr lang="zh-CN" altLang="en-US"/>
          </a:p>
          <a:p>
            <a:pPr marL="0" indent="0">
              <a:buNone/>
              <a:tabLst>
                <a:tab pos="1038225" algn="l"/>
              </a:tabLst>
            </a:pPr>
            <a:r>
              <a:rPr lang="zh-CN" altLang="en-US"/>
              <a:t>     </a:t>
            </a:r>
            <a:r>
              <a:rPr lang="en-US" altLang="zh-CN"/>
              <a:t>S</a:t>
            </a:r>
            <a:r>
              <a:rPr lang="en-US" altLang="zh-CN">
                <a:latin typeface="Times New Roman"/>
              </a:rPr>
              <a:t>——</a:t>
            </a:r>
            <a:r>
              <a:rPr lang="zh-CN" altLang="en-US"/>
              <a:t>特殊工艺危险</a:t>
            </a:r>
            <a:r>
              <a:rPr lang="zh-CN" altLang="en-US" smtClean="0"/>
              <a:t>值</a:t>
            </a:r>
            <a:endParaRPr lang="en-US" altLang="zh-CN" smtClean="0"/>
          </a:p>
          <a:p>
            <a:pPr marL="0" indent="0">
              <a:buNone/>
              <a:tabLst>
                <a:tab pos="1038225" algn="l"/>
              </a:tabLst>
            </a:pPr>
            <a:r>
              <a:rPr lang="zh-CN" altLang="en-US" smtClean="0"/>
              <a:t>     </a:t>
            </a:r>
            <a:r>
              <a:rPr lang="en-US" altLang="zh-CN"/>
              <a:t>Q</a:t>
            </a:r>
            <a:r>
              <a:rPr lang="en-US" altLang="zh-CN">
                <a:latin typeface="Times New Roman"/>
              </a:rPr>
              <a:t>——</a:t>
            </a:r>
            <a:r>
              <a:rPr lang="zh-CN" altLang="en-US" smtClean="0"/>
              <a:t>数量的危险值</a:t>
            </a:r>
            <a:endParaRPr lang="zh-CN" altLang="en-US"/>
          </a:p>
          <a:p>
            <a:pPr marL="0" indent="0">
              <a:buNone/>
              <a:tabLst>
                <a:tab pos="1038225" algn="l"/>
              </a:tabLst>
            </a:pPr>
            <a:r>
              <a:rPr lang="zh-CN" altLang="en-US"/>
              <a:t>     </a:t>
            </a:r>
            <a:r>
              <a:rPr lang="en-US" altLang="zh-CN"/>
              <a:t>L</a:t>
            </a:r>
            <a:r>
              <a:rPr lang="en-US" altLang="zh-CN" smtClean="0">
                <a:latin typeface="Times New Roman"/>
              </a:rPr>
              <a:t>——</a:t>
            </a:r>
            <a:r>
              <a:rPr lang="zh-CN" altLang="en-US" smtClean="0">
                <a:latin typeface="Times New Roman"/>
              </a:rPr>
              <a:t>配置上的</a:t>
            </a:r>
            <a:r>
              <a:rPr lang="zh-CN" altLang="en-US" smtClean="0"/>
              <a:t>危险值</a:t>
            </a:r>
            <a:endParaRPr lang="zh-CN" altLang="en-US"/>
          </a:p>
          <a:p>
            <a:pPr marL="0" indent="0">
              <a:buNone/>
              <a:tabLst>
                <a:tab pos="1038225" algn="l"/>
              </a:tabLst>
            </a:pPr>
            <a:r>
              <a:rPr lang="zh-CN" altLang="en-US"/>
              <a:t>     </a:t>
            </a:r>
            <a:r>
              <a:rPr lang="en-US" altLang="zh-CN"/>
              <a:t>T</a:t>
            </a:r>
            <a:r>
              <a:rPr lang="en-US" altLang="zh-CN">
                <a:latin typeface="Times New Roman"/>
              </a:rPr>
              <a:t>——</a:t>
            </a:r>
            <a:r>
              <a:rPr lang="zh-CN" altLang="en-US"/>
              <a:t>毒性危险</a:t>
            </a:r>
            <a:r>
              <a:rPr lang="zh-CN" altLang="en-US" smtClean="0"/>
              <a:t>值 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842917"/>
              </p:ext>
            </p:extLst>
          </p:nvPr>
        </p:nvGraphicFramePr>
        <p:xfrm>
          <a:off x="1331640" y="1628800"/>
          <a:ext cx="619283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857500" imgH="393700" progId="Equation.DSMT4">
                  <p:embed/>
                </p:oleObj>
              </mc:Choice>
              <mc:Fallback>
                <p:oleObj name="Equation" r:id="rId3" imgW="28575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628800"/>
                        <a:ext cx="6192838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58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zh-CN" altLang="en-US" smtClean="0">
                <a:solidFill>
                  <a:schemeClr val="accent2">
                    <a:lumMod val="75000"/>
                  </a:schemeClr>
                </a:solidFill>
              </a:rPr>
              <a:t>物质系数</a:t>
            </a:r>
            <a:endParaRPr lang="en-US" altLang="zh-CN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/>
              <a:t> </a:t>
            </a:r>
            <a:r>
              <a:rPr lang="en-US" altLang="zh-CN" smtClean="0"/>
              <a:t>  </a:t>
            </a:r>
            <a:r>
              <a:rPr lang="zh-CN" altLang="en-US" sz="2400" smtClean="0"/>
              <a:t>定义：指重要物质在标准状态下（</a:t>
            </a:r>
            <a:r>
              <a:rPr lang="en-US" altLang="zh-CN" sz="2400" smtClean="0"/>
              <a:t>25</a:t>
            </a:r>
            <a:r>
              <a:rPr lang="zh-CN" altLang="en-US" sz="2400" smtClean="0"/>
              <a:t>℃</a:t>
            </a:r>
            <a:r>
              <a:rPr lang="en-US" altLang="zh-CN" sz="2400" smtClean="0"/>
              <a:t>, 0.1MPa</a:t>
            </a:r>
            <a:r>
              <a:rPr lang="zh-CN" altLang="en-US" sz="2400" smtClean="0"/>
              <a:t>）下的火灾</a:t>
            </a:r>
            <a:r>
              <a:rPr lang="zh-CN" altLang="en-US" sz="2400"/>
              <a:t>、爆炸或</a:t>
            </a:r>
            <a:r>
              <a:rPr lang="zh-CN" altLang="en-US" sz="2400" smtClean="0"/>
              <a:t>放出</a:t>
            </a:r>
            <a:r>
              <a:rPr lang="zh-CN" altLang="en-US" sz="2400"/>
              <a:t>能量的危险性潜能的尺度。 </a:t>
            </a:r>
            <a:endParaRPr lang="en-US" altLang="zh-CN" sz="2800" smtClean="0"/>
          </a:p>
          <a:p>
            <a:pPr marL="0" indent="0">
              <a:buNone/>
            </a:pPr>
            <a:r>
              <a:rPr lang="zh-CN" altLang="en-US" sz="2800" smtClean="0"/>
              <a:t>计算公式：</a:t>
            </a:r>
            <a:endParaRPr lang="en-US" altLang="zh-CN" sz="2800" smtClean="0"/>
          </a:p>
          <a:p>
            <a:pPr marL="0" indent="0">
              <a:buNone/>
            </a:pPr>
            <a:r>
              <a:rPr lang="zh-CN" altLang="en-US" sz="2800" smtClean="0"/>
              <a:t> </a:t>
            </a:r>
            <a:r>
              <a:rPr lang="zh-CN" altLang="en-US" sz="2400" smtClean="0">
                <a:solidFill>
                  <a:srgbClr val="0070C0"/>
                </a:solidFill>
              </a:rPr>
              <a:t>一般可燃性物质</a:t>
            </a:r>
            <a:endParaRPr lang="en-US" altLang="zh-CN" sz="280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CN" sz="2800" smtClean="0"/>
          </a:p>
          <a:p>
            <a:pPr marL="0" indent="0">
              <a:buNone/>
            </a:pPr>
            <a:r>
              <a:rPr lang="en-US" altLang="zh-CN" sz="2800" smtClean="0"/>
              <a:t>                    </a:t>
            </a:r>
            <a:r>
              <a:rPr lang="en-US" altLang="zh-CN" sz="2400" smtClean="0"/>
              <a:t>△</a:t>
            </a:r>
            <a:r>
              <a:rPr lang="en-US" altLang="zh-CN" sz="2400"/>
              <a:t>Hc</a:t>
            </a:r>
            <a:r>
              <a:rPr lang="zh-CN" altLang="en-US" sz="2400"/>
              <a:t>为重要物质的燃烧热，</a:t>
            </a:r>
            <a:r>
              <a:rPr lang="en-US" altLang="zh-CN" sz="2400" smtClean="0"/>
              <a:t>kj/mol</a:t>
            </a:r>
            <a:endParaRPr lang="en-US" altLang="zh-CN" sz="2800" smtClean="0"/>
          </a:p>
          <a:p>
            <a:pPr marL="0" indent="0">
              <a:spcBef>
                <a:spcPts val="1800"/>
              </a:spcBef>
              <a:buNone/>
            </a:pPr>
            <a:r>
              <a:rPr lang="zh-CN" altLang="en-US" sz="2400" smtClean="0">
                <a:solidFill>
                  <a:srgbClr val="0070C0"/>
                </a:solidFill>
              </a:rPr>
              <a:t>边缘可燃性物质</a:t>
            </a:r>
            <a:endParaRPr lang="en-US" altLang="zh-CN" sz="2400" smtClean="0">
              <a:solidFill>
                <a:srgbClr val="0070C0"/>
              </a:solidFill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zh-CN" altLang="en-US" sz="2000" smtClean="0"/>
              <a:t>（</a:t>
            </a:r>
            <a:r>
              <a:rPr lang="zh-CN" altLang="en-US" sz="2000"/>
              <a:t>指三氯乙烯、三氯乙烷、过氯乙烷、氯仿和二氯甲烷</a:t>
            </a:r>
            <a:r>
              <a:rPr lang="zh-CN" altLang="en-US" sz="2000" smtClean="0"/>
              <a:t>等</a:t>
            </a:r>
            <a:r>
              <a:rPr lang="zh-CN" altLang="en-US" sz="2000"/>
              <a:t>。 </a:t>
            </a:r>
            <a:r>
              <a:rPr lang="zh-CN" altLang="en-US" sz="2000" smtClean="0"/>
              <a:t>）</a:t>
            </a:r>
            <a:endParaRPr lang="zh-CN" altLang="en-US" sz="2000"/>
          </a:p>
          <a:p>
            <a:pPr marL="0" indent="0" algn="ctr">
              <a:spcBef>
                <a:spcPts val="2400"/>
              </a:spcBef>
              <a:buNone/>
            </a:pPr>
            <a:endParaRPr lang="en-US" altLang="zh-CN" sz="2400"/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000" smtClean="0"/>
              <a:t>                </a:t>
            </a:r>
            <a:endParaRPr lang="en-US" altLang="zh-CN" sz="2000" smtClean="0"/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000"/>
              <a:t> </a:t>
            </a:r>
            <a:r>
              <a:rPr lang="en-US" altLang="zh-CN" sz="2000" smtClean="0"/>
              <a:t>                         </a:t>
            </a:r>
            <a:r>
              <a:rPr lang="en-US" altLang="zh-CN" sz="2000" smtClean="0"/>
              <a:t>△</a:t>
            </a:r>
            <a:r>
              <a:rPr lang="en-US" altLang="zh-CN" sz="2000"/>
              <a:t>HR</a:t>
            </a:r>
            <a:r>
              <a:rPr lang="zh-CN" altLang="en-US" sz="2000"/>
              <a:t>为物质的燃烧热计算值，</a:t>
            </a:r>
            <a:r>
              <a:rPr lang="en-US" altLang="zh-CN" sz="2000"/>
              <a:t>kj/mol</a:t>
            </a:r>
            <a:r>
              <a:rPr lang="zh-CN" altLang="en-US" sz="2000"/>
              <a:t>。</a:t>
            </a:r>
            <a:r>
              <a:rPr lang="en-US" altLang="zh-CN" sz="2000"/>
              <a:t>M</a:t>
            </a:r>
            <a:r>
              <a:rPr lang="zh-CN" altLang="en-US" sz="2000"/>
              <a:t>分子量</a:t>
            </a:r>
            <a:r>
              <a:rPr lang="zh-CN" altLang="en-US" sz="2400" smtClean="0"/>
              <a:t>。</a:t>
            </a:r>
            <a:endParaRPr lang="en-US" altLang="zh-CN" sz="2400" smtClean="0"/>
          </a:p>
          <a:p>
            <a:pPr marL="0" indent="0">
              <a:spcBef>
                <a:spcPts val="2400"/>
              </a:spcBef>
              <a:buNone/>
            </a:pPr>
            <a:r>
              <a:rPr lang="zh-CN" altLang="en-US" sz="2400" smtClean="0">
                <a:solidFill>
                  <a:srgbClr val="0070C0"/>
                </a:solidFill>
              </a:rPr>
              <a:t>不然性物质                               </a:t>
            </a:r>
            <a:r>
              <a:rPr lang="en-US" altLang="zh-CN" sz="3000" smtClean="0"/>
              <a:t>B=1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2000" smtClean="0"/>
              <a:t>    </a:t>
            </a:r>
            <a:endParaRPr lang="zh-CN" altLang="en-US" sz="2800"/>
          </a:p>
          <a:p>
            <a:pPr marL="0" indent="0">
              <a:spcBef>
                <a:spcPts val="3600"/>
              </a:spcBef>
              <a:buNone/>
            </a:pPr>
            <a:endParaRPr lang="en-US" altLang="zh-CN" sz="280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06711"/>
              </p:ext>
            </p:extLst>
          </p:nvPr>
        </p:nvGraphicFramePr>
        <p:xfrm>
          <a:off x="3059832" y="1988840"/>
          <a:ext cx="28797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1345616" imgH="393529" progId="Equation.DSMT4">
                  <p:embed/>
                </p:oleObj>
              </mc:Choice>
              <mc:Fallback>
                <p:oleObj name="Equation" r:id="rId3" imgW="1345616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988840"/>
                        <a:ext cx="287972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479254"/>
              </p:ext>
            </p:extLst>
          </p:nvPr>
        </p:nvGraphicFramePr>
        <p:xfrm>
          <a:off x="3131840" y="4293096"/>
          <a:ext cx="2484438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1371600" imgH="393700" progId="Equation.DSMT4">
                  <p:embed/>
                </p:oleObj>
              </mc:Choice>
              <mc:Fallback>
                <p:oleObj name="Equation" r:id="rId5" imgW="1371600" imgH="393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293096"/>
                        <a:ext cx="2484438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955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altLang="zh-CN" smtClean="0">
                <a:solidFill>
                  <a:srgbClr val="A50021"/>
                </a:solidFill>
              </a:rPr>
              <a:t>B</a:t>
            </a:r>
            <a:r>
              <a:rPr lang="zh-CN" altLang="en-US">
                <a:solidFill>
                  <a:srgbClr val="A50021"/>
                </a:solidFill>
              </a:rPr>
              <a:t>：特殊物质的</a:t>
            </a:r>
            <a:r>
              <a:rPr lang="zh-CN" altLang="en-US" smtClean="0">
                <a:solidFill>
                  <a:srgbClr val="A50021"/>
                </a:solidFill>
              </a:rPr>
              <a:t>危险值</a:t>
            </a:r>
            <a:endParaRPr lang="zh-CN" altLang="en-US">
              <a:solidFill>
                <a:srgbClr val="A50021"/>
              </a:solidFill>
            </a:endParaRPr>
          </a:p>
          <a:p>
            <a:pPr lvl="1" indent="266700">
              <a:tabLst>
                <a:tab pos="1038225" algn="l"/>
              </a:tabLst>
            </a:pPr>
            <a:r>
              <a:rPr lang="zh-CN" altLang="en-US" sz="2000"/>
              <a:t>可参考</a:t>
            </a:r>
            <a:r>
              <a:rPr lang="en-US" altLang="zh-CN" sz="2000" smtClean="0"/>
              <a:t>p218</a:t>
            </a:r>
            <a:r>
              <a:rPr lang="zh-CN" altLang="en-US" sz="2000" smtClean="0"/>
              <a:t>页表</a:t>
            </a:r>
            <a:r>
              <a:rPr lang="en-US" altLang="zh-CN" sz="2000" smtClean="0"/>
              <a:t>5.18</a:t>
            </a:r>
            <a:r>
              <a:rPr lang="zh-CN" altLang="en-US" sz="2000" smtClean="0"/>
              <a:t>给</a:t>
            </a:r>
            <a:r>
              <a:rPr lang="zh-CN" altLang="en-US" sz="2000"/>
              <a:t>出。</a:t>
            </a:r>
          </a:p>
          <a:p>
            <a:pPr indent="0">
              <a:buNone/>
              <a:tabLst>
                <a:tab pos="1038225" algn="l"/>
              </a:tabLst>
            </a:pPr>
            <a:r>
              <a:rPr lang="en-US" altLang="zh-CN" sz="2800" smtClean="0">
                <a:solidFill>
                  <a:srgbClr val="A50021"/>
                </a:solidFill>
              </a:rPr>
              <a:t> C</a:t>
            </a:r>
            <a:r>
              <a:rPr lang="zh-CN" altLang="en-US" sz="2800">
                <a:solidFill>
                  <a:srgbClr val="A50021"/>
                </a:solidFill>
              </a:rPr>
              <a:t>：一般工艺</a:t>
            </a:r>
            <a:r>
              <a:rPr lang="zh-CN" altLang="en-US" sz="2800" smtClean="0">
                <a:solidFill>
                  <a:srgbClr val="A50021"/>
                </a:solidFill>
              </a:rPr>
              <a:t>危险值</a:t>
            </a:r>
            <a:endParaRPr lang="zh-CN" altLang="en-US" sz="2800">
              <a:solidFill>
                <a:srgbClr val="A50021"/>
              </a:solidFill>
            </a:endParaRPr>
          </a:p>
          <a:p>
            <a:pPr lvl="1" indent="266700">
              <a:tabLst>
                <a:tab pos="1038225" algn="l"/>
              </a:tabLst>
            </a:pPr>
            <a:r>
              <a:rPr lang="zh-CN" altLang="en-US" sz="2000"/>
              <a:t>  </a:t>
            </a:r>
            <a:r>
              <a:rPr lang="zh-CN" altLang="en-US" sz="2000" smtClean="0"/>
              <a:t>与</a:t>
            </a:r>
            <a:r>
              <a:rPr lang="zh-CN" altLang="en-US" sz="2000"/>
              <a:t>单元内进行的工艺及其操作的基本类型有关。可从单纯物理反应、连续反应、间歇反应、物质输送等方面细分取值。</a:t>
            </a:r>
          </a:p>
          <a:p>
            <a:pPr indent="0">
              <a:buNone/>
              <a:tabLst>
                <a:tab pos="1038225" algn="l"/>
              </a:tabLst>
            </a:pPr>
            <a:r>
              <a:rPr lang="en-US" altLang="zh-CN" sz="2800" smtClean="0">
                <a:solidFill>
                  <a:srgbClr val="A50021"/>
                </a:solidFill>
              </a:rPr>
              <a:t> D</a:t>
            </a:r>
            <a:r>
              <a:rPr lang="zh-CN" altLang="en-US" sz="2800">
                <a:solidFill>
                  <a:srgbClr val="A50021"/>
                </a:solidFill>
              </a:rPr>
              <a:t>：特殊工艺</a:t>
            </a:r>
            <a:r>
              <a:rPr lang="zh-CN" altLang="en-US" sz="2800" smtClean="0">
                <a:solidFill>
                  <a:srgbClr val="A50021"/>
                </a:solidFill>
              </a:rPr>
              <a:t>危险值</a:t>
            </a:r>
            <a:r>
              <a:rPr lang="zh-CN" altLang="en-US" sz="2800" smtClean="0"/>
              <a:t> </a:t>
            </a:r>
            <a:endParaRPr lang="zh-CN" altLang="en-US" sz="2800"/>
          </a:p>
          <a:p>
            <a:pPr lvl="1" indent="266700">
              <a:tabLst>
                <a:tab pos="1038225" algn="l"/>
              </a:tabLst>
            </a:pPr>
            <a:r>
              <a:rPr lang="zh-CN" altLang="en-US" sz="2000" smtClean="0"/>
              <a:t>主要</a:t>
            </a:r>
            <a:r>
              <a:rPr lang="zh-CN" altLang="en-US" sz="2000"/>
              <a:t>考虑：低温、高温、低压和高压等几种情况，可分别通过查表或图可求得。</a:t>
            </a:r>
          </a:p>
          <a:p>
            <a:pPr indent="0">
              <a:buNone/>
              <a:tabLst>
                <a:tab pos="1038225" algn="l"/>
              </a:tabLst>
            </a:pPr>
            <a:r>
              <a:rPr lang="en-US" altLang="zh-CN" sz="2800" smtClean="0">
                <a:solidFill>
                  <a:srgbClr val="A50021"/>
                </a:solidFill>
              </a:rPr>
              <a:t> E</a:t>
            </a:r>
            <a:r>
              <a:rPr lang="zh-CN" altLang="en-US" sz="2800">
                <a:solidFill>
                  <a:srgbClr val="A50021"/>
                </a:solidFill>
              </a:rPr>
              <a:t>：数量的</a:t>
            </a:r>
            <a:r>
              <a:rPr lang="zh-CN" altLang="en-US" sz="2800" smtClean="0">
                <a:solidFill>
                  <a:srgbClr val="A50021"/>
                </a:solidFill>
              </a:rPr>
              <a:t>危险值</a:t>
            </a:r>
            <a:endParaRPr lang="zh-CN" altLang="en-US" sz="2800">
              <a:solidFill>
                <a:srgbClr val="A50021"/>
              </a:solidFill>
            </a:endParaRPr>
          </a:p>
          <a:p>
            <a:pPr lvl="1" indent="266700">
              <a:tabLst>
                <a:tab pos="1038225" algn="l"/>
              </a:tabLst>
            </a:pPr>
            <a:r>
              <a:rPr lang="zh-CN" altLang="en-US" sz="2000" smtClean="0"/>
              <a:t>处理</a:t>
            </a:r>
            <a:r>
              <a:rPr lang="zh-CN" altLang="en-US" sz="2000"/>
              <a:t>危险性物质时，还要看其数量大小 </a:t>
            </a:r>
          </a:p>
          <a:p>
            <a:pPr indent="0">
              <a:buNone/>
              <a:tabLst>
                <a:tab pos="1038225" algn="l"/>
              </a:tabLst>
            </a:pPr>
            <a:r>
              <a:rPr lang="en-US" altLang="zh-CN" sz="2800" smtClean="0">
                <a:solidFill>
                  <a:srgbClr val="A50021"/>
                </a:solidFill>
              </a:rPr>
              <a:t> F</a:t>
            </a:r>
            <a:r>
              <a:rPr lang="zh-CN" altLang="en-US" sz="2800" smtClean="0">
                <a:solidFill>
                  <a:srgbClr val="A50021"/>
                </a:solidFill>
              </a:rPr>
              <a:t>：配置上的危险值</a:t>
            </a:r>
            <a:endParaRPr lang="zh-CN" altLang="en-US" sz="2800">
              <a:solidFill>
                <a:srgbClr val="A50021"/>
              </a:solidFill>
            </a:endParaRPr>
          </a:p>
          <a:p>
            <a:pPr lvl="1" indent="266700">
              <a:tabLst>
                <a:tab pos="1038225" algn="l"/>
              </a:tabLst>
            </a:pPr>
            <a:r>
              <a:rPr lang="zh-CN" altLang="en-US" sz="2000" smtClean="0"/>
              <a:t>与设备（设施）的布局和构造设计有关，考重点虑</a:t>
            </a:r>
            <a:r>
              <a:rPr lang="zh-CN" altLang="en-US" sz="2000"/>
              <a:t>装置的高度（用</a:t>
            </a:r>
            <a:r>
              <a:rPr lang="en-US" altLang="zh-CN" sz="2000"/>
              <a:t>H/m</a:t>
            </a:r>
            <a:r>
              <a:rPr lang="zh-CN" altLang="en-US" sz="2000"/>
              <a:t>表示），</a:t>
            </a:r>
            <a:r>
              <a:rPr lang="zh-CN" altLang="en-US" sz="2000" smtClean="0"/>
              <a:t>作业面积（</a:t>
            </a:r>
            <a:r>
              <a:rPr lang="zh-CN" altLang="en-US" sz="2000"/>
              <a:t>用</a:t>
            </a:r>
            <a:r>
              <a:rPr lang="en-US" altLang="zh-CN" sz="2000"/>
              <a:t>N/m</a:t>
            </a:r>
            <a:r>
              <a:rPr lang="en-US" altLang="zh-CN" sz="2000" baseline="30000"/>
              <a:t>2</a:t>
            </a:r>
            <a:r>
              <a:rPr lang="zh-CN" altLang="en-US" sz="2000"/>
              <a:t>表示</a:t>
            </a:r>
            <a:r>
              <a:rPr lang="zh-CN" altLang="en-US" sz="2000" smtClean="0"/>
              <a:t>）</a:t>
            </a:r>
            <a:endParaRPr lang="zh-CN" altLang="en-US" sz="3600"/>
          </a:p>
        </p:txBody>
      </p:sp>
    </p:spTree>
    <p:extLst>
      <p:ext uri="{BB962C8B-B14F-4D97-AF65-F5344CB8AC3E}">
        <p14:creationId xmlns:p14="http://schemas.microsoft.com/office/powerpoint/2010/main" val="204542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rgbClr val="A50021"/>
                </a:solidFill>
              </a:rPr>
              <a:t>G</a:t>
            </a:r>
            <a:r>
              <a:rPr lang="zh-CN" altLang="en-US">
                <a:solidFill>
                  <a:srgbClr val="A50021"/>
                </a:solidFill>
              </a:rPr>
              <a:t>：毒性的</a:t>
            </a:r>
            <a:r>
              <a:rPr lang="zh-CN" altLang="en-US" smtClean="0">
                <a:solidFill>
                  <a:srgbClr val="A50021"/>
                </a:solidFill>
              </a:rPr>
              <a:t>危险性   </a:t>
            </a:r>
            <a:endParaRPr lang="zh-CN" altLang="en-US">
              <a:solidFill>
                <a:srgbClr val="A50021"/>
              </a:solidFill>
            </a:endParaRPr>
          </a:p>
          <a:p>
            <a:pPr marL="0" indent="0" algn="ctr">
              <a:buNone/>
            </a:pPr>
            <a:r>
              <a:rPr lang="zh-CN" altLang="en-US" sz="1600"/>
              <a:t>表</a:t>
            </a:r>
            <a:r>
              <a:rPr lang="en-US" altLang="zh-CN" sz="1600"/>
              <a:t>5.22  </a:t>
            </a:r>
            <a:r>
              <a:rPr lang="zh-CN" altLang="en-US" sz="1600"/>
              <a:t>毒性危险系数</a:t>
            </a:r>
          </a:p>
          <a:p>
            <a:pPr marL="0" indent="0">
              <a:buNone/>
            </a:pPr>
            <a:endParaRPr lang="en-US" altLang="zh-CN" sz="3600" smtClean="0"/>
          </a:p>
          <a:p>
            <a:pPr marL="0" indent="0">
              <a:buNone/>
            </a:pPr>
            <a:endParaRPr lang="en-US" altLang="zh-CN" smtClean="0">
              <a:solidFill>
                <a:srgbClr val="A50021"/>
              </a:solidFill>
            </a:endParaRPr>
          </a:p>
          <a:p>
            <a:pPr marL="0" indent="0">
              <a:buNone/>
            </a:pPr>
            <a:endParaRPr lang="en-US" altLang="zh-CN" smtClean="0">
              <a:solidFill>
                <a:srgbClr val="A5002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mtClean="0">
                <a:solidFill>
                  <a:srgbClr val="A50021"/>
                </a:solidFill>
              </a:rPr>
              <a:t>H</a:t>
            </a:r>
            <a:r>
              <a:rPr lang="zh-CN" altLang="en-US">
                <a:solidFill>
                  <a:srgbClr val="A50021"/>
                </a:solidFill>
              </a:rPr>
              <a:t>：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DOW/</a:t>
            </a:r>
            <a:r>
              <a:rPr lang="en-US" altLang="zh-CN">
                <a:solidFill>
                  <a:srgbClr val="A50021"/>
                </a:solidFill>
              </a:rPr>
              <a:t>ICI</a:t>
            </a:r>
            <a:r>
              <a:rPr lang="zh-CN" altLang="en-US">
                <a:solidFill>
                  <a:srgbClr val="A50021"/>
                </a:solidFill>
              </a:rPr>
              <a:t>综合指数的计算</a:t>
            </a:r>
            <a:r>
              <a:rPr lang="zh-CN" altLang="en-US"/>
              <a:t> </a:t>
            </a:r>
          </a:p>
          <a:p>
            <a:pPr marL="0" indent="0">
              <a:buNone/>
            </a:pPr>
            <a:endParaRPr lang="en-US" altLang="zh-CN" smtClean="0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064892"/>
              </p:ext>
            </p:extLst>
          </p:nvPr>
        </p:nvGraphicFramePr>
        <p:xfrm>
          <a:off x="1619672" y="3717032"/>
          <a:ext cx="540067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2857500" imgH="393700" progId="Equation.DSMT4">
                  <p:embed/>
                </p:oleObj>
              </mc:Choice>
              <mc:Fallback>
                <p:oleObj name="Equation" r:id="rId3" imgW="2857500" imgH="393700" progId="Equation.DSMT4">
                  <p:embed/>
                  <p:pic>
                    <p:nvPicPr>
                      <p:cNvPr id="0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717032"/>
                        <a:ext cx="5400675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797260"/>
              </p:ext>
            </p:extLst>
          </p:nvPr>
        </p:nvGraphicFramePr>
        <p:xfrm>
          <a:off x="827584" y="1412776"/>
          <a:ext cx="7272808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202"/>
                <a:gridCol w="1818202"/>
                <a:gridCol w="1818202"/>
                <a:gridCol w="18182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单元项目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建议取值范围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单元项目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建议取值范围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smtClean="0">
                          <a:latin typeface="楷体" pitchFamily="49" charset="-122"/>
                          <a:ea typeface="楷体" pitchFamily="49" charset="-122"/>
                        </a:rPr>
                        <a:t>TVL</a:t>
                      </a:r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值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smtClean="0">
                          <a:latin typeface="楷体" pitchFamily="49" charset="-122"/>
                          <a:ea typeface="楷体" pitchFamily="49" charset="-122"/>
                        </a:rPr>
                        <a:t>0~300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皮肤吸收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smtClean="0">
                          <a:latin typeface="楷体" pitchFamily="49" charset="-122"/>
                          <a:ea typeface="楷体" pitchFamily="49" charset="-122"/>
                        </a:rPr>
                        <a:t>0~300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物质类型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smtClean="0">
                          <a:latin typeface="楷体" pitchFamily="49" charset="-122"/>
                          <a:ea typeface="楷体" pitchFamily="49" charset="-122"/>
                        </a:rPr>
                        <a:t>25~200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物理性因素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smtClean="0">
                          <a:latin typeface="楷体" pitchFamily="49" charset="-122"/>
                          <a:ea typeface="楷体" pitchFamily="49" charset="-122"/>
                        </a:rPr>
                        <a:t>0~50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smtClean="0">
                          <a:latin typeface="楷体" pitchFamily="49" charset="-122"/>
                          <a:ea typeface="楷体" pitchFamily="49" charset="-122"/>
                        </a:rPr>
                        <a:t>短期暴露危险性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smtClean="0">
                          <a:latin typeface="楷体" pitchFamily="49" charset="-122"/>
                          <a:ea typeface="楷体" pitchFamily="49" charset="-122"/>
                        </a:rPr>
                        <a:t>-100~150</a:t>
                      </a:r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678158"/>
              </p:ext>
            </p:extLst>
          </p:nvPr>
        </p:nvGraphicFramePr>
        <p:xfrm>
          <a:off x="611560" y="4509120"/>
          <a:ext cx="7848873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4739"/>
                <a:gridCol w="1668843"/>
                <a:gridCol w="2410552"/>
                <a:gridCol w="1884739"/>
              </a:tblGrid>
              <a:tr h="33483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smtClean="0"/>
                        <a:t>D</a:t>
                      </a:r>
                      <a:r>
                        <a:rPr lang="zh-CN" altLang="en-US" sz="1600" b="1" smtClean="0"/>
                        <a:t>值</a:t>
                      </a:r>
                      <a:endParaRPr lang="zh-CN" altLang="en-US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危险程度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smtClean="0"/>
                        <a:t>D</a:t>
                      </a:r>
                      <a:r>
                        <a:rPr lang="zh-CN" altLang="en-US" sz="1600" b="1" smtClean="0"/>
                        <a:t>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危险程度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</a:tr>
              <a:tr h="33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0~20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缓和的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90~115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极端的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</a:tr>
              <a:tr h="33483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20~40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轻度的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115~150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非常极端的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40~60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中等的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150~200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潜在灾难性的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</a:tr>
              <a:tr h="33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60~75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稍重的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</a:t>
                      </a: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以上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高度灾难性的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</a:tr>
              <a:tr h="33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75~90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重的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b="1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13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2880320" cy="3384376"/>
          </a:xfrm>
        </p:spPr>
        <p:txBody>
          <a:bodyPr>
            <a:normAutofit/>
          </a:bodyPr>
          <a:lstStyle/>
          <a:p>
            <a:r>
              <a:rPr lang="zh-CN" altLang="en-US" sz="2800" smtClean="0">
                <a:latin typeface="楷体" pitchFamily="49" charset="-122"/>
              </a:rPr>
              <a:t>美国道化学公司危险指数评价</a:t>
            </a:r>
            <a:r>
              <a:rPr lang="en-US" altLang="zh-CN" sz="2800" smtClean="0">
                <a:latin typeface="楷体" pitchFamily="49" charset="-122"/>
              </a:rPr>
              <a:t/>
            </a:r>
            <a:br>
              <a:rPr lang="en-US" altLang="zh-CN" sz="2800" smtClean="0">
                <a:latin typeface="楷体" pitchFamily="49" charset="-122"/>
              </a:rPr>
            </a:br>
            <a:r>
              <a:rPr lang="zh-CN" altLang="en-US" sz="2800" smtClean="0">
                <a:latin typeface="楷体" pitchFamily="49" charset="-122"/>
              </a:rPr>
              <a:t>程序图</a:t>
            </a:r>
            <a:endParaRPr lang="zh-CN" altLang="en-US" sz="280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41664"/>
            <a:ext cx="5040560" cy="6383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zh-CN" altLang="en-US" sz="3600" b="1" smtClean="0">
                <a:solidFill>
                  <a:schemeClr val="accent1">
                    <a:lumMod val="75000"/>
                  </a:schemeClr>
                </a:solidFill>
              </a:rPr>
              <a:t>总危险性指数</a:t>
            </a:r>
            <a:endParaRPr lang="en-US" altLang="zh-CN" sz="3600" b="1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 smtClean="0"/>
          </a:p>
          <a:p>
            <a:pPr marL="0" indent="0">
              <a:buNone/>
            </a:pPr>
            <a:endParaRPr lang="en-US" altLang="zh-CN" smtClean="0"/>
          </a:p>
          <a:p>
            <a:pPr marL="1080000" indent="0" algn="just">
              <a:buNone/>
            </a:pPr>
            <a:endParaRPr lang="en-US" altLang="zh-CN" smtClean="0"/>
          </a:p>
          <a:p>
            <a:pPr marL="1080000" indent="0" algn="just">
              <a:buNone/>
            </a:pPr>
            <a:r>
              <a:rPr lang="zh-CN" altLang="en-US" smtClean="0"/>
              <a:t>式</a:t>
            </a:r>
            <a:r>
              <a:rPr lang="zh-CN" altLang="en-US"/>
              <a:t>中 </a:t>
            </a:r>
            <a:r>
              <a:rPr lang="en-US" altLang="zh-CN"/>
              <a:t>R——</a:t>
            </a:r>
            <a:r>
              <a:rPr lang="zh-CN" altLang="en-US"/>
              <a:t>综合危险</a:t>
            </a:r>
            <a:r>
              <a:rPr lang="zh-CN" altLang="en-US" smtClean="0"/>
              <a:t>性指数</a:t>
            </a:r>
            <a:endParaRPr lang="zh-CN" altLang="en-US"/>
          </a:p>
          <a:p>
            <a:pPr marL="1080000" indent="0" algn="just">
              <a:buNone/>
            </a:pPr>
            <a:r>
              <a:rPr lang="zh-CN" altLang="en-US"/>
              <a:t>      </a:t>
            </a:r>
            <a:r>
              <a:rPr lang="zh-CN" altLang="en-US" smtClean="0"/>
              <a:t>    </a:t>
            </a:r>
            <a:r>
              <a:rPr lang="en-US" altLang="zh-CN" smtClean="0"/>
              <a:t>F</a:t>
            </a:r>
            <a:r>
              <a:rPr lang="en-US" altLang="zh-CN"/>
              <a:t>——</a:t>
            </a:r>
            <a:r>
              <a:rPr lang="zh-CN" altLang="en-US" smtClean="0"/>
              <a:t>火灾负荷系数</a:t>
            </a:r>
            <a:endParaRPr lang="zh-CN" altLang="en-US"/>
          </a:p>
          <a:p>
            <a:pPr marL="1080000" indent="0" algn="just">
              <a:buNone/>
            </a:pPr>
            <a:r>
              <a:rPr lang="zh-CN" altLang="en-US"/>
              <a:t>       </a:t>
            </a:r>
            <a:r>
              <a:rPr lang="zh-CN" altLang="en-US" smtClean="0"/>
              <a:t>   </a:t>
            </a:r>
            <a:r>
              <a:rPr lang="en-US" altLang="zh-CN" smtClean="0"/>
              <a:t>U</a:t>
            </a:r>
            <a:r>
              <a:rPr lang="en-US" altLang="zh-CN"/>
              <a:t>——</a:t>
            </a:r>
            <a:r>
              <a:rPr lang="zh-CN" altLang="en-US"/>
              <a:t>单元毒性</a:t>
            </a:r>
            <a:r>
              <a:rPr lang="zh-CN" altLang="en-US" smtClean="0"/>
              <a:t>指数</a:t>
            </a:r>
            <a:endParaRPr lang="zh-CN" altLang="en-US"/>
          </a:p>
          <a:p>
            <a:pPr marL="1080000" indent="0" algn="just">
              <a:buNone/>
            </a:pPr>
            <a:r>
              <a:rPr lang="zh-CN" altLang="en-US"/>
              <a:t>       </a:t>
            </a:r>
            <a:r>
              <a:rPr lang="zh-CN" altLang="en-US" smtClean="0"/>
              <a:t>   </a:t>
            </a:r>
            <a:r>
              <a:rPr lang="en-US" altLang="zh-CN" smtClean="0"/>
              <a:t>E—— </a:t>
            </a:r>
            <a:r>
              <a:rPr lang="zh-CN" altLang="en-US" smtClean="0"/>
              <a:t>内部爆炸指数</a:t>
            </a:r>
            <a:endParaRPr lang="zh-CN" altLang="en-US"/>
          </a:p>
          <a:p>
            <a:pPr marL="1080000" indent="0" algn="just">
              <a:buNone/>
            </a:pPr>
            <a:r>
              <a:rPr lang="zh-CN" altLang="en-US"/>
              <a:t>       </a:t>
            </a:r>
            <a:r>
              <a:rPr lang="zh-CN" altLang="en-US" smtClean="0"/>
              <a:t>   </a:t>
            </a:r>
            <a:r>
              <a:rPr lang="en-US" altLang="zh-CN" smtClean="0"/>
              <a:t>A——</a:t>
            </a:r>
            <a:r>
              <a:rPr lang="zh-CN" altLang="en-US" smtClean="0"/>
              <a:t>气体爆炸</a:t>
            </a:r>
            <a:r>
              <a:rPr lang="zh-CN" altLang="en-US"/>
              <a:t>指数</a:t>
            </a: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88625"/>
              </p:ext>
            </p:extLst>
          </p:nvPr>
        </p:nvGraphicFramePr>
        <p:xfrm>
          <a:off x="2483768" y="1412776"/>
          <a:ext cx="395100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1307532" imgH="431613" progId="Equation.DSMT4">
                  <p:embed/>
                </p:oleObj>
              </mc:Choice>
              <mc:Fallback>
                <p:oleObj name="Equation" r:id="rId3" imgW="1307532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412776"/>
                        <a:ext cx="3951004" cy="1296144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594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zh-CN" altLang="en-US" smtClean="0">
                <a:solidFill>
                  <a:schemeClr val="accent2">
                    <a:lumMod val="75000"/>
                  </a:schemeClr>
                </a:solidFill>
              </a:rPr>
              <a:t>火灾负荷系数（</a:t>
            </a:r>
            <a:r>
              <a:rPr lang="en-US" altLang="zh-CN" smtClean="0">
                <a:solidFill>
                  <a:schemeClr val="accent2">
                    <a:lumMod val="75000"/>
                  </a:schemeClr>
                </a:solidFill>
              </a:rPr>
              <a:t>F</a:t>
            </a:r>
            <a:r>
              <a:rPr lang="zh-CN" altLang="en-US" smtClean="0">
                <a:solidFill>
                  <a:schemeClr val="accent2">
                    <a:lumMod val="75000"/>
                  </a:schemeClr>
                </a:solidFill>
              </a:rPr>
              <a:t>）</a:t>
            </a:r>
            <a:endParaRPr lang="en-US" altLang="zh-CN" smtClean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AutoNum type="alphaUcPeriod"/>
            </a:pPr>
            <a:endParaRPr lang="en-US" altLang="zh-CN">
              <a:solidFill>
                <a:schemeClr val="accent2">
                  <a:lumMod val="75000"/>
                </a:schemeClr>
              </a:solidFill>
            </a:endParaRPr>
          </a:p>
          <a:p>
            <a:pPr marL="400050" lvl="1" indent="0">
              <a:spcBef>
                <a:spcPts val="1200"/>
              </a:spcBef>
              <a:buNone/>
            </a:pPr>
            <a:r>
              <a:rPr lang="en-US" altLang="zh-CN" smtClean="0"/>
              <a:t> </a:t>
            </a:r>
            <a:r>
              <a:rPr lang="zh-CN" altLang="en-US" sz="2400" smtClean="0"/>
              <a:t>式中 </a:t>
            </a:r>
            <a:r>
              <a:rPr lang="en-US" altLang="zh-CN" sz="2400" smtClean="0"/>
              <a:t>K——</a:t>
            </a:r>
            <a:r>
              <a:rPr lang="zh-CN" altLang="en-US" sz="2400" smtClean="0"/>
              <a:t>单元内危险物质密度</a:t>
            </a:r>
            <a:endParaRPr lang="en-US" altLang="zh-CN" sz="2400" smtClean="0"/>
          </a:p>
          <a:p>
            <a:pPr marL="400050" lvl="1" indent="0">
              <a:buNone/>
            </a:pPr>
            <a:r>
              <a:rPr lang="en-US" altLang="zh-CN" sz="2400"/>
              <a:t> </a:t>
            </a:r>
            <a:r>
              <a:rPr lang="en-US" altLang="zh-CN" sz="2400" smtClean="0"/>
              <a:t>          N——</a:t>
            </a:r>
            <a:r>
              <a:rPr lang="zh-CN" altLang="en-US" sz="2400" smtClean="0"/>
              <a:t>作业区域面积</a:t>
            </a:r>
            <a:endParaRPr lang="en-US" altLang="zh-CN" sz="2400" smtClean="0"/>
          </a:p>
          <a:p>
            <a:pPr marL="0" indent="0">
              <a:buNone/>
            </a:pPr>
            <a:endParaRPr lang="en-US" altLang="zh-CN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3" r="27686" b="60455"/>
          <a:stretch/>
        </p:blipFill>
        <p:spPr bwMode="auto">
          <a:xfrm>
            <a:off x="2948676" y="1026409"/>
            <a:ext cx="2376264" cy="74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7842"/>
              </p:ext>
            </p:extLst>
          </p:nvPr>
        </p:nvGraphicFramePr>
        <p:xfrm>
          <a:off x="611560" y="3015424"/>
          <a:ext cx="7992888" cy="3178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1998222"/>
                <a:gridCol w="1998222"/>
                <a:gridCol w="1998222"/>
              </a:tblGrid>
              <a:tr h="46462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正常工作区的火灾荷载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F/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（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Kcal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.m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-2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）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危险性分类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预期火灾持续时间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/h</a:t>
                      </a:r>
                      <a:endParaRPr kumimoji="0" lang="en-US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备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    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注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0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5× 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4</a:t>
                      </a:r>
                      <a:endParaRPr kumimoji="0" lang="en-US" altLang="zh-CN" sz="14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轻微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1/4~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1/2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   5×10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4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</a:t>
                      </a:r>
                      <a:endParaRPr kumimoji="0" lang="en-US" altLang="zh-CN" sz="14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低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1/4~1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住宅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2×10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</a:t>
                      </a:r>
                      <a:endParaRPr kumimoji="0" lang="en-US" altLang="zh-CN" sz="14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中等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2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工厂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2×10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4×10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</a:t>
                      </a:r>
                      <a:endParaRPr kumimoji="0" lang="en-US" altLang="zh-CN" sz="14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高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2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4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工厂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4×10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6</a:t>
                      </a:r>
                      <a:endParaRPr kumimoji="0" lang="en-US" altLang="zh-CN" sz="14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很高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4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10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点建筑物量大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6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2×10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6</a:t>
                      </a:r>
                      <a:endParaRPr kumimoji="0" lang="en-US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强烈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10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20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橡胶仓库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2×10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6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6</a:t>
                      </a:r>
                      <a:endParaRPr kumimoji="0" lang="en-US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极端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20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50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32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5×10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6</a:t>
                      </a: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10 </a:t>
                      </a:r>
                      <a:r>
                        <a:rPr kumimoji="0" lang="en-US" altLang="zh-CN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7</a:t>
                      </a:r>
                      <a:endParaRPr kumimoji="0" lang="en-US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极端严重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50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</a:rPr>
                        <a:t>100</a:t>
                      </a:r>
                      <a:endParaRPr kumimoji="0" lang="en-US" altLang="zh-CN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2699792" y="2601135"/>
            <a:ext cx="449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/>
              <a:t>表</a:t>
            </a:r>
            <a:r>
              <a:rPr lang="en-US" altLang="zh-CN"/>
              <a:t>5.24    </a:t>
            </a:r>
            <a:r>
              <a:rPr lang="zh-CN" altLang="en-US"/>
              <a:t>火灾负荷范畴及预计火灾持续时间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490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rgbClr val="A50021"/>
                </a:solidFill>
              </a:rPr>
              <a:t>B</a:t>
            </a:r>
            <a:r>
              <a:rPr lang="zh-CN" altLang="en-US">
                <a:solidFill>
                  <a:srgbClr val="A50021"/>
                </a:solidFill>
              </a:rPr>
              <a:t>：单元毒性</a:t>
            </a:r>
            <a:r>
              <a:rPr lang="zh-CN" altLang="en-US" smtClean="0">
                <a:solidFill>
                  <a:srgbClr val="A50021"/>
                </a:solidFill>
              </a:rPr>
              <a:t>系数</a:t>
            </a:r>
            <a:endParaRPr lang="en-US" altLang="zh-CN" smtClean="0">
              <a:solidFill>
                <a:srgbClr val="A50021"/>
              </a:solidFill>
            </a:endParaRPr>
          </a:p>
          <a:p>
            <a:pPr marL="0" indent="0">
              <a:buNone/>
            </a:pPr>
            <a:endParaRPr lang="zh-CN" altLang="en-US">
              <a:solidFill>
                <a:srgbClr val="A50021"/>
              </a:solidFill>
            </a:endParaRPr>
          </a:p>
          <a:p>
            <a:pPr marL="0" indent="0">
              <a:buNone/>
            </a:pPr>
            <a:endParaRPr lang="en-US" altLang="zh-CN" smtClean="0"/>
          </a:p>
          <a:p>
            <a:pPr marL="0" indent="0">
              <a:buNone/>
            </a:pPr>
            <a:r>
              <a:rPr lang="en-US" altLang="zh-CN" smtClean="0"/>
              <a:t>    C(</a:t>
            </a:r>
            <a:r>
              <a:rPr lang="zh-CN" altLang="en-US" smtClean="0"/>
              <a:t>主毒性事故系数</a:t>
            </a:r>
            <a:r>
              <a:rPr lang="en-US" altLang="zh-CN" smtClean="0"/>
              <a:t>)  </a:t>
            </a:r>
            <a:r>
              <a:rPr lang="en-US" altLang="zh-CN"/>
              <a:t>=</a:t>
            </a:r>
            <a:r>
              <a:rPr lang="en-US" altLang="zh-CN" smtClean="0"/>
              <a:t>U×Q(</a:t>
            </a:r>
            <a:r>
              <a:rPr lang="zh-CN" altLang="en-US" smtClean="0"/>
              <a:t>单元内毒性物质数量危险性值</a:t>
            </a:r>
            <a:r>
              <a:rPr lang="en-US" altLang="zh-CN" smtClean="0"/>
              <a:t>)</a:t>
            </a:r>
          </a:p>
          <a:p>
            <a:pPr marL="0" indent="0">
              <a:buNone/>
            </a:pPr>
            <a:endParaRPr lang="en-US" altLang="zh-CN" sz="2000" smtClean="0"/>
          </a:p>
          <a:p>
            <a:pPr marL="0" indent="0" algn="ctr">
              <a:buNone/>
            </a:pPr>
            <a:r>
              <a:rPr lang="en-US" altLang="zh-CN" sz="2000"/>
              <a:t> </a:t>
            </a:r>
            <a:r>
              <a:rPr lang="zh-CN" altLang="en-US" sz="2000" smtClean="0"/>
              <a:t>表</a:t>
            </a:r>
            <a:r>
              <a:rPr lang="en-US" altLang="zh-CN" sz="2000"/>
              <a:t>5.25 </a:t>
            </a:r>
            <a:r>
              <a:rPr lang="zh-CN" altLang="en-US" sz="2000"/>
              <a:t>单元毒性物质、主毒性事故指数与危险性分类</a:t>
            </a:r>
          </a:p>
          <a:p>
            <a:pPr marL="0" indent="0">
              <a:buNone/>
            </a:pPr>
            <a:endParaRPr lang="zh-CN" altLang="en-US"/>
          </a:p>
        </p:txBody>
      </p:sp>
      <p:pic>
        <p:nvPicPr>
          <p:cNvPr id="4" name="Picture 128" descr="%H`[WSZXRDB8$R5RJ99EH`Q"/>
          <p:cNvPicPr>
            <a:picLocks noChangeAspect="1" noChangeArrowheads="1"/>
          </p:cNvPicPr>
          <p:nvPr/>
        </p:nvPicPr>
        <p:blipFill>
          <a:blip r:embed="rId2">
            <a:lum bright="-24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196752"/>
            <a:ext cx="2735262" cy="7620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257889"/>
              </p:ext>
            </p:extLst>
          </p:nvPr>
        </p:nvGraphicFramePr>
        <p:xfrm>
          <a:off x="611560" y="3933056"/>
          <a:ext cx="7776864" cy="2297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2592288"/>
                <a:gridCol w="2592288"/>
              </a:tblGrid>
              <a:tr h="382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主毒性事故指数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C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单元毒性指数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U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危险性分类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20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轻微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20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50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3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低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50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200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3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6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中等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200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500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6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10</a:t>
                      </a:r>
                      <a:endParaRPr kumimoji="0" lang="en-US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高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500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以上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以上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很高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36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mtClean="0">
                <a:solidFill>
                  <a:schemeClr val="accent2">
                    <a:lumMod val="75000"/>
                  </a:schemeClr>
                </a:solidFill>
              </a:rPr>
              <a:t>C.</a:t>
            </a:r>
            <a:r>
              <a:rPr lang="zh-CN" altLang="en-US" smtClean="0">
                <a:solidFill>
                  <a:schemeClr val="accent2">
                    <a:lumMod val="75000"/>
                  </a:schemeClr>
                </a:solidFill>
              </a:rPr>
              <a:t>内部爆炸指数（</a:t>
            </a:r>
            <a:r>
              <a:rPr lang="en-US" altLang="zh-CN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zh-CN" altLang="en-US" smtClean="0">
                <a:solidFill>
                  <a:schemeClr val="accent2">
                    <a:lumMod val="75000"/>
                  </a:schemeClr>
                </a:solidFill>
              </a:rPr>
              <a:t>）</a:t>
            </a:r>
            <a:endParaRPr lang="en-US" altLang="zh-CN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CN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CN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Picture 123" descr="EO@_`TA8TY2`4MJJ16P(G17"/>
          <p:cNvPicPr>
            <a:picLocks noChangeAspect="1" noChangeArrowheads="1"/>
          </p:cNvPicPr>
          <p:nvPr/>
        </p:nvPicPr>
        <p:blipFill>
          <a:blip r:embed="rId2">
            <a:lum bright="-36000" contras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420888"/>
            <a:ext cx="2088232" cy="826770"/>
          </a:xfrm>
          <a:prstGeom prst="rect">
            <a:avLst/>
          </a:prstGeom>
          <a:noFill/>
          <a:ln w="222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665080"/>
              </p:ext>
            </p:extLst>
          </p:nvPr>
        </p:nvGraphicFramePr>
        <p:xfrm>
          <a:off x="467544" y="3933056"/>
          <a:ext cx="81369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150"/>
                <a:gridCol w="1356150"/>
                <a:gridCol w="1356150"/>
                <a:gridCol w="1356150"/>
                <a:gridCol w="1356150"/>
                <a:gridCol w="1356150"/>
              </a:tblGrid>
              <a:tr h="343395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E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0~1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1~2.5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2.5~4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4~6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&gt;6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</a:tr>
              <a:tr h="592709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危险性分类</a:t>
                      </a:r>
                    </a:p>
                    <a:p>
                      <a:pPr algn="ctr"/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轻微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低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中等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高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>
                          <a:solidFill>
                            <a:schemeClr val="tx1"/>
                          </a:solidFill>
                          <a:ea typeface="楷体" pitchFamily="49" charset="-122"/>
                        </a:rPr>
                        <a:t>非常高</a:t>
                      </a:r>
                      <a:endParaRPr lang="zh-CN" altLang="en-US" b="1">
                        <a:solidFill>
                          <a:schemeClr val="tx1"/>
                        </a:solidFill>
                        <a:ea typeface="楷体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30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mtClean="0">
                <a:solidFill>
                  <a:schemeClr val="accent2">
                    <a:lumMod val="75000"/>
                  </a:schemeClr>
                </a:solidFill>
              </a:rPr>
              <a:t>D.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气体爆炸</a:t>
            </a:r>
            <a:r>
              <a:rPr lang="zh-CN" altLang="en-US" smtClean="0">
                <a:solidFill>
                  <a:schemeClr val="accent2">
                    <a:lumMod val="75000"/>
                  </a:schemeClr>
                </a:solidFill>
              </a:rPr>
              <a:t>指数</a:t>
            </a:r>
            <a:endParaRPr lang="en-US" altLang="zh-CN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zh-CN" altLang="en-US" sz="2800" smtClean="0"/>
              <a:t>定义：</a:t>
            </a:r>
            <a:r>
              <a:rPr lang="zh-CN" altLang="en-US" sz="2800"/>
              <a:t>易爆物从设备内泄漏</a:t>
            </a:r>
            <a:r>
              <a:rPr lang="zh-CN" altLang="en-US" sz="2800" smtClean="0"/>
              <a:t>到本车间</a:t>
            </a:r>
            <a:r>
              <a:rPr lang="zh-CN" altLang="en-US" sz="2800"/>
              <a:t>内与空气</a:t>
            </a:r>
            <a:r>
              <a:rPr lang="zh-CN" altLang="en-US" sz="2800" smtClean="0"/>
              <a:t>混合    引起</a:t>
            </a:r>
            <a:r>
              <a:rPr lang="zh-CN" altLang="en-US" sz="2800" smtClean="0"/>
              <a:t>爆炸。</a:t>
            </a:r>
            <a:endParaRPr lang="zh-CN" altLang="en-US" sz="2400"/>
          </a:p>
          <a:p>
            <a:pPr marL="0" indent="0">
              <a:buNone/>
            </a:pPr>
            <a:r>
              <a:rPr lang="en-US" altLang="zh-CN" smtClean="0"/>
              <a:t> </a:t>
            </a:r>
          </a:p>
          <a:p>
            <a:pPr marL="0" indent="0">
              <a:buNone/>
            </a:pPr>
            <a:endParaRPr lang="en-US" altLang="zh-CN"/>
          </a:p>
          <a:p>
            <a:pPr marL="1080000" indent="0">
              <a:spcBef>
                <a:spcPts val="600"/>
              </a:spcBef>
              <a:buNone/>
            </a:pPr>
            <a:endParaRPr lang="en-US" altLang="zh-CN" sz="2800" smtClean="0"/>
          </a:p>
          <a:p>
            <a:pPr marL="1080000" indent="0">
              <a:spcBef>
                <a:spcPts val="600"/>
              </a:spcBef>
              <a:buNone/>
            </a:pPr>
            <a:r>
              <a:rPr lang="en-US" altLang="zh-CN" sz="2800" smtClean="0"/>
              <a:t>m</a:t>
            </a:r>
            <a:r>
              <a:rPr lang="en-US" altLang="zh-CN" sz="2800" smtClean="0"/>
              <a:t>——</a:t>
            </a:r>
            <a:r>
              <a:rPr lang="zh-CN" altLang="en-US" sz="2800" smtClean="0"/>
              <a:t>特殊物质混合及扩散特性系数</a:t>
            </a:r>
            <a:endParaRPr lang="en-US" altLang="zh-CN" sz="2800" smtClean="0"/>
          </a:p>
          <a:p>
            <a:pPr marL="1080000" indent="0">
              <a:spcBef>
                <a:spcPts val="600"/>
              </a:spcBef>
              <a:buNone/>
            </a:pPr>
            <a:r>
              <a:rPr lang="en-US" altLang="zh-CN" sz="2800" smtClean="0"/>
              <a:t>t ——</a:t>
            </a:r>
            <a:r>
              <a:rPr lang="zh-CN" altLang="en-US" sz="2800" smtClean="0"/>
              <a:t>工艺温度，</a:t>
            </a:r>
            <a:r>
              <a:rPr lang="en-US" altLang="zh-CN" sz="2800" smtClean="0"/>
              <a:t>K</a:t>
            </a:r>
          </a:p>
          <a:p>
            <a:pPr marL="1080000" indent="0">
              <a:spcBef>
                <a:spcPts val="600"/>
              </a:spcBef>
              <a:buNone/>
            </a:pPr>
            <a:r>
              <a:rPr lang="en-US" altLang="zh-CN" sz="2800" smtClean="0"/>
              <a:t>H——</a:t>
            </a:r>
            <a:r>
              <a:rPr lang="zh-CN" altLang="en-US" sz="2800" smtClean="0"/>
              <a:t>作业高度，</a:t>
            </a:r>
            <a:r>
              <a:rPr lang="en-US" altLang="zh-CN" sz="2800" smtClean="0"/>
              <a:t>m</a:t>
            </a:r>
            <a:endParaRPr lang="zh-CN" altLang="en-US" sz="2800"/>
          </a:p>
        </p:txBody>
      </p:sp>
      <p:pic>
        <p:nvPicPr>
          <p:cNvPr id="4" name="Picture 124" descr="OD9@D}KR$$OD{)XTSX%1P{3"/>
          <p:cNvPicPr>
            <a:picLocks noChangeAspect="1" noChangeArrowheads="1"/>
          </p:cNvPicPr>
          <p:nvPr/>
        </p:nvPicPr>
        <p:blipFill>
          <a:blip r:embed="rId2">
            <a:lum bright="-30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996951"/>
            <a:ext cx="4681537" cy="706437"/>
          </a:xfrm>
          <a:prstGeom prst="rect">
            <a:avLst/>
          </a:prstGeom>
          <a:noFill/>
          <a:ln w="222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13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514350" indent="-514350">
              <a:buAutoNum type="alphaUcPeriod" startAt="5"/>
            </a:pPr>
            <a:r>
              <a:rPr lang="zh-CN" altLang="en-US" smtClean="0">
                <a:solidFill>
                  <a:srgbClr val="A50021"/>
                </a:solidFill>
              </a:rPr>
              <a:t>总危险性指数</a:t>
            </a:r>
            <a:endParaRPr lang="en-US" altLang="zh-CN" smtClean="0">
              <a:solidFill>
                <a:srgbClr val="A50021"/>
              </a:solidFill>
            </a:endParaRPr>
          </a:p>
          <a:p>
            <a:pPr marL="400050" lvl="1" indent="0">
              <a:spcBef>
                <a:spcPts val="1800"/>
              </a:spcBef>
              <a:buNone/>
            </a:pPr>
            <a:r>
              <a:rPr lang="zh-CN" altLang="en-US" smtClean="0"/>
              <a:t>如果总危险性指数</a:t>
            </a:r>
            <a:r>
              <a:rPr lang="en-US" altLang="zh-CN" smtClean="0"/>
              <a:t>(R)</a:t>
            </a:r>
            <a:r>
              <a:rPr lang="zh-CN" altLang="en-US" smtClean="0"/>
              <a:t>计算中，某一影响指数为</a:t>
            </a:r>
            <a:r>
              <a:rPr lang="en-US" altLang="zh-CN" smtClean="0"/>
              <a:t>0</a:t>
            </a:r>
            <a:r>
              <a:rPr lang="zh-CN" altLang="en-US" smtClean="0"/>
              <a:t>，计算取值为</a:t>
            </a:r>
            <a:r>
              <a:rPr lang="en-US" altLang="zh-CN" smtClean="0"/>
              <a:t>1</a:t>
            </a:r>
            <a:r>
              <a:rPr lang="zh-CN" altLang="en-US" smtClean="0"/>
              <a:t>。</a:t>
            </a:r>
            <a:endParaRPr lang="zh-CN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684848"/>
              </p:ext>
            </p:extLst>
          </p:nvPr>
        </p:nvGraphicFramePr>
        <p:xfrm>
          <a:off x="899592" y="3717032"/>
          <a:ext cx="7416824" cy="234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5974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综合危险性指数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R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综合危险性分类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综合危险性指数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R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综合危险性分类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缓和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1100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2500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高（第二类）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20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100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低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2500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12500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很高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5974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100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500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中等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12500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65000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极端危险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500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1100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高（第一类）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" pitchFamily="49" charset="-122"/>
                        </a:rPr>
                        <a:t>65000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以上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" pitchFamily="49" charset="-122"/>
                        </a:rPr>
                        <a:t>极端严重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699792" y="2953583"/>
            <a:ext cx="34355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>
                <a:latin typeface="Times New Roman" pitchFamily="18" charset="0"/>
                <a:ea typeface="楷体" pitchFamily="49" charset="-122"/>
              </a:rPr>
              <a:t>表</a:t>
            </a:r>
            <a:r>
              <a:rPr lang="en-US" altLang="zh-CN" smtClean="0">
                <a:latin typeface="Times New Roman" pitchFamily="18" charset="0"/>
                <a:ea typeface="楷体" pitchFamily="49" charset="-122"/>
              </a:rPr>
              <a:t>5.29</a:t>
            </a:r>
            <a:r>
              <a:rPr lang="zh-CN" altLang="en-US" smtClean="0">
                <a:latin typeface="Times New Roman" pitchFamily="18" charset="0"/>
                <a:ea typeface="楷体" pitchFamily="49" charset="-122"/>
              </a:rPr>
              <a:t>总危险性指数</a:t>
            </a:r>
            <a:r>
              <a:rPr lang="en-US" altLang="zh-CN" smtClean="0">
                <a:latin typeface="Times New Roman" pitchFamily="18" charset="0"/>
                <a:ea typeface="楷体" pitchFamily="49" charset="-122"/>
              </a:rPr>
              <a:t>(R)</a:t>
            </a:r>
            <a:r>
              <a:rPr lang="zh-CN" altLang="en-US" smtClean="0">
                <a:latin typeface="Times New Roman" pitchFamily="18" charset="0"/>
                <a:ea typeface="楷体" pitchFamily="49" charset="-122"/>
              </a:rPr>
              <a:t>值的分级</a:t>
            </a:r>
            <a:endParaRPr lang="zh-CN" altLang="en-US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599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514350" indent="-514350">
              <a:buFont typeface="+mj-ea"/>
              <a:buAutoNum type="circleNumDbPlain" startAt="4"/>
            </a:pPr>
            <a:r>
              <a:rPr lang="zh-CN" altLang="en-US" sz="4000" b="1" smtClean="0">
                <a:solidFill>
                  <a:schemeClr val="accent1">
                    <a:lumMod val="75000"/>
                  </a:schemeClr>
                </a:solidFill>
              </a:rPr>
              <a:t>安全补偿后的总危险指数</a:t>
            </a:r>
            <a:endParaRPr lang="en-US" altLang="zh-CN" sz="4000" b="1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mtClean="0"/>
              <a:t>   </a:t>
            </a:r>
            <a:r>
              <a:rPr lang="en-US" altLang="zh-CN" smtClean="0"/>
              <a:t> </a:t>
            </a:r>
            <a:r>
              <a:rPr lang="en-US" altLang="zh-CN" smtClean="0"/>
              <a:t>1.</a:t>
            </a:r>
            <a:r>
              <a:rPr lang="zh-CN" altLang="en-US" smtClean="0"/>
              <a:t>工艺改进后的总危险性指数</a:t>
            </a:r>
            <a:endParaRPr lang="en-US" altLang="zh-CN" smtClean="0"/>
          </a:p>
          <a:p>
            <a:pPr marL="400050" lvl="1" indent="0">
              <a:buNone/>
            </a:pPr>
            <a:endParaRPr lang="en-US" altLang="zh-CN" b="1" smtClean="0"/>
          </a:p>
          <a:p>
            <a:pPr marL="0" indent="0">
              <a:buNone/>
            </a:pPr>
            <a:endParaRPr lang="en-US" altLang="zh-CN" sz="2800" smtClean="0"/>
          </a:p>
          <a:p>
            <a:pPr marL="0" indent="0">
              <a:buNone/>
            </a:pPr>
            <a:r>
              <a:rPr lang="en-US" altLang="zh-CN" smtClean="0"/>
              <a:t>    2.</a:t>
            </a:r>
            <a:r>
              <a:rPr lang="zh-CN" altLang="en-US" smtClean="0"/>
              <a:t>采用安全补偿后的总危险指数</a:t>
            </a:r>
            <a:endParaRPr lang="en-US" altLang="zh-CN" smtClean="0"/>
          </a:p>
          <a:p>
            <a:pPr marL="0" indent="0">
              <a:buNone/>
            </a:pPr>
            <a:endParaRPr lang="en-US" altLang="zh-CN" smtClean="0"/>
          </a:p>
          <a:p>
            <a:pPr marL="0" indent="0">
              <a:spcBef>
                <a:spcPts val="3000"/>
              </a:spcBef>
              <a:buNone/>
            </a:pPr>
            <a:r>
              <a:rPr lang="en-US" altLang="zh-CN" sz="2800" smtClean="0"/>
              <a:t>     K</a:t>
            </a:r>
            <a:r>
              <a:rPr lang="en-US" altLang="zh-CN" sz="2800" baseline="-25000" smtClean="0"/>
              <a:t>1</a:t>
            </a:r>
            <a:r>
              <a:rPr lang="en-US" altLang="zh-CN" sz="2800" smtClean="0"/>
              <a:t>——</a:t>
            </a:r>
            <a:r>
              <a:rPr lang="zh-CN" altLang="en-US" sz="2800" smtClean="0"/>
              <a:t>容器危险性补偿</a:t>
            </a:r>
            <a:r>
              <a:rPr lang="en-US" altLang="zh-CN" smtClean="0"/>
              <a:t>  </a:t>
            </a:r>
            <a:r>
              <a:rPr lang="en-US" altLang="zh-CN" sz="2800" smtClean="0"/>
              <a:t>K</a:t>
            </a:r>
            <a:r>
              <a:rPr lang="en-US" altLang="zh-CN" sz="2800" baseline="-25000" smtClean="0"/>
              <a:t>2</a:t>
            </a:r>
            <a:r>
              <a:rPr lang="en-US" altLang="zh-CN" sz="2800" smtClean="0"/>
              <a:t>——</a:t>
            </a:r>
            <a:r>
              <a:rPr lang="zh-CN" altLang="en-US" sz="2800" smtClean="0"/>
              <a:t>工艺管理补偿</a:t>
            </a:r>
            <a:endParaRPr lang="en-US" altLang="zh-CN" sz="2800" smtClean="0"/>
          </a:p>
          <a:p>
            <a:pPr marL="0" indent="0">
              <a:buNone/>
            </a:pPr>
            <a:r>
              <a:rPr lang="en-US" altLang="zh-CN" sz="2800" smtClean="0"/>
              <a:t>     K</a:t>
            </a:r>
            <a:r>
              <a:rPr lang="en-US" altLang="zh-CN" sz="2800" baseline="-25000" smtClean="0"/>
              <a:t>3</a:t>
            </a:r>
            <a:r>
              <a:rPr lang="en-US" altLang="zh-CN" sz="2800" smtClean="0"/>
              <a:t>——</a:t>
            </a:r>
            <a:r>
              <a:rPr lang="zh-CN" altLang="en-US" sz="2800" smtClean="0"/>
              <a:t>安全态度补偿</a:t>
            </a:r>
            <a:r>
              <a:rPr lang="en-US" altLang="zh-CN" sz="2800"/>
              <a:t> </a:t>
            </a:r>
            <a:r>
              <a:rPr lang="en-US" altLang="zh-CN" sz="2800" smtClean="0"/>
              <a:t>      K</a:t>
            </a:r>
            <a:r>
              <a:rPr lang="en-US" altLang="zh-CN" sz="2800" baseline="-25000" smtClean="0"/>
              <a:t>4</a:t>
            </a:r>
            <a:r>
              <a:rPr lang="en-US" altLang="zh-CN" sz="2800" smtClean="0"/>
              <a:t>——</a:t>
            </a:r>
            <a:r>
              <a:rPr lang="zh-CN" altLang="en-US" sz="2800" smtClean="0"/>
              <a:t>防火补偿   </a:t>
            </a:r>
            <a:endParaRPr lang="en-US" altLang="zh-CN" sz="2800"/>
          </a:p>
          <a:p>
            <a:pPr marL="0" indent="0">
              <a:buNone/>
            </a:pPr>
            <a:r>
              <a:rPr lang="en-US" altLang="zh-CN" smtClean="0"/>
              <a:t>    </a:t>
            </a:r>
            <a:r>
              <a:rPr lang="en-US" altLang="zh-CN" sz="2800" smtClean="0"/>
              <a:t>K</a:t>
            </a:r>
            <a:r>
              <a:rPr lang="en-US" altLang="zh-CN" sz="2800" baseline="-25000" smtClean="0"/>
              <a:t>5</a:t>
            </a:r>
            <a:r>
              <a:rPr lang="en-US" altLang="zh-CN" sz="2800" smtClean="0"/>
              <a:t>——</a:t>
            </a:r>
            <a:r>
              <a:rPr lang="zh-CN" altLang="en-US" sz="2800" smtClean="0"/>
              <a:t>物质隔离补偿       </a:t>
            </a:r>
            <a:r>
              <a:rPr lang="en-US" altLang="zh-CN" sz="2800" smtClean="0"/>
              <a:t>K</a:t>
            </a:r>
            <a:r>
              <a:rPr lang="en-US" altLang="zh-CN" sz="2800" baseline="-25000" smtClean="0"/>
              <a:t>6</a:t>
            </a:r>
            <a:r>
              <a:rPr lang="en-US" altLang="zh-CN" sz="2800" smtClean="0"/>
              <a:t>——</a:t>
            </a:r>
            <a:r>
              <a:rPr lang="zh-CN" altLang="en-US" sz="2800" smtClean="0"/>
              <a:t>消防活动补偿</a:t>
            </a:r>
            <a:endParaRPr lang="en-US" altLang="zh-CN" sz="2800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 smtClean="0"/>
          </a:p>
          <a:p>
            <a:pPr marL="0" indent="0">
              <a:buNone/>
            </a:pPr>
            <a:endParaRPr lang="zh-CN" altLang="en-US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297197"/>
              </p:ext>
            </p:extLst>
          </p:nvPr>
        </p:nvGraphicFramePr>
        <p:xfrm>
          <a:off x="2483768" y="1628800"/>
          <a:ext cx="298767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1574800" imgH="533400" progId="Equation.DSMT4">
                  <p:embed/>
                </p:oleObj>
              </mc:Choice>
              <mc:Fallback>
                <p:oleObj name="Equation" r:id="rId3" imgW="1574800" imgH="533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628800"/>
                        <a:ext cx="298767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937833"/>
              </p:ext>
            </p:extLst>
          </p:nvPr>
        </p:nvGraphicFramePr>
        <p:xfrm>
          <a:off x="1835696" y="3429000"/>
          <a:ext cx="46815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5" imgW="1943100" imgH="228600" progId="Equation.DSMT4">
                  <p:embed/>
                </p:oleObj>
              </mc:Choice>
              <mc:Fallback>
                <p:oleObj name="Equation" r:id="rId5" imgW="19431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429000"/>
                        <a:ext cx="46815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420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320697" y="2967335"/>
            <a:ext cx="250260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6000" b="1" cap="all" spc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谢谢！</a:t>
            </a:r>
            <a:endParaRPr lang="zh-CN" altLang="en-US" sz="6000" b="1" cap="all" spc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08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zh-CN" smtClean="0"/>
              <a:t/>
            </a:r>
            <a:br>
              <a:rPr lang="en-US" altLang="zh-CN" smtClean="0"/>
            </a:br>
            <a:r>
              <a:rPr lang="zh-CN" altLang="en-US" b="1" smtClean="0"/>
              <a:t>具体步骤</a:t>
            </a:r>
            <a:r>
              <a:rPr lang="en-US" altLang="zh-CN" smtClean="0"/>
              <a:t/>
            </a:r>
            <a:br>
              <a:rPr lang="en-US" altLang="zh-CN" smtClean="0"/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2400" b="1" smtClean="0">
                <a:latin typeface="楷体" pitchFamily="49" charset="-122"/>
              </a:rPr>
              <a:t>选择恰当工艺单元</a:t>
            </a: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>
                <a:latin typeface="楷体" pitchFamily="49" charset="-122"/>
              </a:rPr>
              <a:t>确定物质</a:t>
            </a:r>
            <a:r>
              <a:rPr lang="zh-CN" altLang="en-US" sz="2400" b="1" smtClean="0">
                <a:latin typeface="楷体" pitchFamily="49" charset="-122"/>
              </a:rPr>
              <a:t>系数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>
                <a:latin typeface="楷体" pitchFamily="49" charset="-122"/>
              </a:rPr>
              <a:t>确定工艺单元</a:t>
            </a:r>
            <a:r>
              <a:rPr lang="zh-CN" altLang="en-US" sz="2400" b="1" smtClean="0">
                <a:latin typeface="楷体" pitchFamily="49" charset="-122"/>
              </a:rPr>
              <a:t>危险系统</a:t>
            </a:r>
            <a:r>
              <a:rPr lang="zh-CN" altLang="en-US" sz="2400" b="1">
                <a:latin typeface="楷体" pitchFamily="49" charset="-122"/>
              </a:rPr>
              <a:t>（</a:t>
            </a:r>
            <a:r>
              <a:rPr lang="en-US" altLang="zh-CN" sz="2400" b="1" err="1">
                <a:latin typeface="楷体" pitchFamily="49" charset="-122"/>
              </a:rPr>
              <a:t>F</a:t>
            </a:r>
            <a:r>
              <a:rPr lang="en-US" altLang="zh-CN" sz="2400" b="1" baseline="-14000" err="1">
                <a:latin typeface="楷体" pitchFamily="49" charset="-122"/>
              </a:rPr>
              <a:t>3</a:t>
            </a:r>
            <a:r>
              <a:rPr lang="zh-CN" altLang="en-US" sz="2400" b="1" smtClean="0">
                <a:latin typeface="楷体" pitchFamily="49" charset="-122"/>
              </a:rPr>
              <a:t>）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 smtClean="0">
                <a:latin typeface="楷体" pitchFamily="49" charset="-122"/>
              </a:rPr>
              <a:t>计算火灾、爆炸危险指数（</a:t>
            </a:r>
            <a:r>
              <a:rPr lang="en-US" altLang="zh-CN" sz="2400" b="1" err="1" smtClean="0">
                <a:latin typeface="楷体" pitchFamily="49" charset="-122"/>
              </a:rPr>
              <a:t>F&amp;EI</a:t>
            </a:r>
            <a:r>
              <a:rPr lang="zh-CN" altLang="en-US" sz="2400" b="1" smtClean="0">
                <a:latin typeface="楷体" pitchFamily="49" charset="-122"/>
              </a:rPr>
              <a:t>）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 smtClean="0">
                <a:latin typeface="楷体" pitchFamily="49" charset="-122"/>
              </a:rPr>
              <a:t>计算暴露半径和暴露区域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>
                <a:latin typeface="楷体" pitchFamily="49" charset="-122"/>
              </a:rPr>
              <a:t>确定暴露区域财产</a:t>
            </a:r>
            <a:r>
              <a:rPr lang="zh-CN" altLang="en-US" sz="2400" b="1" smtClean="0">
                <a:latin typeface="楷体" pitchFamily="49" charset="-122"/>
              </a:rPr>
              <a:t>价值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>
                <a:latin typeface="楷体" pitchFamily="49" charset="-122"/>
              </a:rPr>
              <a:t>确定破坏</a:t>
            </a:r>
            <a:r>
              <a:rPr lang="zh-CN" altLang="en-US" sz="2400" b="1" smtClean="0">
                <a:latin typeface="楷体" pitchFamily="49" charset="-122"/>
              </a:rPr>
              <a:t>系数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>
                <a:latin typeface="楷体" pitchFamily="49" charset="-122"/>
              </a:rPr>
              <a:t>确定安全措施补偿系数（</a:t>
            </a:r>
            <a:r>
              <a:rPr lang="en-US" altLang="zh-CN" sz="2400" b="1">
                <a:latin typeface="楷体" pitchFamily="49" charset="-122"/>
              </a:rPr>
              <a:t>C</a:t>
            </a:r>
            <a:r>
              <a:rPr lang="zh-CN" altLang="en-US" sz="2400" b="1">
                <a:latin typeface="楷体" pitchFamily="49" charset="-122"/>
              </a:rPr>
              <a:t>）</a:t>
            </a:r>
            <a:endParaRPr lang="en-US" altLang="zh-CN" sz="2400" b="1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r>
              <a:rPr lang="zh-CN" altLang="en-US" sz="2400" b="1" smtClean="0">
                <a:latin typeface="楷体" pitchFamily="49" charset="-122"/>
              </a:rPr>
              <a:t>计算</a:t>
            </a:r>
            <a:r>
              <a:rPr lang="zh-CN" altLang="en-US" sz="2400" b="1">
                <a:latin typeface="楷体" pitchFamily="49" charset="-122"/>
              </a:rPr>
              <a:t>最大可能财产损失（基本</a:t>
            </a:r>
            <a:r>
              <a:rPr lang="en-US" altLang="zh-CN" sz="2400" b="1" err="1">
                <a:latin typeface="楷体" pitchFamily="49" charset="-122"/>
              </a:rPr>
              <a:t>MPPD</a:t>
            </a:r>
            <a:r>
              <a:rPr lang="zh-CN" altLang="en-US" sz="2400" b="1" smtClean="0">
                <a:latin typeface="楷体" pitchFamily="49" charset="-122"/>
              </a:rPr>
              <a:t>）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lt"/>
              <a:buAutoNum type="arabicPeriod"/>
            </a:pPr>
            <a:r>
              <a:rPr lang="zh-CN" altLang="en-US" sz="2400" b="1" smtClean="0">
                <a:latin typeface="楷体" pitchFamily="49" charset="-122"/>
              </a:rPr>
              <a:t>计算实际最大可能的财产损失（实际</a:t>
            </a:r>
            <a:r>
              <a:rPr lang="en-US" altLang="zh-CN" sz="2400" b="1" err="1" smtClean="0">
                <a:latin typeface="楷体" pitchFamily="49" charset="-122"/>
              </a:rPr>
              <a:t>MPPD</a:t>
            </a:r>
            <a:r>
              <a:rPr lang="zh-CN" altLang="en-US" sz="2400" b="1" smtClean="0">
                <a:latin typeface="楷体" pitchFamily="49" charset="-122"/>
              </a:rPr>
              <a:t>）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lt"/>
              <a:buAutoNum type="arabicPeriod"/>
            </a:pPr>
            <a:r>
              <a:rPr lang="zh-CN" altLang="en-US" sz="2400" b="1" smtClean="0">
                <a:latin typeface="楷体" pitchFamily="49" charset="-122"/>
              </a:rPr>
              <a:t>确定最大可能工作日损失（</a:t>
            </a:r>
            <a:r>
              <a:rPr lang="en-US" altLang="zh-CN" sz="2400" b="1" err="1" smtClean="0">
                <a:latin typeface="楷体" pitchFamily="49" charset="-122"/>
              </a:rPr>
              <a:t>MPDO</a:t>
            </a:r>
            <a:r>
              <a:rPr lang="zh-CN" altLang="en-US" sz="2400" b="1" smtClean="0">
                <a:latin typeface="楷体" pitchFamily="49" charset="-122"/>
              </a:rPr>
              <a:t>）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lt"/>
              <a:buAutoNum type="arabicPeriod"/>
            </a:pPr>
            <a:r>
              <a:rPr lang="zh-CN" altLang="en-US" sz="2400" b="1" smtClean="0">
                <a:latin typeface="楷体" pitchFamily="49" charset="-122"/>
              </a:rPr>
              <a:t>计算停产损失（</a:t>
            </a:r>
            <a:r>
              <a:rPr lang="en-US" altLang="zh-CN" sz="2400" b="1" smtClean="0">
                <a:latin typeface="楷体" pitchFamily="49" charset="-122"/>
              </a:rPr>
              <a:t>BI</a:t>
            </a:r>
            <a:r>
              <a:rPr lang="zh-CN" altLang="en-US" sz="2400" b="1" smtClean="0">
                <a:latin typeface="楷体" pitchFamily="49" charset="-122"/>
              </a:rPr>
              <a:t>）</a:t>
            </a:r>
            <a:endParaRPr lang="en-US" altLang="zh-CN" sz="2400" b="1" smtClean="0">
              <a:latin typeface="楷体" pitchFamily="49" charset="-122"/>
            </a:endParaRPr>
          </a:p>
          <a:p>
            <a:pPr marL="571500" indent="-571500">
              <a:buFont typeface="+mj-ea"/>
              <a:buAutoNum type="arabicPeriod"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97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zh-CN" smtClean="0"/>
              <a:t/>
            </a:r>
            <a:br>
              <a:rPr lang="en-US" altLang="zh-CN" smtClean="0"/>
            </a:br>
            <a:r>
              <a:rPr lang="zh-CN" altLang="en-US" smtClean="0"/>
              <a:t>第一步：选择</a:t>
            </a:r>
            <a:r>
              <a:rPr lang="zh-CN" altLang="en-US"/>
              <a:t>恰当工艺单元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smtClean="0">
                <a:latin typeface="楷体" pitchFamily="49" charset="-122"/>
              </a:rPr>
              <a:t>需要重点考虑的问题</a:t>
            </a:r>
            <a:r>
              <a:rPr lang="zh-CN" altLang="en-US" smtClean="0"/>
              <a:t>：</a:t>
            </a:r>
            <a:endParaRPr lang="en-US" altLang="zh-CN" smtClean="0"/>
          </a:p>
          <a:p>
            <a:pPr lvl="1"/>
            <a:r>
              <a:rPr lang="zh-CN" altLang="en-US" b="1" smtClean="0">
                <a:latin typeface="楷体" pitchFamily="49" charset="-122"/>
              </a:rPr>
              <a:t>物质的潜在化学能</a:t>
            </a:r>
            <a:endParaRPr lang="en-US" altLang="zh-CN" b="1" smtClean="0">
              <a:latin typeface="楷体" pitchFamily="49" charset="-122"/>
            </a:endParaRPr>
          </a:p>
          <a:p>
            <a:pPr lvl="1"/>
            <a:r>
              <a:rPr lang="zh-CN" altLang="en-US" b="1" smtClean="0">
                <a:latin typeface="楷体" pitchFamily="49" charset="-122"/>
              </a:rPr>
              <a:t>危险物质的数量</a:t>
            </a:r>
            <a:endParaRPr lang="en-US" altLang="zh-CN" b="1" smtClean="0">
              <a:latin typeface="楷体" pitchFamily="49" charset="-122"/>
            </a:endParaRPr>
          </a:p>
          <a:p>
            <a:pPr lvl="1"/>
            <a:r>
              <a:rPr lang="zh-CN" altLang="en-US" b="1" smtClean="0">
                <a:latin typeface="楷体" pitchFamily="49" charset="-122"/>
              </a:rPr>
              <a:t>资金密度（每平方米资金量）</a:t>
            </a:r>
            <a:endParaRPr lang="en-US" altLang="zh-CN" b="1" smtClean="0">
              <a:latin typeface="楷体" pitchFamily="49" charset="-122"/>
            </a:endParaRPr>
          </a:p>
          <a:p>
            <a:pPr lvl="1"/>
            <a:r>
              <a:rPr lang="zh-CN" altLang="en-US" b="1" smtClean="0">
                <a:latin typeface="楷体" pitchFamily="49" charset="-122"/>
              </a:rPr>
              <a:t>操作压力与温度</a:t>
            </a:r>
            <a:endParaRPr lang="en-US" altLang="zh-CN" b="1" smtClean="0">
              <a:latin typeface="楷体" pitchFamily="49" charset="-122"/>
            </a:endParaRPr>
          </a:p>
          <a:p>
            <a:pPr lvl="1"/>
            <a:r>
              <a:rPr lang="zh-CN" altLang="en-US" b="1" smtClean="0">
                <a:latin typeface="楷体" pitchFamily="49" charset="-122"/>
              </a:rPr>
              <a:t>以往火灾、爆炸事故历史资料</a:t>
            </a:r>
            <a:endParaRPr lang="en-US" altLang="zh-CN" b="1" smtClean="0">
              <a:latin typeface="楷体" pitchFamily="49" charset="-122"/>
            </a:endParaRPr>
          </a:p>
          <a:p>
            <a:pPr lvl="1"/>
            <a:r>
              <a:rPr lang="zh-CN" altLang="en-US" b="1" smtClean="0">
                <a:latin typeface="楷体" pitchFamily="49" charset="-122"/>
              </a:rPr>
              <a:t>对生产起关键作用的工艺单元</a:t>
            </a:r>
            <a:endParaRPr lang="en-US" altLang="zh-CN" b="1" smtClean="0">
              <a:latin typeface="楷体" pitchFamily="49" charset="-122"/>
            </a:endParaRPr>
          </a:p>
          <a:p>
            <a:pPr marL="457200" lvl="1" indent="0">
              <a:buNone/>
            </a:pPr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07892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smtClean="0"/>
              <a:t>第二步：确定物质系数（</a:t>
            </a:r>
            <a:r>
              <a:rPr lang="en-US" altLang="zh-CN" smtClean="0"/>
              <a:t>MF</a:t>
            </a:r>
            <a:r>
              <a:rPr lang="zh-CN" altLang="en-US" smtClean="0"/>
              <a:t>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物质系数 </a:t>
            </a:r>
            <a:r>
              <a:rPr lang="en-US" altLang="zh-CN"/>
              <a:t>MF——</a:t>
            </a:r>
            <a:r>
              <a:rPr lang="zh-CN" altLang="en-US"/>
              <a:t>表述物质由燃烧或其他化学反应引起的火灾、爆炸过程中释放能量大小的内在特性。</a:t>
            </a:r>
          </a:p>
          <a:p>
            <a:pPr marL="252000" indent="0">
              <a:spcBef>
                <a:spcPts val="600"/>
              </a:spcBef>
              <a:buNone/>
            </a:pPr>
            <a:r>
              <a:rPr lang="zh-CN" altLang="en-US"/>
              <a:t>    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MF</a:t>
            </a:r>
            <a:r>
              <a:rPr lang="zh-CN" altLang="en-US"/>
              <a:t>由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NF</a:t>
            </a:r>
            <a:r>
              <a:rPr lang="zh-CN" altLang="en-US"/>
              <a:t>和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NR</a:t>
            </a:r>
            <a:r>
              <a:rPr lang="zh-CN" altLang="en-US"/>
              <a:t>求得。</a:t>
            </a:r>
          </a:p>
          <a:p>
            <a:pPr marL="252000" indent="0">
              <a:spcBef>
                <a:spcPts val="600"/>
              </a:spcBef>
              <a:buNone/>
            </a:pPr>
            <a:r>
              <a:rPr lang="zh-CN" altLang="en-US"/>
              <a:t>     </a:t>
            </a:r>
            <a:r>
              <a:rPr lang="en-US" altLang="zh-CN"/>
              <a:t>NF —— </a:t>
            </a:r>
            <a:r>
              <a:rPr lang="zh-CN" altLang="en-US" smtClean="0"/>
              <a:t>物质燃</a:t>
            </a:r>
            <a:r>
              <a:rPr lang="zh-CN" altLang="en-US"/>
              <a:t>烧</a:t>
            </a:r>
            <a:r>
              <a:rPr lang="zh-CN" altLang="en-US" smtClean="0"/>
              <a:t>性</a:t>
            </a:r>
            <a:endParaRPr lang="zh-CN" altLang="en-US"/>
          </a:p>
          <a:p>
            <a:pPr marL="252000" indent="0">
              <a:spcBef>
                <a:spcPts val="600"/>
              </a:spcBef>
              <a:buNone/>
            </a:pPr>
            <a:r>
              <a:rPr lang="zh-CN" altLang="en-US"/>
              <a:t>     </a:t>
            </a:r>
            <a:r>
              <a:rPr lang="en-US" altLang="zh-CN"/>
              <a:t>NR —— </a:t>
            </a:r>
            <a:r>
              <a:rPr lang="zh-CN" altLang="en-US"/>
              <a:t>化学活泼性（不稳定性）</a:t>
            </a:r>
          </a:p>
          <a:p>
            <a:pPr marL="0" indent="0"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119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US" altLang="zh-CN" smtClean="0"/>
              <a:t/>
            </a:r>
            <a:br>
              <a:rPr lang="en-US" altLang="zh-CN" smtClean="0"/>
            </a:br>
            <a:r>
              <a:rPr lang="zh-CN" altLang="en-US" smtClean="0"/>
              <a:t>第三步：确定</a:t>
            </a:r>
            <a:r>
              <a:rPr lang="zh-CN" altLang="en-US"/>
              <a:t>工艺单元危险系统（</a:t>
            </a:r>
            <a:r>
              <a:rPr lang="en-US" altLang="zh-CN" err="1"/>
              <a:t>F</a:t>
            </a:r>
            <a:r>
              <a:rPr lang="en-US" altLang="zh-CN" baseline="-14000" err="1"/>
              <a:t>3</a:t>
            </a:r>
            <a:r>
              <a:rPr lang="zh-CN" altLang="en-US"/>
              <a:t>）</a:t>
            </a:r>
            <a:r>
              <a:rPr lang="en-US" altLang="zh-CN"/>
              <a:t/>
            </a:r>
            <a:br>
              <a:rPr lang="en-US" altLang="zh-CN"/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ts val="3600"/>
              </a:lnSpc>
              <a:buFont typeface="+mj-lt"/>
              <a:buAutoNum type="arabicPeriod"/>
            </a:pPr>
            <a:endParaRPr lang="en-US" altLang="zh-CN" sz="4000" smtClean="0"/>
          </a:p>
          <a:p>
            <a:pPr marL="514350" indent="-514350">
              <a:lnSpc>
                <a:spcPts val="3600"/>
              </a:lnSpc>
              <a:buFont typeface="+mj-lt"/>
              <a:buAutoNum type="arabicPeriod"/>
            </a:pPr>
            <a:r>
              <a:rPr lang="zh-CN" altLang="en-US" sz="4000" smtClean="0"/>
              <a:t>工艺</a:t>
            </a:r>
            <a:r>
              <a:rPr lang="zh-CN" altLang="en-US" sz="4000" smtClean="0"/>
              <a:t>单元危险系数值</a:t>
            </a:r>
            <a:endParaRPr lang="en-US" altLang="zh-CN" sz="4000" smtClean="0"/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CN" sz="4000"/>
              <a:t> </a:t>
            </a:r>
            <a:r>
              <a:rPr lang="en-US" altLang="zh-CN" sz="4000" smtClean="0"/>
              <a:t>            </a:t>
            </a:r>
            <a:endParaRPr lang="en-US" altLang="zh-CN" sz="2400"/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en-US" altLang="zh-CN" sz="2400" smtClean="0"/>
              <a:t>                 </a:t>
            </a:r>
            <a:r>
              <a:rPr lang="en-US" altLang="zh-CN" sz="4000" smtClean="0"/>
              <a:t>          </a:t>
            </a:r>
            <a:r>
              <a:rPr lang="en-US" altLang="zh-CN" sz="40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</a:t>
            </a:r>
            <a:r>
              <a:rPr lang="en-US" altLang="zh-CN" sz="4000" i="1" baseline="-250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  </a:t>
            </a:r>
            <a:r>
              <a:rPr lang="en-US" altLang="zh-CN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</a:t>
            </a:r>
            <a:r>
              <a:rPr lang="en-US" altLang="zh-CN" sz="40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</a:t>
            </a:r>
            <a:r>
              <a:rPr lang="en-US" altLang="zh-CN" sz="4000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  <a:r>
              <a:rPr lang="en-US" altLang="zh-CN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× </a:t>
            </a:r>
            <a:r>
              <a:rPr lang="en-US" altLang="zh-CN" sz="40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</a:t>
            </a:r>
            <a:r>
              <a:rPr lang="en-US" altLang="zh-CN" sz="4000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altLang="zh-CN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zh-CN" sz="4000" smtClean="0"/>
              <a:t>  </a:t>
            </a:r>
            <a:endParaRPr lang="en-US" altLang="zh-CN"/>
          </a:p>
          <a:p>
            <a:pPr marL="0" indent="0">
              <a:buNone/>
            </a:pPr>
            <a:r>
              <a:rPr lang="en-US" altLang="zh-CN" smtClean="0"/>
              <a:t>                   </a:t>
            </a:r>
            <a:r>
              <a:rPr lang="en-US" altLang="zh-CN" i="1" smtClean="0"/>
              <a:t>F</a:t>
            </a:r>
            <a:r>
              <a:rPr lang="en-US" altLang="zh-CN" i="1" baseline="-25000" smtClean="0"/>
              <a:t>1</a:t>
            </a:r>
            <a:r>
              <a:rPr lang="en-US" altLang="zh-CN" smtClean="0"/>
              <a:t> ——</a:t>
            </a:r>
            <a:r>
              <a:rPr lang="zh-CN" altLang="en-US" smtClean="0"/>
              <a:t>一般</a:t>
            </a:r>
            <a:r>
              <a:rPr lang="zh-CN" altLang="en-US"/>
              <a:t>工艺危险</a:t>
            </a:r>
            <a:r>
              <a:rPr lang="zh-CN" altLang="en-US" smtClean="0"/>
              <a:t>系数</a:t>
            </a:r>
            <a:endParaRPr lang="en-US" altLang="zh-CN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zh-CN" i="1" smtClean="0"/>
              <a:t>F</a:t>
            </a:r>
            <a:r>
              <a:rPr lang="en-US" altLang="zh-CN" i="1" baseline="-25000" smtClean="0"/>
              <a:t>2</a:t>
            </a:r>
            <a:r>
              <a:rPr lang="en-US" altLang="zh-CN" baseline="-25000" smtClean="0"/>
              <a:t>  </a:t>
            </a:r>
            <a:r>
              <a:rPr lang="en-US" altLang="zh-CN" smtClean="0"/>
              <a:t>—— </a:t>
            </a:r>
            <a:r>
              <a:rPr lang="zh-CN" altLang="en-US" smtClean="0"/>
              <a:t>特殊</a:t>
            </a:r>
            <a:r>
              <a:rPr lang="zh-CN" altLang="en-US"/>
              <a:t>工艺危险系数</a:t>
            </a:r>
          </a:p>
        </p:txBody>
      </p:sp>
    </p:spTree>
    <p:extLst>
      <p:ext uri="{BB962C8B-B14F-4D97-AF65-F5344CB8AC3E}">
        <p14:creationId xmlns:p14="http://schemas.microsoft.com/office/powerpoint/2010/main" val="72591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070156"/>
              </p:ext>
            </p:extLst>
          </p:nvPr>
        </p:nvGraphicFramePr>
        <p:xfrm>
          <a:off x="539552" y="1875683"/>
          <a:ext cx="82296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96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1. 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一般工艺危险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危险系数范围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采用危险系数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基本系数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1.00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(1)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放热化学反应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0.3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1.25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(2)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吸热反应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0.40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(3)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物料处理与输送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1.05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(4)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密闭式或室内工艺单元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0.90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(5)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通道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0.20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0.35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(6)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排放和泄漏控制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一般工艺危险系数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F</a:t>
                      </a:r>
                      <a:r>
                        <a:rPr kumimoji="0" lang="en-US" altLang="zh-CN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1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611560" y="980728"/>
            <a:ext cx="58326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i="1">
                <a:ea typeface="楷体" pitchFamily="49" charset="-122"/>
              </a:rPr>
              <a:t>F</a:t>
            </a:r>
            <a:r>
              <a:rPr lang="en-US" altLang="zh-CN" sz="3200" b="1" i="1" baseline="-25000">
                <a:ea typeface="楷体" pitchFamily="49" charset="-122"/>
              </a:rPr>
              <a:t>1</a:t>
            </a:r>
            <a:r>
              <a:rPr lang="en-US" altLang="zh-CN" sz="3200" b="1">
                <a:ea typeface="楷体" pitchFamily="49" charset="-122"/>
              </a:rPr>
              <a:t> ——</a:t>
            </a:r>
            <a:r>
              <a:rPr lang="zh-CN" altLang="en-US" sz="3200" b="1">
                <a:ea typeface="楷体" pitchFamily="49" charset="-122"/>
              </a:rPr>
              <a:t>一般工艺危险</a:t>
            </a:r>
            <a:r>
              <a:rPr lang="zh-CN" altLang="en-US" sz="3200" b="1" smtClean="0">
                <a:ea typeface="楷体" pitchFamily="49" charset="-122"/>
              </a:rPr>
              <a:t>系数（</a:t>
            </a:r>
            <a:r>
              <a:rPr lang="en-US" altLang="zh-CN" sz="3200" b="1" smtClean="0">
                <a:ea typeface="楷体" pitchFamily="49" charset="-122"/>
              </a:rPr>
              <a:t>6</a:t>
            </a:r>
            <a:r>
              <a:rPr lang="zh-CN" altLang="en-US" sz="3200" b="1" smtClean="0">
                <a:ea typeface="楷体" pitchFamily="49" charset="-122"/>
              </a:rPr>
              <a:t>项）</a:t>
            </a:r>
            <a:endParaRPr lang="en-US" altLang="zh-CN" sz="3200" b="1">
              <a:ea typeface="楷体" pitchFamily="49" charset="-122"/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3801412" y="5733256"/>
            <a:ext cx="3938939" cy="504056"/>
          </a:xfrm>
          <a:prstGeom prst="wedgeRoundRectCallout">
            <a:avLst>
              <a:gd name="adj1" fmla="val -69497"/>
              <a:gd name="adj2" fmla="val -3931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000" smtClean="0">
                <a:ea typeface="楷体" pitchFamily="49" charset="-122"/>
              </a:rPr>
              <a:t>基本系数</a:t>
            </a:r>
            <a:r>
              <a:rPr lang="en-US" altLang="zh-CN" sz="2000" smtClean="0">
                <a:ea typeface="楷体" pitchFamily="49" charset="-122"/>
              </a:rPr>
              <a:t>+</a:t>
            </a:r>
            <a:r>
              <a:rPr lang="zh-CN" altLang="en-US" sz="2000" smtClean="0">
                <a:ea typeface="楷体" pitchFamily="49" charset="-122"/>
              </a:rPr>
              <a:t>所选项危险系数之和</a:t>
            </a:r>
            <a:endParaRPr lang="zh-CN" altLang="en-US" sz="2000">
              <a:ea typeface="楷体" pitchFamily="49" charset="-122"/>
            </a:endParaRPr>
          </a:p>
        </p:txBody>
      </p:sp>
      <p:sp>
        <p:nvSpPr>
          <p:cNvPr id="3" name="弧形 2"/>
          <p:cNvSpPr/>
          <p:nvPr/>
        </p:nvSpPr>
        <p:spPr>
          <a:xfrm>
            <a:off x="4211960" y="2249083"/>
            <a:ext cx="1080120" cy="504056"/>
          </a:xfrm>
          <a:prstGeom prst="arc">
            <a:avLst>
              <a:gd name="adj1" fmla="val 16200000"/>
              <a:gd name="adj2" fmla="val 16164982"/>
            </a:avLst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213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212441"/>
              </p:ext>
            </p:extLst>
          </p:nvPr>
        </p:nvGraphicFramePr>
        <p:xfrm>
          <a:off x="426368" y="990266"/>
          <a:ext cx="8363271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757"/>
                <a:gridCol w="2787757"/>
                <a:gridCol w="2787757"/>
              </a:tblGrid>
              <a:tr h="32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2.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特殊工艺危险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危险系数范围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楷体" pitchFamily="49" charset="-122"/>
                        </a:rPr>
                        <a:t>采用危险系数</a:t>
                      </a:r>
                    </a:p>
                  </a:txBody>
                  <a:tcPr horzOverflow="overflow"/>
                </a:tc>
              </a:tr>
              <a:tr h="32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基本系数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1.00</a:t>
                      </a: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2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(1)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毒性物质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0.80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574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(2)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负压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(&lt;500mmHg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，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66.66kPa)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8242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(3)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易燃范围及接近易燃范围的操作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惰化性、未惰化性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2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1)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罐装易燃液体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0.50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2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过程失常或吹扫故障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0.30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2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3)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一直在燃烧范围内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0.80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32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(4)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粉尘爆炸</a:t>
                      </a: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0.25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～</a:t>
                      </a: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2.00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  <a:tr h="749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(5)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压力：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操作压力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绝对压力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)(kPa)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释放压力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(</a:t>
                      </a: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绝对压力</a:t>
                      </a: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楷体" pitchFamily="49" charset="-122"/>
                        </a:rPr>
                        <a:t>)(kPa)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ea typeface="楷体" pitchFamily="49" charset="-122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539552" y="476672"/>
            <a:ext cx="5832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>
                <a:ea typeface="楷体" pitchFamily="49" charset="-122"/>
              </a:rPr>
              <a:t>F</a:t>
            </a:r>
            <a:r>
              <a:rPr lang="en-US" altLang="zh-CN" sz="2400" b="1" i="1" baseline="-25000">
                <a:ea typeface="楷体" pitchFamily="49" charset="-122"/>
              </a:rPr>
              <a:t>2</a:t>
            </a:r>
            <a:r>
              <a:rPr lang="en-US" altLang="zh-CN" sz="2400" b="1" baseline="-25000">
                <a:ea typeface="楷体" pitchFamily="49" charset="-122"/>
              </a:rPr>
              <a:t>  </a:t>
            </a:r>
            <a:r>
              <a:rPr lang="en-US" altLang="zh-CN" sz="2400" b="1">
                <a:ea typeface="楷体" pitchFamily="49" charset="-122"/>
              </a:rPr>
              <a:t>—— </a:t>
            </a:r>
            <a:r>
              <a:rPr lang="zh-CN" altLang="en-US" sz="2400" b="1">
                <a:ea typeface="楷体" pitchFamily="49" charset="-122"/>
              </a:rPr>
              <a:t>特殊工艺危险</a:t>
            </a:r>
            <a:r>
              <a:rPr lang="zh-CN" altLang="en-US" sz="2400" b="1" smtClean="0">
                <a:ea typeface="楷体" pitchFamily="49" charset="-122"/>
              </a:rPr>
              <a:t>系数（</a:t>
            </a:r>
            <a:r>
              <a:rPr lang="en-US" altLang="zh-CN" sz="2400" b="1" smtClean="0">
                <a:ea typeface="楷体" pitchFamily="49" charset="-122"/>
              </a:rPr>
              <a:t>12</a:t>
            </a:r>
            <a:r>
              <a:rPr lang="zh-CN" altLang="en-US" sz="2400" b="1" smtClean="0">
                <a:ea typeface="楷体" pitchFamily="49" charset="-122"/>
              </a:rPr>
              <a:t>个）</a:t>
            </a:r>
            <a:endParaRPr lang="zh-CN" altLang="en-US" sz="2400" b="1">
              <a:ea typeface="楷体" pitchFamily="49" charset="-122"/>
            </a:endParaRPr>
          </a:p>
        </p:txBody>
      </p:sp>
      <p:sp>
        <p:nvSpPr>
          <p:cNvPr id="6" name="弧形 5"/>
          <p:cNvSpPr/>
          <p:nvPr/>
        </p:nvSpPr>
        <p:spPr>
          <a:xfrm>
            <a:off x="4038532" y="1340768"/>
            <a:ext cx="1080120" cy="504056"/>
          </a:xfrm>
          <a:prstGeom prst="arc">
            <a:avLst>
              <a:gd name="adj1" fmla="val 16200000"/>
              <a:gd name="adj2" fmla="val 16164982"/>
            </a:avLst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479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2243</Words>
  <Application>Microsoft Office PowerPoint</Application>
  <PresentationFormat>全屏显示(4:3)</PresentationFormat>
  <Paragraphs>448</Paragraphs>
  <Slides>37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39" baseType="lpstr">
      <vt:lpstr>Office 主题​​</vt:lpstr>
      <vt:lpstr>Equation</vt:lpstr>
      <vt:lpstr> 危险指数评价法 </vt:lpstr>
      <vt:lpstr> 危险指数评价法 </vt:lpstr>
      <vt:lpstr>美国道化学公司危险指数评价 程序图</vt:lpstr>
      <vt:lpstr> 具体步骤 </vt:lpstr>
      <vt:lpstr> 第一步：选择恰当工艺单元 </vt:lpstr>
      <vt:lpstr>第二步：确定物质系数（MF）</vt:lpstr>
      <vt:lpstr> 第三步：确定工艺单元危险系统（F3） </vt:lpstr>
      <vt:lpstr>PowerPoint 演示文稿</vt:lpstr>
      <vt:lpstr>PowerPoint 演示文稿</vt:lpstr>
      <vt:lpstr>PowerPoint 演示文稿</vt:lpstr>
      <vt:lpstr> 第四步：火灾爆炸指数 </vt:lpstr>
      <vt:lpstr>第四步：火灾爆炸指数</vt:lpstr>
      <vt:lpstr>第五步：补偿系数</vt:lpstr>
      <vt:lpstr>PowerPoint 演示文稿</vt:lpstr>
      <vt:lpstr>PowerPoint 演示文稿</vt:lpstr>
      <vt:lpstr> 3.   防火措施补偿系数C3 </vt:lpstr>
      <vt:lpstr>第六步：危险性汇总</vt:lpstr>
      <vt:lpstr>第六步：危险性汇总</vt:lpstr>
      <vt:lpstr>第六步：危险性汇总</vt:lpstr>
      <vt:lpstr>第六步：危险性汇总</vt:lpstr>
      <vt:lpstr>第六步：危险性汇总</vt:lpstr>
      <vt:lpstr>第六步：危险性汇总</vt:lpstr>
      <vt:lpstr>5.5.2 英国帝国化学公司蒙特法</vt:lpstr>
      <vt:lpstr>PowerPoint 演示文稿</vt:lpstr>
      <vt:lpstr>PowerPoint 演示文稿</vt:lpstr>
      <vt:lpstr>ICI蒙德评价法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admin</cp:lastModifiedBy>
  <cp:revision>50</cp:revision>
  <dcterms:created xsi:type="dcterms:W3CDTF">2017-12-31T10:38:01Z</dcterms:created>
  <dcterms:modified xsi:type="dcterms:W3CDTF">2018-01-01T10:14:29Z</dcterms:modified>
</cp:coreProperties>
</file>