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7"/>
  </p:notesMasterIdLst>
  <p:sldIdLst>
    <p:sldId id="1435" r:id="rId5"/>
    <p:sldId id="1783" r:id="rId6"/>
    <p:sldId id="1786" r:id="rId8"/>
    <p:sldId id="1792" r:id="rId9"/>
    <p:sldId id="1878" r:id="rId10"/>
    <p:sldId id="1872" r:id="rId11"/>
    <p:sldId id="1794" r:id="rId12"/>
    <p:sldId id="1793" r:id="rId13"/>
    <p:sldId id="1795" r:id="rId14"/>
    <p:sldId id="1796" r:id="rId15"/>
    <p:sldId id="1859" r:id="rId16"/>
    <p:sldId id="1873" r:id="rId17"/>
    <p:sldId id="1797" r:id="rId18"/>
    <p:sldId id="1866" r:id="rId19"/>
    <p:sldId id="1857" r:id="rId20"/>
    <p:sldId id="1868" r:id="rId21"/>
    <p:sldId id="1869" r:id="rId22"/>
    <p:sldId id="1854" r:id="rId23"/>
    <p:sldId id="1855" r:id="rId24"/>
    <p:sldId id="1798" r:id="rId25"/>
    <p:sldId id="1874" r:id="rId26"/>
    <p:sldId id="1799" r:id="rId27"/>
    <p:sldId id="1800" r:id="rId28"/>
    <p:sldId id="1801" r:id="rId29"/>
    <p:sldId id="1802" r:id="rId30"/>
    <p:sldId id="1879" r:id="rId31"/>
    <p:sldId id="1856" r:id="rId32"/>
    <p:sldId id="1804" r:id="rId33"/>
    <p:sldId id="1803" r:id="rId34"/>
    <p:sldId id="1810" r:id="rId35"/>
    <p:sldId id="1816" r:id="rId36"/>
    <p:sldId id="1817" r:id="rId37"/>
    <p:sldId id="1815" r:id="rId38"/>
    <p:sldId id="1818" r:id="rId39"/>
    <p:sldId id="1819" r:id="rId40"/>
    <p:sldId id="1820" r:id="rId41"/>
    <p:sldId id="1860" r:id="rId42"/>
    <p:sldId id="1821" r:id="rId43"/>
    <p:sldId id="1822" r:id="rId44"/>
    <p:sldId id="1823" r:id="rId45"/>
    <p:sldId id="1861" r:id="rId46"/>
    <p:sldId id="1824" r:id="rId47"/>
    <p:sldId id="1825" r:id="rId48"/>
    <p:sldId id="1831" r:id="rId49"/>
    <p:sldId id="1829" r:id="rId50"/>
    <p:sldId id="1863" r:id="rId51"/>
    <p:sldId id="1832" r:id="rId52"/>
    <p:sldId id="1826" r:id="rId53"/>
    <p:sldId id="1827" r:id="rId54"/>
    <p:sldId id="1828" r:id="rId55"/>
    <p:sldId id="1875" r:id="rId56"/>
    <p:sldId id="1877" r:id="rId57"/>
    <p:sldId id="1740" r:id="rId58"/>
    <p:sldId id="1833" r:id="rId59"/>
    <p:sldId id="1835" r:id="rId60"/>
    <p:sldId id="1836" r:id="rId61"/>
    <p:sldId id="1838" r:id="rId62"/>
    <p:sldId id="1839" r:id="rId63"/>
    <p:sldId id="1840" r:id="rId64"/>
    <p:sldId id="1843" r:id="rId65"/>
    <p:sldId id="1845" r:id="rId66"/>
    <p:sldId id="1844" r:id="rId67"/>
    <p:sldId id="1846" r:id="rId68"/>
    <p:sldId id="1850" r:id="rId69"/>
    <p:sldId id="1851" r:id="rId70"/>
    <p:sldId id="1852" r:id="rId71"/>
    <p:sldId id="1853" r:id="rId72"/>
    <p:sldId id="1876" r:id="rId73"/>
    <p:sldId id="1842" r:id="rId74"/>
    <p:sldId id="1847" r:id="rId75"/>
    <p:sldId id="1848" r:id="rId76"/>
    <p:sldId id="1849" r:id="rId77"/>
    <p:sldId id="1864" r:id="rId78"/>
    <p:sldId id="1867" r:id="rId79"/>
    <p:sldId id="1871" r:id="rId80"/>
    <p:sldId id="1634" r:id="rId81"/>
  </p:sldIdLst>
  <p:sldSz cx="10801350" cy="7561580"/>
  <p:notesSz cx="6858000" cy="9144000"/>
  <p:defaultTextStyle>
    <a:defPPr>
      <a:defRPr lang="zh-CN"/>
    </a:defPPr>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vl6pPr marL="2286000" lvl="5"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6pPr>
    <a:lvl7pPr marL="2743200" lvl="6"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7pPr>
    <a:lvl8pPr marL="3200400" lvl="7"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8pPr>
    <a:lvl9pPr marL="3657600" lvl="8"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29"/>
    <a:srgbClr val="9900FF"/>
    <a:srgbClr val="FF0000"/>
    <a:srgbClr val="569CE0"/>
    <a:srgbClr val="50B72B"/>
    <a:srgbClr val="CCFF99"/>
    <a:srgbClr val="FF3399"/>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241"/>
    <p:restoredTop sz="99825"/>
  </p:normalViewPr>
  <p:slideViewPr>
    <p:cSldViewPr snapToObjects="1" showGuides="1">
      <p:cViewPr varScale="1">
        <p:scale>
          <a:sx n="64" d="100"/>
          <a:sy n="64" d="100"/>
        </p:scale>
        <p:origin x="-1290" y="-102"/>
      </p:cViewPr>
      <p:guideLst>
        <p:guide orient="horz" pos="2431"/>
        <p:guide pos="3403"/>
        <p:guide pos="455"/>
        <p:guide pos="6349"/>
      </p:guideLst>
    </p:cSldViewPr>
  </p:slideViewPr>
  <p:notesTextViewPr>
    <p:cViewPr>
      <p:scale>
        <a:sx n="100" d="100"/>
        <a:sy n="100" d="100"/>
      </p:scale>
      <p:origin x="0" y="0"/>
    </p:cViewPr>
  </p:notesTextViewPr>
  <p:sorterViewPr showFormatting="0">
    <p:cViewPr>
      <p:scale>
        <a:sx n="66" d="100"/>
        <a:sy n="66" d="100"/>
      </p:scale>
      <p:origin x="0" y="233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notesMaster" Target="notesMasters/notesMaster1.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Rectangle 2"/>
          <p:cNvSpPr>
            <a:spLocks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fontAlgn="base">
              <a:defRPr sz="1200" b="0">
                <a:solidFill>
                  <a:schemeClr val="tx1"/>
                </a:solidFill>
                <a:effectLs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p:txBody>
      </p:sp>
      <p:sp>
        <p:nvSpPr>
          <p:cNvPr id="9219" name="Rectangle 3"/>
          <p:cNvSpPr>
            <a:spLocks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fontAlgn="base">
              <a:defRPr sz="1200" b="0">
                <a:solidFill>
                  <a:schemeClr val="tx1"/>
                </a:solidFill>
                <a:effectLst/>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p:txBody>
      </p:sp>
      <p:sp>
        <p:nvSpPr>
          <p:cNvPr id="5124" name="Rectangle 4"/>
          <p:cNvSpPr>
            <a:spLocks noRot="1"/>
          </p:cNvSpPr>
          <p:nvPr>
            <p:ph type="sldImg"/>
          </p:nvPr>
        </p:nvSpPr>
        <p:spPr>
          <a:xfrm>
            <a:off x="981075" y="685800"/>
            <a:ext cx="4895850" cy="3429000"/>
          </a:xfrm>
          <a:prstGeom prst="rect">
            <a:avLst/>
          </a:prstGeom>
          <a:noFill/>
          <a:ln w="9525">
            <a:noFill/>
          </a:ln>
        </p:spPr>
      </p:sp>
      <p:sp>
        <p:nvSpPr>
          <p:cNvPr id="9221" name="Rectangle 5"/>
          <p:cNvSpPr>
            <a:spLocks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p:txBody>
      </p:sp>
      <p:sp>
        <p:nvSpPr>
          <p:cNvPr id="9222" name="Rectangle 6"/>
          <p:cNvSpPr>
            <a:spLocks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fontAlgn="base">
              <a:defRPr sz="1200" b="0">
                <a:solidFill>
                  <a:schemeClr val="tx1"/>
                </a:solidFill>
                <a:effectLs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90204" pitchFamily="34" charset="0"/>
              <a:ea typeface="宋体" pitchFamily="2" charset="-122"/>
              <a:cs typeface="+mn-cs"/>
            </a:endParaRPr>
          </a:p>
        </p:txBody>
      </p:sp>
      <p:sp>
        <p:nvSpPr>
          <p:cNvPr id="9223" name="Rectangle 7"/>
          <p:cNvSpPr>
            <a:spLocks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b="0" strike="noStrike" noProof="1" dirty="0">
                <a:solidFill>
                  <a:schemeClr val="tx1"/>
                </a:solidFill>
                <a:latin typeface="Arial" panose="020B0604020202090204" pitchFamily="34" charset="0"/>
                <a:ea typeface="宋体" pitchFamily="2" charset="-122"/>
                <a:cs typeface="+mn-cs"/>
              </a:rPr>
            </a:fld>
            <a:endParaRPr lang="zh-CN" altLang="en-US" sz="1200" b="0" strike="noStrike" noProof="1" dirty="0">
              <a:solidFill>
                <a:schemeClr val="tx1"/>
              </a:solidFill>
              <a:ea typeface="宋体"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90204"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Arial" panose="020B0604020202090204"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Arial" panose="020B0604020202090204"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Arial" panose="020B0604020202090204"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7"/>
          <p:cNvSpPr txBox="1"/>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fontAlgn="base"/>
            <a:fld id="{9A0DB2DC-4C9A-4742-B13C-FB6460FD3503}" type="slidenum">
              <a:rPr lang="zh-CN" altLang="en-US" sz="1200" b="0" dirty="0">
                <a:solidFill>
                  <a:schemeClr val="tx1"/>
                </a:solidFill>
                <a:latin typeface="Arial" panose="020B0604020202090204" pitchFamily="34" charset="0"/>
                <a:ea typeface="宋体" pitchFamily="2" charset="-122"/>
              </a:rPr>
            </a:fld>
            <a:endParaRPr lang="zh-CN" altLang="en-US" sz="1200" b="0" dirty="0">
              <a:solidFill>
                <a:schemeClr val="tx1"/>
              </a:solidFill>
              <a:latin typeface="Arial" panose="020B0604020202090204" pitchFamily="34" charset="0"/>
              <a:ea typeface="宋体" pitchFamily="2" charset="-122"/>
            </a:endParaRPr>
          </a:p>
        </p:txBody>
      </p:sp>
      <p:sp>
        <p:nvSpPr>
          <p:cNvPr id="8194" name="Rectangle 2"/>
          <p:cNvSpPr>
            <a:spLocks noRot="1" noTextEdit="1"/>
          </p:cNvSpPr>
          <p:nvPr>
            <p:ph type="sldImg"/>
          </p:nvPr>
        </p:nvSpPr>
        <p:spPr>
          <a:xfrm>
            <a:off x="971550" y="682625"/>
            <a:ext cx="4876800" cy="3414713"/>
          </a:xfrm>
          <a:ln/>
        </p:spPr>
      </p:sp>
      <p:sp>
        <p:nvSpPr>
          <p:cNvPr id="8195" name="Rectangle 3"/>
          <p:cNvSpPr>
            <a:spLocks noRot="1"/>
          </p:cNvSpPr>
          <p:nvPr>
            <p:ph type="body"/>
          </p:nvPr>
        </p:nvSpPr>
        <p:spPr>
          <a:xfrm>
            <a:off x="908050" y="4325938"/>
            <a:ext cx="5000625" cy="4097337"/>
          </a:xfrm>
          <a:ln/>
        </p:spPr>
        <p:txBody>
          <a:bodyPr wrap="square" lIns="91440" tIns="45720" rIns="91440" bIns="45720" anchor="ctr"/>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998538" y="2735263"/>
            <a:ext cx="8845550" cy="793750"/>
          </a:xfrm>
          <a:prstGeom prst="rect">
            <a:avLst/>
          </a:prstGeom>
          <a:noFill/>
          <a:ln w="9525">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smtClean="0">
                <a:ln>
                  <a:noFill/>
                </a:ln>
                <a:solidFill>
                  <a:srgbClr val="000000"/>
                </a:solidFill>
                <a:effectLst/>
                <a:uLnTx/>
                <a:uFillTx/>
                <a:latin typeface="黑体" pitchFamily="2" charset="-122"/>
                <a:ea typeface="华文中宋" pitchFamily="2" charset="-122"/>
                <a:cs typeface="Times New Roman" panose="02020503050405090304" pitchFamily="18" charset="0"/>
              </a:rPr>
              <a:t>高处作业安全管理规范</a:t>
            </a:r>
            <a:endParaRPr kumimoji="0" lang="zh-CN" altLang="en-US" sz="4800" b="1" i="0" u="none" strike="noStrike" kern="1200" cap="none" spc="0" normalizeH="0" baseline="0" noProof="0" smtClean="0">
              <a:ln>
                <a:noFill/>
              </a:ln>
              <a:solidFill>
                <a:srgbClr val="000000"/>
              </a:solidFill>
              <a:effectLst/>
              <a:uLnTx/>
              <a:uFillTx/>
              <a:latin typeface="黑体" pitchFamily="2" charset="-122"/>
              <a:ea typeface="华文中宋" pitchFamily="2" charset="-122"/>
              <a:cs typeface="Times New Roman" panose="02020503050405090304" pitchFamily="18" charset="0"/>
            </a:endParaRPr>
          </a:p>
        </p:txBody>
      </p:sp>
      <p:sp>
        <p:nvSpPr>
          <p:cNvPr id="4099" name="AutoShape 7"/>
          <p:cNvSpPr/>
          <p:nvPr userDrawn="1"/>
        </p:nvSpPr>
        <p:spPr>
          <a:xfrm flipV="1">
            <a:off x="1560513" y="2033588"/>
            <a:ext cx="7318375" cy="79375"/>
          </a:xfrm>
          <a:custGeom>
            <a:avLst/>
            <a:gdLst/>
            <a:ahLst/>
            <a:cxnLst>
              <a:cxn ang="0">
                <a:pos x="0" y="0"/>
              </a:cxn>
              <a:cxn ang="0">
                <a:pos x="0" y="0"/>
              </a:cxn>
              <a:cxn ang="0">
                <a:pos x="0" y="0"/>
              </a:cxn>
              <a:cxn ang="0">
                <a:pos x="0" y="0"/>
              </a:cxn>
              <a:cxn ang="0">
                <a:pos x="0" y="0"/>
              </a:cxn>
              <a:cxn ang="0">
                <a:pos x="0" y="0"/>
              </a:cxn>
            </a:cxnLst>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endParaRPr lang="zh-CN" altLang="en-US"/>
          </a:p>
        </p:txBody>
      </p:sp>
      <p:pic>
        <p:nvPicPr>
          <p:cNvPr id="4100" name="Picture 8"/>
          <p:cNvPicPr>
            <a:picLocks noChangeAspect="1"/>
          </p:cNvPicPr>
          <p:nvPr userDrawn="1"/>
        </p:nvPicPr>
        <p:blipFill>
          <a:blip r:embed="rId2">
            <a:lum bright="4001" contrast="8000"/>
          </a:blip>
          <a:stretch>
            <a:fillRect/>
          </a:stretch>
        </p:blipFill>
        <p:spPr>
          <a:xfrm>
            <a:off x="1658938" y="4068763"/>
            <a:ext cx="7486650" cy="957262"/>
          </a:xfrm>
          <a:prstGeom prst="rect">
            <a:avLst/>
          </a:prstGeom>
          <a:noFill/>
          <a:ln w="9525">
            <a:noFill/>
          </a:ln>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9750" y="1763713"/>
            <a:ext cx="9721850" cy="49911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lvl="0" eaLnBrk="1" fontAlgn="base" hangingPunct="1"/>
            <a:endParaRPr lang="en-US" altLang="zh-CN" strike="noStrike" noProof="1" dirty="0"/>
          </a:p>
        </p:txBody>
      </p:sp>
      <p:sp>
        <p:nvSpPr>
          <p:cNvPr id="5" name="灯片编号占位符 4"/>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1138" y="303213"/>
            <a:ext cx="2430462" cy="6451600"/>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9750" y="303213"/>
            <a:ext cx="7138988" cy="64516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lvl="0" eaLnBrk="1" fontAlgn="base" hangingPunct="1"/>
            <a:endParaRPr lang="en-US" altLang="zh-CN" strike="noStrike" noProof="1" dirty="0"/>
          </a:p>
        </p:txBody>
      </p:sp>
      <p:sp>
        <p:nvSpPr>
          <p:cNvPr id="5" name="灯片编号占位符 4"/>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9625" y="2349500"/>
            <a:ext cx="9182100" cy="1620838"/>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20838" y="4284663"/>
            <a:ext cx="7559675"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2488" y="4859338"/>
            <a:ext cx="9182100" cy="15017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52488" y="3205163"/>
            <a:ext cx="9182100"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41338" y="1765300"/>
            <a:ext cx="478313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76875" y="1765300"/>
            <a:ext cx="4783138"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39750" y="1692275"/>
            <a:ext cx="4772025"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39750" y="2397125"/>
            <a:ext cx="4772025"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486400" y="1692275"/>
            <a:ext cx="47752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486400" y="2397125"/>
            <a:ext cx="47752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8" name="页脚占位符 7"/>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9" name="灯片编号占位符 8"/>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4" name="页脚占位符 3"/>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5" name="灯片编号占位符 4"/>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3" name="页脚占位符 2"/>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4" name="灯片编号占位符 3"/>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301625"/>
            <a:ext cx="3554413" cy="1281113"/>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22750" y="301625"/>
            <a:ext cx="60388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39750" y="1582738"/>
            <a:ext cx="3554413"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39750" y="1763713"/>
            <a:ext cx="9721850" cy="49911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lvl="0" eaLnBrk="1" fontAlgn="base" hangingPunct="1"/>
            <a:endParaRPr lang="en-US" altLang="zh-CN" strike="noStrike" noProof="1" dirty="0"/>
          </a:p>
        </p:txBody>
      </p:sp>
      <p:sp>
        <p:nvSpPr>
          <p:cNvPr id="5" name="灯片编号占位符 4"/>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725" y="5292725"/>
            <a:ext cx="6480175" cy="6254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117725" y="676275"/>
            <a:ext cx="6480175" cy="4535488"/>
          </a:xfrm>
        </p:spPr>
        <p:txBody>
          <a:bodyPr vert="horz" wrap="square" lIns="103718" tIns="51860" rIns="103718" bIns="5186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036955"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117725" y="5918200"/>
            <a:ext cx="64801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1138" y="301625"/>
            <a:ext cx="2428875" cy="645318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41338" y="301625"/>
            <a:ext cx="7137400" cy="645318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41338" y="301625"/>
            <a:ext cx="9718675" cy="12620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541338" y="1765300"/>
            <a:ext cx="4783137" cy="49895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5476875" y="1765300"/>
            <a:ext cx="4783138" cy="4989513"/>
          </a:xfrm>
        </p:spPr>
        <p:txBody>
          <a:bodyPr vert="horz" wrap="square" lIns="103718" tIns="51860" rIns="103718" bIns="51860" numCol="1" anchor="t" anchorCtr="0" compatLnSpc="1"/>
          <a:lstStyle/>
          <a:p>
            <a:pPr marL="387350" marR="0" lvl="0" indent="-387350" algn="l" defTabSz="1036955" rtl="0" eaLnBrk="1" fontAlgn="base" latinLnBrk="0" hangingPunct="1">
              <a:lnSpc>
                <a:spcPct val="100000"/>
              </a:lnSpc>
              <a:spcBef>
                <a:spcPct val="20000"/>
              </a:spcBef>
              <a:spcAft>
                <a:spcPct val="0"/>
              </a:spcAft>
              <a:buClrTx/>
              <a:buSzTx/>
              <a:buFontTx/>
              <a:buChar char="•"/>
              <a:defRPr/>
            </a:pPr>
            <a:endParaRPr kumimoji="0" lang="zh-CN" altLang="en-US" sz="37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41338" y="301625"/>
            <a:ext cx="9718675" cy="64531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4" name="页脚占位符 3"/>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5" name="灯片编号占位符 4"/>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9625" y="2349500"/>
            <a:ext cx="9182100" cy="162083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20838" y="4284663"/>
            <a:ext cx="7559675"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39750" y="1763713"/>
            <a:ext cx="9721850" cy="49911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2488" y="4859338"/>
            <a:ext cx="9182100" cy="15017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52488" y="3205163"/>
            <a:ext cx="9182100"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763713"/>
            <a:ext cx="4784725"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76875" y="1763713"/>
            <a:ext cx="4784725"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39750" y="1692275"/>
            <a:ext cx="4772025"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39750" y="2397125"/>
            <a:ext cx="4772025"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486400" y="1692275"/>
            <a:ext cx="47752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486400" y="2397125"/>
            <a:ext cx="47752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8" name="页脚占位符 7"/>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9" name="灯片编号占位符 8"/>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2488" y="4859338"/>
            <a:ext cx="9182100" cy="15017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52488" y="3205163"/>
            <a:ext cx="9182100"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lvl="0" eaLnBrk="1" fontAlgn="base" hangingPunct="1"/>
            <a:endParaRPr lang="en-US" altLang="zh-CN" strike="noStrike" noProof="1" dirty="0"/>
          </a:p>
        </p:txBody>
      </p:sp>
      <p:sp>
        <p:nvSpPr>
          <p:cNvPr id="5" name="灯片编号占位符 4"/>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4" name="页脚占位符 3"/>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5" name="灯片编号占位符 4"/>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3" name="页脚占位符 2"/>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4" name="灯片编号占位符 3"/>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301625"/>
            <a:ext cx="3554413" cy="1281113"/>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22750" y="301625"/>
            <a:ext cx="6038850"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39750" y="1582738"/>
            <a:ext cx="3554413"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725" y="5292725"/>
            <a:ext cx="6480175" cy="625475"/>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117725" y="676275"/>
            <a:ext cx="64801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036955"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117725" y="5918200"/>
            <a:ext cx="64801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6" name="页脚占位符 5"/>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7" name="灯片编号占位符 6"/>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9750" y="1763713"/>
            <a:ext cx="9721850" cy="49911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1138" y="303213"/>
            <a:ext cx="2430462" cy="6451600"/>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9750" y="303213"/>
            <a:ext cx="7138988" cy="64516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en-US" altLang="zh-CN" strike="noStrike" noProof="1" dirty="0">
              <a:latin typeface="Arial" panose="020B0604020202090204" pitchFamily="34" charset="0"/>
            </a:endParaRPr>
          </a:p>
        </p:txBody>
      </p:sp>
      <p:sp>
        <p:nvSpPr>
          <p:cNvPr id="5" name="页脚占位符 4"/>
          <p:cNvSpPr>
            <a:spLocks noGrp="1"/>
          </p:cNvSpPr>
          <p:nvPr>
            <p:ph type="ftr" sz="quarter" idx="11"/>
          </p:nvPr>
        </p:nvSpPr>
        <p:spPr/>
        <p:txBody>
          <a:bodyPr/>
          <a:p>
            <a:pPr lvl="0" eaLnBrk="1" fontAlgn="base" hangingPunct="1"/>
            <a:endParaRPr lang="en-US" altLang="zh-CN" strike="noStrike" noProof="1" dirty="0">
              <a:latin typeface="Arial" panose="020B0604020202090204" pitchFamily="34" charset="0"/>
            </a:endParaRPr>
          </a:p>
        </p:txBody>
      </p:sp>
      <p:sp>
        <p:nvSpPr>
          <p:cNvPr id="6" name="灯片编号占位符 5"/>
          <p:cNvSpPr>
            <a:spLocks noGrp="1"/>
          </p:cNvSpPr>
          <p:nvPr>
            <p:ph type="sldNum" sz="quarter" idx="12"/>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763713"/>
            <a:ext cx="4784725"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476875" y="1763713"/>
            <a:ext cx="4784725"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lvl="0" eaLnBrk="1" fontAlgn="base" hangingPunct="1"/>
            <a:endParaRPr lang="en-US" altLang="zh-CN" strike="noStrike" noProof="1" dirty="0"/>
          </a:p>
        </p:txBody>
      </p:sp>
      <p:sp>
        <p:nvSpPr>
          <p:cNvPr id="6" name="灯片编号占位符 5"/>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39750" y="1692275"/>
            <a:ext cx="4772025"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39750" y="2397125"/>
            <a:ext cx="4772025"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486400" y="1692275"/>
            <a:ext cx="47752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486400" y="2397125"/>
            <a:ext cx="47752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lvl="0" eaLnBrk="1" fontAlgn="base" hangingPunct="1"/>
            <a:endParaRPr lang="en-US" altLang="zh-CN" strike="noStrike" noProof="1" dirty="0"/>
          </a:p>
        </p:txBody>
      </p:sp>
      <p:sp>
        <p:nvSpPr>
          <p:cNvPr id="8" name="灯片编号占位符 7"/>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303213"/>
            <a:ext cx="9721850" cy="126047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lvl="0" eaLnBrk="1" fontAlgn="base" hangingPunct="1"/>
            <a:endParaRPr lang="en-US" altLang="zh-CN" strike="noStrike" noProof="1" dirty="0"/>
          </a:p>
        </p:txBody>
      </p:sp>
      <p:sp>
        <p:nvSpPr>
          <p:cNvPr id="4" name="灯片编号占位符 3"/>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lvl="0" eaLnBrk="1" fontAlgn="base" hangingPunct="1"/>
            <a:endParaRPr lang="en-US" altLang="zh-CN" strike="noStrike" noProof="1" dirty="0"/>
          </a:p>
        </p:txBody>
      </p:sp>
      <p:sp>
        <p:nvSpPr>
          <p:cNvPr id="3" name="灯片编号占位符 2"/>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301625"/>
            <a:ext cx="3554413" cy="1281113"/>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22750" y="301625"/>
            <a:ext cx="6038850"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39750" y="1582738"/>
            <a:ext cx="3554413"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lvl="0" eaLnBrk="1" fontAlgn="base" hangingPunct="1"/>
            <a:endParaRPr lang="en-US" altLang="zh-CN" strike="noStrike" noProof="1" dirty="0"/>
          </a:p>
        </p:txBody>
      </p:sp>
      <p:sp>
        <p:nvSpPr>
          <p:cNvPr id="6" name="灯片编号占位符 5"/>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725" y="5292725"/>
            <a:ext cx="6480175" cy="625475"/>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117725" y="676275"/>
            <a:ext cx="64801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036955"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117725" y="5918200"/>
            <a:ext cx="64801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lvl="0" eaLnBrk="1" fontAlgn="base" hangingPunct="1"/>
            <a:endParaRPr lang="en-US" altLang="zh-CN" strike="noStrike" noProof="1" dirty="0"/>
          </a:p>
        </p:txBody>
      </p:sp>
      <p:sp>
        <p:nvSpPr>
          <p:cNvPr id="6" name="灯片编号占位符 5"/>
          <p:cNvSpPr>
            <a:spLocks noGrp="1"/>
          </p:cNvSpPr>
          <p:nvPr>
            <p:ph type="sldNum" sz="quarter" idx="11"/>
          </p:nvPr>
        </p:nvSpPr>
        <p:spPr/>
        <p:txBody>
          <a:bodyPr/>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6146" name="Rectangle 2"/>
          <p:cNvSpPr>
            <a:spLocks noChangeArrowheads="1"/>
          </p:cNvSpPr>
          <p:nvPr>
            <p:ph type="ftr" sz="quarter" idx="3"/>
          </p:nvPr>
        </p:nvSpPr>
        <p:spPr bwMode="auto">
          <a:xfrm>
            <a:off x="3690938" y="7035800"/>
            <a:ext cx="3419475" cy="525463"/>
          </a:xfrm>
          <a:prstGeom prst="rect">
            <a:avLst/>
          </a:prstGeom>
          <a:noFill/>
          <a:ln w="9525">
            <a:noFill/>
            <a:miter lim="800000"/>
          </a:ln>
          <a:effectLst/>
        </p:spPr>
        <p:txBody>
          <a:bodyPr vert="horz" wrap="square" lIns="103718" tIns="51860" rIns="103718" bIns="51860" numCol="1" anchor="t" anchorCtr="0" compatLnSpc="1"/>
          <a:lstStyle>
            <a:lvl1pPr fontAlgn="base">
              <a:defRPr sz="1500" b="0">
                <a:solidFill>
                  <a:schemeClr val="tx1"/>
                </a:solidFill>
                <a:latin typeface="Verdana" panose="020B0804030504040204" pitchFamily="34" charset="0"/>
                <a:ea typeface="宋体" pitchFamily="2" charset="-122"/>
              </a:defRPr>
            </a:lvl1pPr>
          </a:lstStyle>
          <a:p>
            <a:pPr lvl="0" eaLnBrk="1" fontAlgn="base" hangingPunct="1"/>
            <a:endParaRPr lang="en-US" altLang="zh-CN" strike="noStrike" noProof="1" dirty="0"/>
          </a:p>
        </p:txBody>
      </p:sp>
      <p:sp>
        <p:nvSpPr>
          <p:cNvPr id="6147" name="Rectangle 3"/>
          <p:cNvSpPr>
            <a:spLocks noChangeArrowheads="1"/>
          </p:cNvSpPr>
          <p:nvPr userDrawn="1"/>
        </p:nvSpPr>
        <p:spPr bwMode="auto">
          <a:xfrm flipV="1">
            <a:off x="722313" y="1082675"/>
            <a:ext cx="10079038" cy="77788"/>
          </a:xfrm>
          <a:prstGeom prst="rect">
            <a:avLst/>
          </a:prstGeom>
          <a:gradFill rotWithShape="1">
            <a:gsLst>
              <a:gs pos="0">
                <a:srgbClr val="D3570B">
                  <a:gamma/>
                  <a:tint val="0"/>
                  <a:invGamma/>
                </a:srgbClr>
              </a:gs>
              <a:gs pos="100000">
                <a:srgbClr val="D3570B"/>
              </a:gs>
            </a:gsLst>
            <a:lin ang="0" scaled="1"/>
          </a:gradFill>
          <a:ln w="9525">
            <a:noFill/>
            <a:miter lim="800000"/>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6148" name="Rectangle 4"/>
          <p:cNvSpPr>
            <a:spLocks noChangeArrowheads="1"/>
          </p:cNvSpPr>
          <p:nvPr>
            <p:ph type="sldNum" sz="quarter" idx="4"/>
          </p:nvPr>
        </p:nvSpPr>
        <p:spPr bwMode="auto">
          <a:xfrm>
            <a:off x="7699375" y="7035800"/>
            <a:ext cx="2517775" cy="525463"/>
          </a:xfrm>
          <a:prstGeom prst="rect">
            <a:avLst/>
          </a:prstGeom>
          <a:noFill/>
          <a:ln w="9525">
            <a:noFill/>
            <a:miter lim="800000"/>
          </a:ln>
          <a:effectLst/>
        </p:spPr>
        <p:txBody>
          <a:bodyPr vert="horz" wrap="square" lIns="103718" tIns="51860" rIns="103718" bIns="51860" numCol="1" anchor="t" anchorCtr="0" compatLnSpc="1"/>
          <a:lstStyle>
            <a:lvl1pPr algn="r" fontAlgn="base">
              <a:defRPr sz="1700">
                <a:solidFill>
                  <a:schemeClr val="tx1"/>
                </a:solidFill>
                <a:ea typeface="宋体" pitchFamily="2" charset="-122"/>
              </a:defRPr>
            </a:lvl1pPr>
          </a:lstStyle>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C32E05"/>
                </a:solidFill>
                <a:latin typeface="Arial" panose="020B0604020202090204" pitchFamily="34" charset="0"/>
                <a:ea typeface="宋体" pitchFamily="2" charset="-122"/>
                <a:cs typeface="+mn-cs"/>
              </a:rPr>
            </a:fld>
            <a:r>
              <a:rPr lang="en-US" altLang="zh-CN" sz="1700" strike="noStrike" noProof="1" dirty="0">
                <a:solidFill>
                  <a:schemeClr val="tx1"/>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
        <p:nvSpPr>
          <p:cNvPr id="1029" name="文本框 11"/>
          <p:cNvSpPr txBox="1"/>
          <p:nvPr userDrawn="1"/>
        </p:nvSpPr>
        <p:spPr>
          <a:xfrm>
            <a:off x="0" y="7099300"/>
            <a:ext cx="1706563" cy="398463"/>
          </a:xfrm>
          <a:prstGeom prst="rect">
            <a:avLst/>
          </a:prstGeom>
          <a:noFill/>
          <a:ln w="9525">
            <a:noFill/>
          </a:ln>
        </p:spPr>
        <p:txBody>
          <a:bodyPr wrap="none" anchor="t">
            <a:spAutoFit/>
          </a:bodyPr>
          <a:p>
            <a:pPr lvl="0"/>
            <a:r>
              <a:rPr lang="zh-CN" altLang="en-US" sz="1000">
                <a:solidFill>
                  <a:srgbClr val="7F7F7F"/>
                </a:solidFill>
                <a:latin typeface="微软雅黑" pitchFamily="34" charset="-122"/>
                <a:ea typeface="微软雅黑" pitchFamily="34" charset="-122"/>
              </a:rPr>
              <a:t>更多安全资料免费下载</a:t>
            </a:r>
            <a:endParaRPr lang="zh-CN" altLang="en-US" sz="1000">
              <a:solidFill>
                <a:srgbClr val="7F7F7F"/>
              </a:solidFill>
              <a:latin typeface="微软雅黑" pitchFamily="34" charset="-122"/>
              <a:ea typeface="微软雅黑" pitchFamily="34" charset="-122"/>
            </a:endParaRPr>
          </a:p>
          <a:p>
            <a:pPr lvl="0"/>
            <a:r>
              <a:rPr lang="zh-CN" altLang="en-US" sz="1000">
                <a:solidFill>
                  <a:srgbClr val="7F7F7F"/>
                </a:solidFill>
                <a:latin typeface="微软雅黑" pitchFamily="34" charset="-122"/>
                <a:ea typeface="微软雅黑" pitchFamily="34" charset="-122"/>
              </a:rPr>
              <a:t>关注公众号【小马安全员】</a:t>
            </a:r>
            <a:endParaRPr lang="zh-CN" altLang="en-US" sz="1000">
              <a:solidFill>
                <a:srgbClr val="7F7F7F"/>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l" defTabSz="1036955" rtl="0" fontAlgn="base">
        <a:spcBef>
          <a:spcPct val="0"/>
        </a:spcBef>
        <a:spcAft>
          <a:spcPct val="0"/>
        </a:spcAft>
        <a:defRPr sz="4400">
          <a:solidFill>
            <a:schemeClr val="tx2"/>
          </a:solidFill>
          <a:latin typeface="+mj-lt"/>
          <a:ea typeface="+mj-ea"/>
          <a:cs typeface="+mj-cs"/>
        </a:defRPr>
      </a:lvl1pPr>
      <a:lvl2pPr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2pPr>
      <a:lvl3pPr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3pPr>
      <a:lvl4pPr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4pPr>
      <a:lvl5pPr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5pPr>
      <a:lvl6pPr marL="457200"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6pPr>
      <a:lvl7pPr marL="914400"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7pPr>
      <a:lvl8pPr marL="1371600"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8pPr>
      <a:lvl9pPr marL="1828800" algn="l" defTabSz="1036955" rtl="0" fontAlgn="base">
        <a:spcBef>
          <a:spcPct val="0"/>
        </a:spcBef>
        <a:spcAft>
          <a:spcPct val="0"/>
        </a:spcAft>
        <a:defRPr sz="4400">
          <a:solidFill>
            <a:schemeClr val="tx2"/>
          </a:solidFill>
          <a:latin typeface="Verdana" panose="020B0804030504040204" pitchFamily="34" charset="0"/>
          <a:ea typeface="宋体" pitchFamily="2" charset="-122"/>
        </a:defRPr>
      </a:lvl9pPr>
    </p:titleStyle>
    <p:bodyStyle>
      <a:lvl1pPr marL="533400" indent="-533400" algn="l" defTabSz="1036955" rtl="0" fontAlgn="base">
        <a:spcBef>
          <a:spcPct val="20000"/>
        </a:spcBef>
        <a:spcAft>
          <a:spcPct val="0"/>
        </a:spcAft>
        <a:buClr>
          <a:schemeClr val="accent2"/>
        </a:buClr>
        <a:buFont typeface="Wingdings" panose="05000000000000000000" pitchFamily="2" charset="2"/>
        <a:buChar char="o"/>
        <a:defRPr sz="3400">
          <a:solidFill>
            <a:schemeClr val="tx1"/>
          </a:solidFill>
          <a:latin typeface="+mn-lt"/>
          <a:ea typeface="+mn-ea"/>
          <a:cs typeface="+mn-cs"/>
        </a:defRPr>
      </a:lvl1pPr>
      <a:lvl2pPr marL="1030605" indent="-495300" algn="l" defTabSz="1036955" rtl="0" fontAlgn="base">
        <a:spcBef>
          <a:spcPct val="20000"/>
        </a:spcBef>
        <a:spcAft>
          <a:spcPct val="0"/>
        </a:spcAft>
        <a:buClr>
          <a:schemeClr val="accent2"/>
        </a:buClr>
        <a:buFont typeface="Wingdings" panose="05000000000000000000" pitchFamily="2" charset="2"/>
        <a:buChar char="n"/>
        <a:defRPr sz="2900">
          <a:solidFill>
            <a:schemeClr val="tx1"/>
          </a:solidFill>
          <a:latin typeface="+mn-lt"/>
          <a:ea typeface="+mn-ea"/>
        </a:defRPr>
      </a:lvl2pPr>
      <a:lvl3pPr marL="1475105" indent="-443230" algn="l" defTabSz="1036955" rtl="0" fontAlgn="base">
        <a:spcBef>
          <a:spcPct val="20000"/>
        </a:spcBef>
        <a:spcAft>
          <a:spcPct val="0"/>
        </a:spcAft>
        <a:buClr>
          <a:schemeClr val="accent2"/>
        </a:buClr>
        <a:buFont typeface="Wingdings" panose="05000000000000000000" pitchFamily="2" charset="2"/>
        <a:buChar char="o"/>
        <a:defRPr sz="2600">
          <a:solidFill>
            <a:schemeClr val="tx1"/>
          </a:solidFill>
          <a:latin typeface="+mn-lt"/>
          <a:ea typeface="+mn-ea"/>
        </a:defRPr>
      </a:lvl3pPr>
      <a:lvl4pPr marL="1922780" indent="-440055" algn="l" defTabSz="1036955" rtl="0" fontAlgn="base">
        <a:spcBef>
          <a:spcPct val="20000"/>
        </a:spcBef>
        <a:spcAft>
          <a:spcPct val="0"/>
        </a:spcAft>
        <a:buClr>
          <a:schemeClr val="accent2"/>
        </a:buClr>
        <a:buFont typeface="Wingdings" panose="05000000000000000000" pitchFamily="2" charset="2"/>
        <a:buChar char="n"/>
        <a:defRPr sz="2200">
          <a:solidFill>
            <a:schemeClr val="tx1"/>
          </a:solidFill>
          <a:latin typeface="+mn-lt"/>
          <a:ea typeface="+mn-ea"/>
        </a:defRPr>
      </a:lvl4pPr>
      <a:lvl5pPr marL="2374900" indent="-450850" algn="l" defTabSz="1036955" rtl="0" fontAlgn="base">
        <a:spcBef>
          <a:spcPct val="25000"/>
        </a:spcBef>
        <a:spcAft>
          <a:spcPct val="0"/>
        </a:spcAft>
        <a:buClr>
          <a:schemeClr val="accent2"/>
        </a:buClr>
        <a:buFont typeface="Wingdings" panose="05000000000000000000" pitchFamily="2" charset="2"/>
        <a:buChar char="§"/>
        <a:defRPr sz="2200">
          <a:solidFill>
            <a:schemeClr val="tx1"/>
          </a:solidFill>
          <a:latin typeface="+mn-lt"/>
          <a:ea typeface="+mn-ea"/>
        </a:defRPr>
      </a:lvl5pPr>
      <a:lvl6pPr marL="2832100" indent="-450850" algn="l" defTabSz="1036955" rtl="0" fontAlgn="base">
        <a:spcBef>
          <a:spcPct val="25000"/>
        </a:spcBef>
        <a:spcAft>
          <a:spcPct val="0"/>
        </a:spcAft>
        <a:buClr>
          <a:schemeClr val="accent2"/>
        </a:buClr>
        <a:buFont typeface="Wingdings" panose="05000000000000000000" pitchFamily="2" charset="2"/>
        <a:buChar char="§"/>
        <a:defRPr sz="2200">
          <a:solidFill>
            <a:schemeClr val="tx1"/>
          </a:solidFill>
          <a:latin typeface="+mn-lt"/>
          <a:ea typeface="+mn-ea"/>
        </a:defRPr>
      </a:lvl6pPr>
      <a:lvl7pPr marL="3289300" indent="-450850" algn="l" defTabSz="1036955" rtl="0" fontAlgn="base">
        <a:spcBef>
          <a:spcPct val="25000"/>
        </a:spcBef>
        <a:spcAft>
          <a:spcPct val="0"/>
        </a:spcAft>
        <a:buClr>
          <a:schemeClr val="accent2"/>
        </a:buClr>
        <a:buFont typeface="Wingdings" panose="05000000000000000000" pitchFamily="2" charset="2"/>
        <a:buChar char="§"/>
        <a:defRPr sz="2200">
          <a:solidFill>
            <a:schemeClr val="tx1"/>
          </a:solidFill>
          <a:latin typeface="+mn-lt"/>
          <a:ea typeface="+mn-ea"/>
        </a:defRPr>
      </a:lvl7pPr>
      <a:lvl8pPr marL="3746500" indent="-450850" algn="l" defTabSz="1036955" rtl="0" fontAlgn="base">
        <a:spcBef>
          <a:spcPct val="25000"/>
        </a:spcBef>
        <a:spcAft>
          <a:spcPct val="0"/>
        </a:spcAft>
        <a:buClr>
          <a:schemeClr val="accent2"/>
        </a:buClr>
        <a:buFont typeface="Wingdings" panose="05000000000000000000" pitchFamily="2" charset="2"/>
        <a:buChar char="§"/>
        <a:defRPr sz="2200">
          <a:solidFill>
            <a:schemeClr val="tx1"/>
          </a:solidFill>
          <a:latin typeface="+mn-lt"/>
          <a:ea typeface="+mn-ea"/>
        </a:defRPr>
      </a:lvl8pPr>
      <a:lvl9pPr marL="4203700" indent="-450850" algn="l" defTabSz="1036955" rtl="0" fontAlgn="base">
        <a:spcBef>
          <a:spcPct val="25000"/>
        </a:spcBef>
        <a:spcAft>
          <a:spcPct val="0"/>
        </a:spcAft>
        <a:buClr>
          <a:schemeClr val="accent2"/>
        </a:buClr>
        <a:buFont typeface="Wingdings" panose="05000000000000000000" pitchFamily="2" charset="2"/>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p:sp>
        <p:nvSpPr>
          <p:cNvPr id="2050" name="Rectangle 2"/>
          <p:cNvSpPr/>
          <p:nvPr>
            <p:ph type="title"/>
          </p:nvPr>
        </p:nvSpPr>
        <p:spPr>
          <a:xfrm>
            <a:off x="541338" y="301625"/>
            <a:ext cx="9718675" cy="1262063"/>
          </a:xfrm>
          <a:prstGeom prst="rect">
            <a:avLst/>
          </a:prstGeom>
          <a:noFill/>
          <a:ln w="9525">
            <a:noFill/>
          </a:ln>
        </p:spPr>
        <p:txBody>
          <a:bodyPr lIns="103718" tIns="51860" rIns="103718" bIns="51860" anchor="ctr"/>
          <a:p>
            <a:pPr lvl="0"/>
            <a:r>
              <a:rPr lang="zh-CN" altLang="en-US" dirty="0"/>
              <a:t>单击此处编辑母版标题样式</a:t>
            </a:r>
            <a:endParaRPr lang="zh-CN" altLang="en-US" dirty="0"/>
          </a:p>
        </p:txBody>
      </p:sp>
      <p:sp>
        <p:nvSpPr>
          <p:cNvPr id="2051" name="Rectangle 3"/>
          <p:cNvSpPr/>
          <p:nvPr>
            <p:ph type="body"/>
          </p:nvPr>
        </p:nvSpPr>
        <p:spPr>
          <a:xfrm>
            <a:off x="541338" y="1765300"/>
            <a:ext cx="9718675" cy="4989513"/>
          </a:xfrm>
          <a:prstGeom prst="rect">
            <a:avLst/>
          </a:prstGeom>
          <a:noFill/>
          <a:ln w="9525">
            <a:noFill/>
          </a:ln>
        </p:spPr>
        <p:txBody>
          <a:bodyPr lIns="103718" tIns="51860" rIns="103718" bIns="51860" anchor="t"/>
          <a:p>
            <a:pPr lvl="0"/>
            <a:r>
              <a:rPr lang="zh-CN" altLang="en-US" dirty="0"/>
              <a:t>单击此处编辑母版文本样式</a:t>
            </a:r>
            <a:endParaRPr lang="zh-CN" altLang="en-US" dirty="0"/>
          </a:p>
          <a:p>
            <a:pPr lvl="1" indent="-323850"/>
            <a:r>
              <a:rPr lang="zh-CN" altLang="en-US" dirty="0"/>
              <a:t>第二级</a:t>
            </a:r>
            <a:endParaRPr lang="zh-CN" altLang="en-US" dirty="0"/>
          </a:p>
          <a:p>
            <a:pPr lvl="2" indent="-260350"/>
            <a:r>
              <a:rPr lang="zh-CN" altLang="en-US" dirty="0"/>
              <a:t>第三级</a:t>
            </a:r>
            <a:endParaRPr lang="zh-CN" altLang="en-US" dirty="0"/>
          </a:p>
          <a:p>
            <a:pPr lvl="3" indent="-258445"/>
            <a:r>
              <a:rPr lang="zh-CN" altLang="en-US" dirty="0"/>
              <a:t>第四级</a:t>
            </a:r>
            <a:endParaRPr lang="zh-CN" altLang="en-US" dirty="0"/>
          </a:p>
          <a:p>
            <a:pPr lvl="4" indent="-260350"/>
            <a:r>
              <a:rPr lang="zh-CN" altLang="en-US" dirty="0"/>
              <a:t>第五级</a:t>
            </a:r>
            <a:endParaRPr lang="zh-CN" altLang="en-US" dirty="0"/>
          </a:p>
        </p:txBody>
      </p:sp>
      <p:sp>
        <p:nvSpPr>
          <p:cNvPr id="8196" name="Rectangle 4"/>
          <p:cNvSpPr>
            <a:spLocks noChangeArrowheads="1"/>
          </p:cNvSpPr>
          <p:nvPr>
            <p:ph type="dt" sz="half" idx="2"/>
          </p:nvPr>
        </p:nvSpPr>
        <p:spPr bwMode="auto">
          <a:xfrm>
            <a:off x="541338" y="6884988"/>
            <a:ext cx="2519363" cy="525463"/>
          </a:xfrm>
          <a:prstGeom prst="rect">
            <a:avLst/>
          </a:prstGeom>
          <a:noFill/>
          <a:ln w="9525">
            <a:noFill/>
            <a:miter lim="800000"/>
          </a:ln>
          <a:effectLst/>
        </p:spPr>
        <p:txBody>
          <a:bodyPr vert="horz" wrap="square" lIns="103718" tIns="51860" rIns="103718" bIns="51860" numCol="1" anchor="t" anchorCtr="0" compatLnSpc="1"/>
          <a:lstStyle>
            <a:lvl1pPr algn="l" fontAlgn="base">
              <a:defRPr sz="1700" b="0">
                <a:solidFill>
                  <a:schemeClr val="tx1"/>
                </a:solidFill>
                <a:ea typeface="宋体" pitchFamily="2" charset="-122"/>
              </a:defRPr>
            </a:lvl1pPr>
          </a:lstStyle>
          <a:p>
            <a:pPr lvl="0" eaLnBrk="1" fontAlgn="base" hangingPunct="1"/>
            <a:endParaRPr lang="en-US" altLang="zh-CN" strike="noStrike" noProof="1" dirty="0">
              <a:latin typeface="Arial" panose="020B0604020202090204" pitchFamily="34" charset="0"/>
            </a:endParaRPr>
          </a:p>
        </p:txBody>
      </p:sp>
      <p:sp>
        <p:nvSpPr>
          <p:cNvPr id="8197" name="Rectangle 5"/>
          <p:cNvSpPr>
            <a:spLocks noChangeArrowheads="1"/>
          </p:cNvSpPr>
          <p:nvPr>
            <p:ph type="ftr" sz="quarter" idx="3"/>
          </p:nvPr>
        </p:nvSpPr>
        <p:spPr bwMode="auto">
          <a:xfrm>
            <a:off x="3690938" y="6884988"/>
            <a:ext cx="3419475" cy="525463"/>
          </a:xfrm>
          <a:prstGeom prst="rect">
            <a:avLst/>
          </a:prstGeom>
          <a:noFill/>
          <a:ln w="9525">
            <a:noFill/>
            <a:miter lim="800000"/>
          </a:ln>
          <a:effectLst/>
        </p:spPr>
        <p:txBody>
          <a:bodyPr vert="horz" wrap="square" lIns="103718" tIns="51860" rIns="103718" bIns="51860" numCol="1" anchor="t" anchorCtr="0" compatLnSpc="1"/>
          <a:lstStyle>
            <a:lvl1pPr fontAlgn="base">
              <a:defRPr sz="1700" b="0">
                <a:solidFill>
                  <a:schemeClr val="tx1"/>
                </a:solidFill>
                <a:ea typeface="宋体" pitchFamily="2" charset="-122"/>
              </a:defRPr>
            </a:lvl1pPr>
          </a:lstStyle>
          <a:p>
            <a:pPr lvl="0" eaLnBrk="1" fontAlgn="base" hangingPunct="1"/>
            <a:endParaRPr lang="en-US" altLang="zh-CN" strike="noStrike" noProof="1" dirty="0">
              <a:latin typeface="Arial" panose="020B0604020202090204" pitchFamily="34" charset="0"/>
            </a:endParaRPr>
          </a:p>
        </p:txBody>
      </p:sp>
      <p:sp>
        <p:nvSpPr>
          <p:cNvPr id="8201" name="Rectangle 9"/>
          <p:cNvSpPr>
            <a:spLocks noChangeArrowheads="1"/>
          </p:cNvSpPr>
          <p:nvPr>
            <p:ph type="sldNum" sz="quarter" idx="4"/>
          </p:nvPr>
        </p:nvSpPr>
        <p:spPr bwMode="auto">
          <a:xfrm>
            <a:off x="7740650" y="6884988"/>
            <a:ext cx="2519363" cy="525463"/>
          </a:xfrm>
          <a:prstGeom prst="rect">
            <a:avLst/>
          </a:prstGeom>
          <a:noFill/>
          <a:ln w="9525">
            <a:noFill/>
            <a:miter lim="800000"/>
          </a:ln>
          <a:effectLst/>
        </p:spPr>
        <p:txBody>
          <a:bodyPr vert="horz" wrap="square" lIns="103718" tIns="51860" rIns="103718" bIns="51860" numCol="1" anchor="t" anchorCtr="0" compatLnSpc="1"/>
          <a:lstStyle>
            <a:lvl1pPr algn="r" fontAlgn="base">
              <a:defRPr sz="1700">
                <a:solidFill>
                  <a:schemeClr val="tx1"/>
                </a:solidFill>
                <a:ea typeface="宋体" pitchFamily="2" charset="-122"/>
              </a:defRPr>
            </a:lvl1pPr>
          </a:lstStyle>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
        <p:nvSpPr>
          <p:cNvPr id="2055" name="文本框 11"/>
          <p:cNvSpPr txBox="1"/>
          <p:nvPr userDrawn="1"/>
        </p:nvSpPr>
        <p:spPr>
          <a:xfrm>
            <a:off x="0" y="7099300"/>
            <a:ext cx="1706563" cy="398463"/>
          </a:xfrm>
          <a:prstGeom prst="rect">
            <a:avLst/>
          </a:prstGeom>
          <a:noFill/>
          <a:ln w="9525">
            <a:noFill/>
          </a:ln>
        </p:spPr>
        <p:txBody>
          <a:bodyPr wrap="none" anchor="t">
            <a:spAutoFit/>
          </a:bodyPr>
          <a:p>
            <a:pPr lvl="0"/>
            <a:r>
              <a:rPr lang="zh-CN" altLang="en-US" sz="1000">
                <a:solidFill>
                  <a:srgbClr val="7F7F7F"/>
                </a:solidFill>
                <a:latin typeface="微软雅黑" pitchFamily="34" charset="-122"/>
                <a:ea typeface="微软雅黑" pitchFamily="34" charset="-122"/>
              </a:rPr>
              <a:t>更多安全资料免费下载</a:t>
            </a:r>
            <a:endParaRPr lang="zh-CN" altLang="en-US" sz="1000">
              <a:solidFill>
                <a:srgbClr val="7F7F7F"/>
              </a:solidFill>
              <a:latin typeface="微软雅黑" pitchFamily="34" charset="-122"/>
              <a:ea typeface="微软雅黑" pitchFamily="34" charset="-122"/>
            </a:endParaRPr>
          </a:p>
          <a:p>
            <a:pPr lvl="0"/>
            <a:r>
              <a:rPr lang="zh-CN" altLang="en-US" sz="1000">
                <a:solidFill>
                  <a:srgbClr val="7F7F7F"/>
                </a:solidFill>
                <a:latin typeface="微软雅黑" pitchFamily="34" charset="-122"/>
                <a:ea typeface="微软雅黑" pitchFamily="34" charset="-122"/>
              </a:rPr>
              <a:t>关注公众号【小马安全员】</a:t>
            </a:r>
            <a:endParaRPr lang="zh-CN" altLang="en-US" sz="1000">
              <a:solidFill>
                <a:srgbClr val="7F7F7F"/>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
  </p:transition>
  <p:hf sldNum="0" hdr="0" ftr="0" dt="0"/>
  <p:txStyles>
    <p:titleStyle>
      <a:lvl1pPr algn="ctr" defTabSz="1036955" rtl="0" fontAlgn="base">
        <a:spcBef>
          <a:spcPct val="0"/>
        </a:spcBef>
        <a:spcAft>
          <a:spcPct val="0"/>
        </a:spcAft>
        <a:defRPr sz="4900">
          <a:solidFill>
            <a:schemeClr val="tx2"/>
          </a:solidFill>
          <a:latin typeface="+mj-lt"/>
          <a:ea typeface="+mj-ea"/>
          <a:cs typeface="+mj-cs"/>
        </a:defRPr>
      </a:lvl1pPr>
      <a:lvl2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2pPr>
      <a:lvl3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3pPr>
      <a:lvl4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4pPr>
      <a:lvl5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5pPr>
      <a:lvl6pPr marL="4572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6pPr>
      <a:lvl7pPr marL="9144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7pPr>
      <a:lvl8pPr marL="13716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8pPr>
      <a:lvl9pPr marL="18288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9pPr>
    </p:titleStyle>
    <p:bodyStyle>
      <a:lvl1pPr marL="387350" indent="-387350" algn="l" defTabSz="1036955" rtl="0" fontAlgn="base">
        <a:spcBef>
          <a:spcPct val="20000"/>
        </a:spcBef>
        <a:spcAft>
          <a:spcPct val="0"/>
        </a:spcAft>
        <a:buChar char="•"/>
        <a:defRPr sz="3700">
          <a:solidFill>
            <a:schemeClr val="tx1"/>
          </a:solidFill>
          <a:latin typeface="+mn-lt"/>
          <a:ea typeface="+mn-ea"/>
          <a:cs typeface="+mn-cs"/>
        </a:defRPr>
      </a:lvl1pPr>
      <a:lvl2pPr marL="843280" indent="-323850" algn="l" defTabSz="1036955" rtl="0" fontAlgn="base">
        <a:spcBef>
          <a:spcPct val="20000"/>
        </a:spcBef>
        <a:spcAft>
          <a:spcPct val="0"/>
        </a:spcAft>
        <a:buChar char="–"/>
        <a:defRPr sz="3100">
          <a:solidFill>
            <a:schemeClr val="tx1"/>
          </a:solidFill>
          <a:latin typeface="+mn-lt"/>
          <a:ea typeface="+mn-ea"/>
        </a:defRPr>
      </a:lvl2pPr>
      <a:lvl3pPr marL="1297305" indent="-260350" algn="l" defTabSz="1036955" rtl="0" fontAlgn="base">
        <a:spcBef>
          <a:spcPct val="20000"/>
        </a:spcBef>
        <a:spcAft>
          <a:spcPct val="0"/>
        </a:spcAft>
        <a:buChar char="•"/>
        <a:defRPr sz="2700">
          <a:solidFill>
            <a:schemeClr val="tx1"/>
          </a:solidFill>
          <a:latin typeface="+mn-lt"/>
          <a:ea typeface="+mn-ea"/>
        </a:defRPr>
      </a:lvl3pPr>
      <a:lvl4pPr marL="1816100" indent="-259080" algn="l" defTabSz="1036955" rtl="0" fontAlgn="base">
        <a:spcBef>
          <a:spcPct val="20000"/>
        </a:spcBef>
        <a:spcAft>
          <a:spcPct val="0"/>
        </a:spcAft>
        <a:buChar char="–"/>
        <a:defRPr sz="2200">
          <a:solidFill>
            <a:schemeClr val="tx1"/>
          </a:solidFill>
          <a:latin typeface="+mn-lt"/>
          <a:ea typeface="+mn-ea"/>
        </a:defRPr>
      </a:lvl4pPr>
      <a:lvl5pPr marL="2335530" indent="-260350" algn="l" defTabSz="1036955" rtl="0" fontAlgn="base">
        <a:spcBef>
          <a:spcPct val="20000"/>
        </a:spcBef>
        <a:spcAft>
          <a:spcPct val="0"/>
        </a:spcAft>
        <a:buChar char="»"/>
        <a:defRPr sz="2200">
          <a:solidFill>
            <a:schemeClr val="tx1"/>
          </a:solidFill>
          <a:latin typeface="+mn-lt"/>
          <a:ea typeface="+mn-ea"/>
        </a:defRPr>
      </a:lvl5pPr>
      <a:lvl6pPr marL="2792730" indent="-260350" algn="l" defTabSz="1036955" rtl="0" fontAlgn="base">
        <a:spcBef>
          <a:spcPct val="20000"/>
        </a:spcBef>
        <a:spcAft>
          <a:spcPct val="0"/>
        </a:spcAft>
        <a:buChar char="»"/>
        <a:defRPr sz="2200">
          <a:solidFill>
            <a:schemeClr val="tx1"/>
          </a:solidFill>
          <a:latin typeface="+mn-lt"/>
          <a:ea typeface="+mn-ea"/>
        </a:defRPr>
      </a:lvl6pPr>
      <a:lvl7pPr marL="3249930" indent="-260350" algn="l" defTabSz="1036955" rtl="0" fontAlgn="base">
        <a:spcBef>
          <a:spcPct val="20000"/>
        </a:spcBef>
        <a:spcAft>
          <a:spcPct val="0"/>
        </a:spcAft>
        <a:buChar char="»"/>
        <a:defRPr sz="2200">
          <a:solidFill>
            <a:schemeClr val="tx1"/>
          </a:solidFill>
          <a:latin typeface="+mn-lt"/>
          <a:ea typeface="+mn-ea"/>
        </a:defRPr>
      </a:lvl7pPr>
      <a:lvl8pPr marL="3707130" indent="-260350" algn="l" defTabSz="1036955" rtl="0" fontAlgn="base">
        <a:spcBef>
          <a:spcPct val="20000"/>
        </a:spcBef>
        <a:spcAft>
          <a:spcPct val="0"/>
        </a:spcAft>
        <a:buChar char="»"/>
        <a:defRPr sz="2200">
          <a:solidFill>
            <a:schemeClr val="tx1"/>
          </a:solidFill>
          <a:latin typeface="+mn-lt"/>
          <a:ea typeface="+mn-ea"/>
        </a:defRPr>
      </a:lvl8pPr>
      <a:lvl9pPr marL="4164330" indent="-260350" algn="l" defTabSz="1036955"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83652" name="Rectangle 4"/>
          <p:cNvSpPr>
            <a:spLocks noChangeArrowheads="1"/>
          </p:cNvSpPr>
          <p:nvPr>
            <p:ph type="dt" sz="half" idx="2"/>
          </p:nvPr>
        </p:nvSpPr>
        <p:spPr bwMode="auto">
          <a:xfrm>
            <a:off x="541338" y="6884988"/>
            <a:ext cx="2519363" cy="525463"/>
          </a:xfrm>
          <a:prstGeom prst="rect">
            <a:avLst/>
          </a:prstGeom>
          <a:noFill/>
          <a:ln w="9525">
            <a:noFill/>
            <a:miter lim="800000"/>
          </a:ln>
          <a:effectLst/>
        </p:spPr>
        <p:txBody>
          <a:bodyPr vert="horz" wrap="square" lIns="103718" tIns="51860" rIns="103718" bIns="51860" numCol="1" anchor="t" anchorCtr="0" compatLnSpc="1"/>
          <a:lstStyle>
            <a:lvl1pPr algn="l" fontAlgn="base">
              <a:defRPr sz="1700" b="0">
                <a:solidFill>
                  <a:schemeClr val="tx1"/>
                </a:solidFill>
                <a:ea typeface="宋体" pitchFamily="2" charset="-122"/>
              </a:defRPr>
            </a:lvl1pPr>
          </a:lstStyle>
          <a:p>
            <a:pPr lvl="0" eaLnBrk="1" fontAlgn="base" hangingPunct="1"/>
            <a:endParaRPr lang="en-US" altLang="zh-CN" strike="noStrike" noProof="1" dirty="0">
              <a:latin typeface="Arial" panose="020B0604020202090204" pitchFamily="34" charset="0"/>
            </a:endParaRPr>
          </a:p>
        </p:txBody>
      </p:sp>
      <p:sp>
        <p:nvSpPr>
          <p:cNvPr id="283653" name="Rectangle 5"/>
          <p:cNvSpPr>
            <a:spLocks noChangeArrowheads="1"/>
          </p:cNvSpPr>
          <p:nvPr>
            <p:ph type="ftr" sz="quarter" idx="3"/>
          </p:nvPr>
        </p:nvSpPr>
        <p:spPr bwMode="auto">
          <a:xfrm>
            <a:off x="3690938" y="6884988"/>
            <a:ext cx="3419475" cy="525463"/>
          </a:xfrm>
          <a:prstGeom prst="rect">
            <a:avLst/>
          </a:prstGeom>
          <a:noFill/>
          <a:ln w="9525">
            <a:noFill/>
            <a:miter lim="800000"/>
          </a:ln>
          <a:effectLst/>
        </p:spPr>
        <p:txBody>
          <a:bodyPr vert="horz" wrap="square" lIns="103718" tIns="51860" rIns="103718" bIns="51860" numCol="1" anchor="t" anchorCtr="0" compatLnSpc="1"/>
          <a:lstStyle>
            <a:lvl1pPr fontAlgn="base">
              <a:defRPr sz="1700" b="0">
                <a:solidFill>
                  <a:schemeClr val="tx1"/>
                </a:solidFill>
                <a:ea typeface="宋体" pitchFamily="2" charset="-122"/>
              </a:defRPr>
            </a:lvl1pPr>
          </a:lstStyle>
          <a:p>
            <a:pPr lvl="0" eaLnBrk="1" fontAlgn="base" hangingPunct="1"/>
            <a:endParaRPr lang="en-US" altLang="zh-CN" strike="noStrike" noProof="1" dirty="0">
              <a:latin typeface="Arial" panose="020B0604020202090204" pitchFamily="34" charset="0"/>
            </a:endParaRPr>
          </a:p>
        </p:txBody>
      </p:sp>
      <p:sp>
        <p:nvSpPr>
          <p:cNvPr id="283655" name="Rectangle 7"/>
          <p:cNvSpPr>
            <a:spLocks noChangeArrowheads="1"/>
          </p:cNvSpPr>
          <p:nvPr userDrawn="1"/>
        </p:nvSpPr>
        <p:spPr bwMode="auto">
          <a:xfrm>
            <a:off x="9477375" y="4090988"/>
            <a:ext cx="1104900" cy="2700338"/>
          </a:xfrm>
          <a:prstGeom prst="rect">
            <a:avLst/>
          </a:prstGeom>
          <a:solidFill>
            <a:srgbClr val="FFFFFF"/>
          </a:solidFill>
          <a:ln w="9525">
            <a:noFill/>
            <a:miter lim="800000"/>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283656" name="Rectangle 8"/>
          <p:cNvSpPr>
            <a:spLocks noChangeArrowheads="1"/>
          </p:cNvSpPr>
          <p:nvPr userDrawn="1"/>
        </p:nvSpPr>
        <p:spPr bwMode="auto">
          <a:xfrm>
            <a:off x="9477375" y="4090988"/>
            <a:ext cx="1104900" cy="2700338"/>
          </a:xfrm>
          <a:prstGeom prst="rect">
            <a:avLst/>
          </a:prstGeom>
          <a:solidFill>
            <a:srgbClr val="FFFFFF"/>
          </a:solidFill>
          <a:ln w="9525">
            <a:noFill/>
            <a:miter lim="800000"/>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283657" name="Rectangle 9"/>
          <p:cNvSpPr>
            <a:spLocks noChangeArrowheads="1"/>
          </p:cNvSpPr>
          <p:nvPr>
            <p:ph type="sldNum" sz="quarter" idx="4"/>
          </p:nvPr>
        </p:nvSpPr>
        <p:spPr bwMode="auto">
          <a:xfrm>
            <a:off x="7740650" y="6884988"/>
            <a:ext cx="2519363" cy="525463"/>
          </a:xfrm>
          <a:prstGeom prst="rect">
            <a:avLst/>
          </a:prstGeom>
          <a:noFill/>
          <a:ln w="9525">
            <a:noFill/>
            <a:miter lim="800000"/>
          </a:ln>
          <a:effectLst/>
        </p:spPr>
        <p:txBody>
          <a:bodyPr vert="horz" wrap="square" lIns="103718" tIns="51860" rIns="103718" bIns="51860" numCol="1" anchor="t" anchorCtr="0" compatLnSpc="1"/>
          <a:lstStyle>
            <a:lvl1pPr algn="r" fontAlgn="base">
              <a:defRPr sz="1700">
                <a:solidFill>
                  <a:schemeClr val="tx1"/>
                </a:solidFill>
                <a:ea typeface="宋体" pitchFamily="2" charset="-122"/>
              </a:defRPr>
            </a:lvl1pPr>
          </a:lstStyle>
          <a:p>
            <a:pPr lvl="0" eaLnBrk="1" fontAlgn="base" hangingPunct="1"/>
            <a:r>
              <a:rPr lang="zh-CN" altLang="en-US" strike="noStrike" noProof="1" dirty="0">
                <a:latin typeface="Arial" panose="020B0604020202090204" pitchFamily="34" charset="0"/>
                <a:ea typeface="宋体" pitchFamily="2" charset="-122"/>
                <a:cs typeface="+mn-cs"/>
              </a:rPr>
              <a:t>第 </a:t>
            </a:r>
            <a:fld id="{9A0DB2DC-4C9A-4742-B13C-FB6460FD3503}" type="slidenum">
              <a:rPr lang="zh-CN" altLang="en-US" sz="1700" strike="noStrike" noProof="1" dirty="0">
                <a:solidFill>
                  <a:srgbClr val="FF0000"/>
                </a:solidFill>
                <a:latin typeface="Arial" panose="020B0604020202090204" pitchFamily="34" charset="0"/>
                <a:ea typeface="宋体" pitchFamily="2" charset="-122"/>
                <a:cs typeface="+mn-cs"/>
              </a:rPr>
            </a:fld>
            <a:r>
              <a:rPr lang="en-US" altLang="zh-CN" sz="1700" strike="noStrike" noProof="1" dirty="0">
                <a:solidFill>
                  <a:srgbClr val="569EE0"/>
                </a:solidFill>
                <a:latin typeface="Arial" panose="020B0604020202090204" pitchFamily="34" charset="0"/>
                <a:ea typeface="宋体" pitchFamily="2" charset="-122"/>
                <a:cs typeface="+mn-cs"/>
              </a:rPr>
              <a:t> </a:t>
            </a:r>
            <a:r>
              <a:rPr lang="zh-CN" altLang="en-US" sz="1700" strike="noStrike" noProof="1" dirty="0">
                <a:solidFill>
                  <a:schemeClr val="tx1"/>
                </a:solidFill>
                <a:latin typeface="Arial" panose="020B0604020202090204" pitchFamily="34" charset="0"/>
                <a:ea typeface="宋体" pitchFamily="2" charset="-122"/>
                <a:cs typeface="+mn-cs"/>
              </a:rPr>
              <a:t>页</a:t>
            </a:r>
            <a:endParaRPr lang="zh-CN" altLang="en-US" sz="1700" strike="noStrike" noProof="1" dirty="0">
              <a:solidFill>
                <a:schemeClr val="tx1"/>
              </a:solidFill>
              <a:latin typeface="Arial" panose="020B0604020202090204" pitchFamily="34" charset="0"/>
              <a:ea typeface="宋体" pitchFamily="2" charset="-122"/>
            </a:endParaRPr>
          </a:p>
        </p:txBody>
      </p:sp>
      <p:sp>
        <p:nvSpPr>
          <p:cNvPr id="3079" name="文本框 11"/>
          <p:cNvSpPr txBox="1"/>
          <p:nvPr userDrawn="1"/>
        </p:nvSpPr>
        <p:spPr>
          <a:xfrm>
            <a:off x="0" y="7099300"/>
            <a:ext cx="1706563" cy="398463"/>
          </a:xfrm>
          <a:prstGeom prst="rect">
            <a:avLst/>
          </a:prstGeom>
          <a:noFill/>
          <a:ln w="9525">
            <a:noFill/>
          </a:ln>
        </p:spPr>
        <p:txBody>
          <a:bodyPr wrap="none" anchor="t">
            <a:spAutoFit/>
          </a:bodyPr>
          <a:p>
            <a:pPr lvl="0"/>
            <a:r>
              <a:rPr lang="zh-CN" altLang="en-US" sz="1000">
                <a:solidFill>
                  <a:srgbClr val="7F7F7F"/>
                </a:solidFill>
                <a:latin typeface="微软雅黑" pitchFamily="34" charset="-122"/>
                <a:ea typeface="微软雅黑" pitchFamily="34" charset="-122"/>
              </a:rPr>
              <a:t>更多安全资料免费下载</a:t>
            </a:r>
            <a:endParaRPr lang="zh-CN" altLang="en-US" sz="1000">
              <a:solidFill>
                <a:srgbClr val="7F7F7F"/>
              </a:solidFill>
              <a:latin typeface="微软雅黑" pitchFamily="34" charset="-122"/>
              <a:ea typeface="微软雅黑" pitchFamily="34" charset="-122"/>
            </a:endParaRPr>
          </a:p>
          <a:p>
            <a:pPr lvl="0"/>
            <a:r>
              <a:rPr lang="zh-CN" altLang="en-US" sz="1000">
                <a:solidFill>
                  <a:srgbClr val="7F7F7F"/>
                </a:solidFill>
                <a:latin typeface="微软雅黑" pitchFamily="34" charset="-122"/>
                <a:ea typeface="微软雅黑" pitchFamily="34" charset="-122"/>
              </a:rPr>
              <a:t>关注公众号【小马安全员】</a:t>
            </a:r>
            <a:endParaRPr lang="zh-CN" altLang="en-US" sz="1000">
              <a:solidFill>
                <a:srgbClr val="7F7F7F"/>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random/>
  </p:transition>
  <p:hf sldNum="0" hdr="0" ftr="0" dt="0"/>
  <p:txStyles>
    <p:titleStyle>
      <a:lvl1pPr algn="ctr" defTabSz="1036955" rtl="0" fontAlgn="base">
        <a:spcBef>
          <a:spcPct val="0"/>
        </a:spcBef>
        <a:spcAft>
          <a:spcPct val="0"/>
        </a:spcAft>
        <a:defRPr sz="4900">
          <a:solidFill>
            <a:schemeClr val="tx2"/>
          </a:solidFill>
          <a:latin typeface="+mj-lt"/>
          <a:ea typeface="+mj-ea"/>
          <a:cs typeface="+mj-cs"/>
        </a:defRPr>
      </a:lvl1pPr>
      <a:lvl2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2pPr>
      <a:lvl3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3pPr>
      <a:lvl4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4pPr>
      <a:lvl5pPr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5pPr>
      <a:lvl6pPr marL="4572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6pPr>
      <a:lvl7pPr marL="9144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7pPr>
      <a:lvl8pPr marL="13716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8pPr>
      <a:lvl9pPr marL="1828800" algn="ctr" defTabSz="1036955" rtl="0" fontAlgn="base">
        <a:spcBef>
          <a:spcPct val="0"/>
        </a:spcBef>
        <a:spcAft>
          <a:spcPct val="0"/>
        </a:spcAft>
        <a:defRPr sz="4900">
          <a:solidFill>
            <a:schemeClr val="tx2"/>
          </a:solidFill>
          <a:latin typeface="Arial" panose="020B0604020202090204" pitchFamily="34" charset="0"/>
          <a:ea typeface="宋体" pitchFamily="2" charset="-122"/>
        </a:defRPr>
      </a:lvl9pPr>
    </p:titleStyle>
    <p:bodyStyle>
      <a:lvl1pPr marL="387350" indent="-387350" algn="l" defTabSz="1036955" rtl="0" fontAlgn="base">
        <a:spcBef>
          <a:spcPct val="20000"/>
        </a:spcBef>
        <a:spcAft>
          <a:spcPct val="0"/>
        </a:spcAft>
        <a:buChar char="•"/>
        <a:defRPr sz="3700">
          <a:solidFill>
            <a:schemeClr val="tx1"/>
          </a:solidFill>
          <a:latin typeface="+mn-lt"/>
          <a:ea typeface="+mn-ea"/>
          <a:cs typeface="+mn-cs"/>
        </a:defRPr>
      </a:lvl1pPr>
      <a:lvl2pPr marL="843280" indent="-323850" algn="l" defTabSz="1036955" rtl="0" fontAlgn="base">
        <a:spcBef>
          <a:spcPct val="20000"/>
        </a:spcBef>
        <a:spcAft>
          <a:spcPct val="0"/>
        </a:spcAft>
        <a:buChar char="–"/>
        <a:defRPr sz="3100">
          <a:solidFill>
            <a:schemeClr val="tx1"/>
          </a:solidFill>
          <a:latin typeface="+mn-lt"/>
          <a:ea typeface="+mn-ea"/>
        </a:defRPr>
      </a:lvl2pPr>
      <a:lvl3pPr marL="1297305" indent="-260350" algn="l" defTabSz="1036955" rtl="0" fontAlgn="base">
        <a:spcBef>
          <a:spcPct val="20000"/>
        </a:spcBef>
        <a:spcAft>
          <a:spcPct val="0"/>
        </a:spcAft>
        <a:buChar char="•"/>
        <a:defRPr sz="2700">
          <a:solidFill>
            <a:schemeClr val="tx1"/>
          </a:solidFill>
          <a:latin typeface="+mn-lt"/>
          <a:ea typeface="+mn-ea"/>
        </a:defRPr>
      </a:lvl3pPr>
      <a:lvl4pPr marL="1816100" indent="-259080" algn="l" defTabSz="1036955" rtl="0" fontAlgn="base">
        <a:spcBef>
          <a:spcPct val="20000"/>
        </a:spcBef>
        <a:spcAft>
          <a:spcPct val="0"/>
        </a:spcAft>
        <a:buChar char="–"/>
        <a:defRPr sz="2200">
          <a:solidFill>
            <a:schemeClr val="tx1"/>
          </a:solidFill>
          <a:latin typeface="+mn-lt"/>
          <a:ea typeface="+mn-ea"/>
        </a:defRPr>
      </a:lvl4pPr>
      <a:lvl5pPr marL="2335530" indent="-260350" algn="l" defTabSz="1036955" rtl="0" fontAlgn="base">
        <a:spcBef>
          <a:spcPct val="20000"/>
        </a:spcBef>
        <a:spcAft>
          <a:spcPct val="0"/>
        </a:spcAft>
        <a:buChar char="»"/>
        <a:defRPr sz="2200">
          <a:solidFill>
            <a:schemeClr val="tx1"/>
          </a:solidFill>
          <a:latin typeface="+mn-lt"/>
          <a:ea typeface="+mn-ea"/>
        </a:defRPr>
      </a:lvl5pPr>
      <a:lvl6pPr marL="2792730" indent="-260350" algn="l" defTabSz="1036955" rtl="0" fontAlgn="base">
        <a:spcBef>
          <a:spcPct val="20000"/>
        </a:spcBef>
        <a:spcAft>
          <a:spcPct val="0"/>
        </a:spcAft>
        <a:buChar char="»"/>
        <a:defRPr sz="2200">
          <a:solidFill>
            <a:schemeClr val="tx1"/>
          </a:solidFill>
          <a:latin typeface="+mn-lt"/>
          <a:ea typeface="+mn-ea"/>
        </a:defRPr>
      </a:lvl6pPr>
      <a:lvl7pPr marL="3249930" indent="-260350" algn="l" defTabSz="1036955" rtl="0" fontAlgn="base">
        <a:spcBef>
          <a:spcPct val="20000"/>
        </a:spcBef>
        <a:spcAft>
          <a:spcPct val="0"/>
        </a:spcAft>
        <a:buChar char="»"/>
        <a:defRPr sz="2200">
          <a:solidFill>
            <a:schemeClr val="tx1"/>
          </a:solidFill>
          <a:latin typeface="+mn-lt"/>
          <a:ea typeface="+mn-ea"/>
        </a:defRPr>
      </a:lvl7pPr>
      <a:lvl8pPr marL="3707130" indent="-260350" algn="l" defTabSz="1036955" rtl="0" fontAlgn="base">
        <a:spcBef>
          <a:spcPct val="20000"/>
        </a:spcBef>
        <a:spcAft>
          <a:spcPct val="0"/>
        </a:spcAft>
        <a:buChar char="»"/>
        <a:defRPr sz="2200">
          <a:solidFill>
            <a:schemeClr val="tx1"/>
          </a:solidFill>
          <a:latin typeface="+mn-lt"/>
          <a:ea typeface="+mn-ea"/>
        </a:defRPr>
      </a:lvl8pPr>
      <a:lvl9pPr marL="4164330" indent="-260350" algn="l" defTabSz="1036955"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4.xml"/><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xml"/><Relationship Id="rId2" Type="http://schemas.openxmlformats.org/officeDocument/2006/relationships/image" Target="../media/image24.wmf"/><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3.xml"/><Relationship Id="rId4" Type="http://schemas.openxmlformats.org/officeDocument/2006/relationships/image" Target="../media/image27.wmf"/><Relationship Id="rId3" Type="http://schemas.openxmlformats.org/officeDocument/2006/relationships/oleObject" Target="../embeddings/oleObject3.bin"/><Relationship Id="rId2" Type="http://schemas.openxmlformats.org/officeDocument/2006/relationships/image" Target="../media/image26.jpe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4.xml"/><Relationship Id="rId3" Type="http://schemas.openxmlformats.org/officeDocument/2006/relationships/image" Target="../media/image29.wmf"/><Relationship Id="rId2" Type="http://schemas.openxmlformats.org/officeDocument/2006/relationships/oleObject" Target="../embeddings/oleObject4.bin"/><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1.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GIF"/></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3.xml"/><Relationship Id="rId2" Type="http://schemas.openxmlformats.org/officeDocument/2006/relationships/image" Target="../media/image33.wmf"/><Relationship Id="rId1"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5.jpeg"/><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7.png"/><Relationship Id="rId1"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9.jpeg"/><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7.wmf"/></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3.jpeg"/><Relationship Id="rId1"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5.wmf"/><Relationship Id="rId1" Type="http://schemas.openxmlformats.org/officeDocument/2006/relationships/image" Target="../media/image5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7.wm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8.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9.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3.xml"/><Relationship Id="rId2" Type="http://schemas.openxmlformats.org/officeDocument/2006/relationships/image" Target="../media/image61.wmf"/><Relationship Id="rId1"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3.xml"/><Relationship Id="rId2" Type="http://schemas.openxmlformats.org/officeDocument/2006/relationships/image" Target="../media/image62.wmf"/><Relationship Id="rId1"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3.xml"/><Relationship Id="rId2" Type="http://schemas.openxmlformats.org/officeDocument/2006/relationships/image" Target="../media/image63.wmf"/><Relationship Id="rId1" Type="http://schemas.openxmlformats.org/officeDocument/2006/relationships/oleObject" Target="../embeddings/oleObject8.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4.jpeg"/></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3.xml"/><Relationship Id="rId2" Type="http://schemas.openxmlformats.org/officeDocument/2006/relationships/image" Target="../media/image65.wmf"/><Relationship Id="rId1" Type="http://schemas.openxmlformats.org/officeDocument/2006/relationships/oleObject" Target="../embeddings/oleObject9.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6.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8.jpeg"/><Relationship Id="rId1" Type="http://schemas.openxmlformats.org/officeDocument/2006/relationships/image" Target="../media/image6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9.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jpeg"/><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3.xml"/><Relationship Id="rId2" Type="http://schemas.openxmlformats.org/officeDocument/2006/relationships/image" Target="../media/image70.wmf"/><Relationship Id="rId1" Type="http://schemas.openxmlformats.org/officeDocument/2006/relationships/oleObject" Target="../embeddings/oleObject10.bin"/></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1.wmf"/></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2.jpeg"/></Relationships>
</file>

<file path=ppt/slides/_rels/slide73.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13.xml"/><Relationship Id="rId3" Type="http://schemas.openxmlformats.org/officeDocument/2006/relationships/image" Target="../media/image74.wmf"/><Relationship Id="rId2" Type="http://schemas.openxmlformats.org/officeDocument/2006/relationships/oleObject" Target="../embeddings/oleObject11.bin"/><Relationship Id="rId1" Type="http://schemas.openxmlformats.org/officeDocument/2006/relationships/image" Target="../media/image7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6.png"/><Relationship Id="rId1" Type="http://schemas.openxmlformats.org/officeDocument/2006/relationships/image" Target="../media/image75.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49275"/>
            <a:ext cx="4248150" cy="636588"/>
          </a:xfrm>
          <a:prstGeom prst="rect">
            <a:avLst/>
          </a:prstGeom>
          <a:solidFill>
            <a:srgbClr val="00CCFF">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6387" name="Rectangle 4"/>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二、术语和定义</a:t>
            </a:r>
            <a:endParaRPr lang="zh-CN" altLang="en-US" sz="3000" dirty="0">
              <a:solidFill>
                <a:schemeClr val="tx1"/>
              </a:solidFill>
              <a:latin typeface="黑体" pitchFamily="2" charset="-122"/>
              <a:ea typeface="黑体" pitchFamily="2" charset="-122"/>
            </a:endParaRPr>
          </a:p>
        </p:txBody>
      </p:sp>
      <p:sp>
        <p:nvSpPr>
          <p:cNvPr id="378886" name="AutoShape 6"/>
          <p:cNvSpPr>
            <a:spLocks noChangeArrowheads="1"/>
          </p:cNvSpPr>
          <p:nvPr/>
        </p:nvSpPr>
        <p:spPr bwMode="gray">
          <a:xfrm>
            <a:off x="936625" y="1581150"/>
            <a:ext cx="3311525"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全身式安全带</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16389" name="Rectangle 7"/>
          <p:cNvSpPr/>
          <p:nvPr/>
        </p:nvSpPr>
        <p:spPr>
          <a:xfrm>
            <a:off x="720725" y="2519363"/>
            <a:ext cx="5543550" cy="3719512"/>
          </a:xfrm>
          <a:prstGeom prst="rect">
            <a:avLst/>
          </a:prstGeom>
          <a:noFill/>
          <a:ln w="9525">
            <a:noFill/>
          </a:ln>
        </p:spPr>
        <p:txBody>
          <a:bodyPr anchor="ctr">
            <a:spAutoFit/>
          </a:bodyPr>
          <a:p>
            <a:pPr fontAlgn="base">
              <a:lnSpc>
                <a:spcPct val="170000"/>
              </a:lnSpc>
            </a:pPr>
            <a:r>
              <a:rPr lang="zh-CN" altLang="en-US" sz="2600" dirty="0">
                <a:solidFill>
                  <a:srgbClr val="000000"/>
                </a:solidFill>
                <a:latin typeface="楷体_GB2312" pitchFamily="49" charset="-122"/>
                <a:ea typeface="楷体_GB2312" pitchFamily="49" charset="-122"/>
              </a:rPr>
              <a:t>    </a:t>
            </a:r>
            <a:r>
              <a:rPr lang="zh-CN" altLang="en-US" sz="2800" dirty="0">
                <a:solidFill>
                  <a:srgbClr val="000000"/>
                </a:solidFill>
                <a:latin typeface="楷体_GB2312" pitchFamily="49" charset="-122"/>
                <a:ea typeface="楷体_GB2312" pitchFamily="49" charset="-122"/>
              </a:rPr>
              <a:t>能够系住人的躯干，把坠落力量分散在大腿上部、骨盆、胸部和肩部等部位的安全保护装备，包括用于挂在锚固点或生命线上的两根系索。</a:t>
            </a:r>
            <a:endParaRPr lang="zh-CN" altLang="en-US" sz="2800" dirty="0">
              <a:solidFill>
                <a:srgbClr val="000000"/>
              </a:solidFill>
              <a:latin typeface="楷体_GB2312" pitchFamily="49" charset="-122"/>
              <a:ea typeface="楷体_GB2312" pitchFamily="49" charset="-122"/>
            </a:endParaRPr>
          </a:p>
        </p:txBody>
      </p:sp>
      <p:grpSp>
        <p:nvGrpSpPr>
          <p:cNvPr id="16390" name="Group 8"/>
          <p:cNvGrpSpPr/>
          <p:nvPr/>
        </p:nvGrpSpPr>
        <p:grpSpPr>
          <a:xfrm>
            <a:off x="6840538" y="1943100"/>
            <a:ext cx="3384550" cy="4403725"/>
            <a:chOff x="2663" y="2159"/>
            <a:chExt cx="1043" cy="1625"/>
          </a:xfrm>
        </p:grpSpPr>
        <p:pic>
          <p:nvPicPr>
            <p:cNvPr id="16391" name="Picture 9"/>
            <p:cNvPicPr>
              <a:picLocks noChangeAspect="1"/>
            </p:cNvPicPr>
            <p:nvPr/>
          </p:nvPicPr>
          <p:blipFill>
            <a:blip r:embed="rId1"/>
            <a:stretch>
              <a:fillRect/>
            </a:stretch>
          </p:blipFill>
          <p:spPr>
            <a:xfrm>
              <a:off x="2663" y="2159"/>
              <a:ext cx="1043" cy="411"/>
            </a:xfrm>
            <a:prstGeom prst="rect">
              <a:avLst/>
            </a:prstGeom>
            <a:noFill/>
            <a:ln w="9525">
              <a:noFill/>
            </a:ln>
          </p:spPr>
        </p:pic>
        <p:pic>
          <p:nvPicPr>
            <p:cNvPr id="16392" name="Picture 10"/>
            <p:cNvPicPr>
              <a:picLocks noChangeAspect="1"/>
            </p:cNvPicPr>
            <p:nvPr/>
          </p:nvPicPr>
          <p:blipFill>
            <a:blip r:embed="rId2"/>
            <a:stretch>
              <a:fillRect/>
            </a:stretch>
          </p:blipFill>
          <p:spPr>
            <a:xfrm>
              <a:off x="2663" y="2570"/>
              <a:ext cx="1043" cy="402"/>
            </a:xfrm>
            <a:prstGeom prst="rect">
              <a:avLst/>
            </a:prstGeom>
            <a:noFill/>
            <a:ln w="9525">
              <a:noFill/>
            </a:ln>
          </p:spPr>
        </p:pic>
        <p:pic>
          <p:nvPicPr>
            <p:cNvPr id="16393" name="Picture 11"/>
            <p:cNvPicPr>
              <a:picLocks noChangeAspect="1"/>
            </p:cNvPicPr>
            <p:nvPr/>
          </p:nvPicPr>
          <p:blipFill>
            <a:blip r:embed="rId3"/>
            <a:stretch>
              <a:fillRect/>
            </a:stretch>
          </p:blipFill>
          <p:spPr>
            <a:xfrm>
              <a:off x="2663" y="2972"/>
              <a:ext cx="1043" cy="401"/>
            </a:xfrm>
            <a:prstGeom prst="rect">
              <a:avLst/>
            </a:prstGeom>
            <a:noFill/>
            <a:ln w="9525">
              <a:noFill/>
            </a:ln>
          </p:spPr>
        </p:pic>
        <p:pic>
          <p:nvPicPr>
            <p:cNvPr id="16394" name="Picture 12"/>
            <p:cNvPicPr>
              <a:picLocks noChangeAspect="1"/>
            </p:cNvPicPr>
            <p:nvPr/>
          </p:nvPicPr>
          <p:blipFill>
            <a:blip r:embed="rId4"/>
            <a:stretch>
              <a:fillRect/>
            </a:stretch>
          </p:blipFill>
          <p:spPr>
            <a:xfrm>
              <a:off x="2663" y="3373"/>
              <a:ext cx="1043" cy="411"/>
            </a:xfrm>
            <a:prstGeom prst="rect">
              <a:avLst/>
            </a:prstGeom>
            <a:noFill/>
            <a:ln w="9525">
              <a:noFill/>
            </a:ln>
          </p:spPr>
        </p:pic>
      </p:gr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grpSp>
        <p:nvGrpSpPr>
          <p:cNvPr id="17410" name="Group 16"/>
          <p:cNvGrpSpPr/>
          <p:nvPr/>
        </p:nvGrpSpPr>
        <p:grpSpPr>
          <a:xfrm>
            <a:off x="6840538" y="1836738"/>
            <a:ext cx="3240087" cy="2233612"/>
            <a:chOff x="4060" y="774"/>
            <a:chExt cx="1275" cy="965"/>
          </a:xfrm>
        </p:grpSpPr>
        <p:pic>
          <p:nvPicPr>
            <p:cNvPr id="17411" name="Picture 17"/>
            <p:cNvPicPr>
              <a:picLocks noChangeAspect="1"/>
            </p:cNvPicPr>
            <p:nvPr/>
          </p:nvPicPr>
          <p:blipFill>
            <a:blip r:embed="rId1"/>
            <a:stretch>
              <a:fillRect/>
            </a:stretch>
          </p:blipFill>
          <p:spPr>
            <a:xfrm>
              <a:off x="4060" y="774"/>
              <a:ext cx="1275" cy="248"/>
            </a:xfrm>
            <a:prstGeom prst="rect">
              <a:avLst/>
            </a:prstGeom>
            <a:noFill/>
            <a:ln w="9525">
              <a:noFill/>
            </a:ln>
          </p:spPr>
        </p:pic>
        <p:pic>
          <p:nvPicPr>
            <p:cNvPr id="17412" name="Picture 18"/>
            <p:cNvPicPr>
              <a:picLocks noChangeAspect="1"/>
            </p:cNvPicPr>
            <p:nvPr/>
          </p:nvPicPr>
          <p:blipFill>
            <a:blip r:embed="rId2"/>
            <a:stretch>
              <a:fillRect/>
            </a:stretch>
          </p:blipFill>
          <p:spPr>
            <a:xfrm>
              <a:off x="4060" y="1022"/>
              <a:ext cx="1275" cy="239"/>
            </a:xfrm>
            <a:prstGeom prst="rect">
              <a:avLst/>
            </a:prstGeom>
            <a:noFill/>
            <a:ln w="9525">
              <a:noFill/>
            </a:ln>
          </p:spPr>
        </p:pic>
        <p:pic>
          <p:nvPicPr>
            <p:cNvPr id="17413" name="Picture 19"/>
            <p:cNvPicPr>
              <a:picLocks noChangeAspect="1"/>
            </p:cNvPicPr>
            <p:nvPr/>
          </p:nvPicPr>
          <p:blipFill>
            <a:blip r:embed="rId3"/>
            <a:stretch>
              <a:fillRect/>
            </a:stretch>
          </p:blipFill>
          <p:spPr>
            <a:xfrm>
              <a:off x="4060" y="1261"/>
              <a:ext cx="1275" cy="249"/>
            </a:xfrm>
            <a:prstGeom prst="rect">
              <a:avLst/>
            </a:prstGeom>
            <a:noFill/>
            <a:ln w="9525">
              <a:noFill/>
            </a:ln>
          </p:spPr>
        </p:pic>
        <p:pic>
          <p:nvPicPr>
            <p:cNvPr id="17414" name="Picture 20"/>
            <p:cNvPicPr>
              <a:picLocks noChangeAspect="1"/>
            </p:cNvPicPr>
            <p:nvPr/>
          </p:nvPicPr>
          <p:blipFill>
            <a:blip r:embed="rId4"/>
            <a:stretch>
              <a:fillRect/>
            </a:stretch>
          </p:blipFill>
          <p:spPr>
            <a:xfrm>
              <a:off x="4060" y="1510"/>
              <a:ext cx="1275" cy="229"/>
            </a:xfrm>
            <a:prstGeom prst="rect">
              <a:avLst/>
            </a:prstGeom>
            <a:noFill/>
            <a:ln w="9525">
              <a:noFill/>
            </a:ln>
          </p:spPr>
        </p:pic>
      </p:grpSp>
      <p:sp>
        <p:nvSpPr>
          <p:cNvPr id="2472966" name="Rectangle 6"/>
          <p:cNvSpPr>
            <a:spLocks noChangeArrowheads="1"/>
          </p:cNvSpPr>
          <p:nvPr/>
        </p:nvSpPr>
        <p:spPr bwMode="auto">
          <a:xfrm>
            <a:off x="0" y="549275"/>
            <a:ext cx="4248150" cy="636588"/>
          </a:xfrm>
          <a:prstGeom prst="rect">
            <a:avLst/>
          </a:prstGeom>
          <a:solidFill>
            <a:srgbClr val="00CCFF">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7416" name="Rectangle 3"/>
          <p:cNvSpPr/>
          <p:nvPr/>
        </p:nvSpPr>
        <p:spPr>
          <a:xfrm>
            <a:off x="720725" y="2413000"/>
            <a:ext cx="5543550" cy="1390650"/>
          </a:xfrm>
          <a:prstGeom prst="rect">
            <a:avLst/>
          </a:prstGeom>
          <a:noFill/>
          <a:ln w="9525">
            <a:noFill/>
          </a:ln>
        </p:spPr>
        <p:txBody>
          <a:bodyPr lIns="107507" tIns="53754" rIns="107507" bIns="53754" anchor="ctr">
            <a:spAutoFit/>
          </a:bodyPr>
          <a:p>
            <a:pPr algn="just" defTabSz="1075055" fontAlgn="base">
              <a:lnSpc>
                <a:spcPct val="150000"/>
              </a:lnSpc>
            </a:pPr>
            <a:r>
              <a:rPr lang="zh-CN" altLang="en-US" sz="2800" dirty="0">
                <a:solidFill>
                  <a:srgbClr val="000000"/>
                </a:solidFill>
                <a:latin typeface="楷体_GB2312" pitchFamily="49" charset="-122"/>
                <a:ea typeface="楷体_GB2312" pitchFamily="49" charset="-122"/>
              </a:rPr>
              <a:t>    用于将人员和锚固点或生命线连接在一起的短绳或系带。 </a:t>
            </a:r>
            <a:endParaRPr lang="zh-CN" altLang="en-US" sz="2800" dirty="0">
              <a:solidFill>
                <a:srgbClr val="000000"/>
              </a:solidFill>
              <a:latin typeface="楷体_GB2312" pitchFamily="49" charset="-122"/>
              <a:ea typeface="楷体_GB2312" pitchFamily="49" charset="-122"/>
            </a:endParaRPr>
          </a:p>
        </p:txBody>
      </p:sp>
      <p:sp>
        <p:nvSpPr>
          <p:cNvPr id="17417" name="Rectangle 4"/>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二、术语和定义</a:t>
            </a:r>
            <a:endParaRPr lang="zh-CN" altLang="en-US" sz="3000" dirty="0">
              <a:solidFill>
                <a:schemeClr val="tx1"/>
              </a:solidFill>
              <a:latin typeface="黑体" pitchFamily="2" charset="-122"/>
              <a:ea typeface="黑体" pitchFamily="2" charset="-122"/>
            </a:endParaRPr>
          </a:p>
        </p:txBody>
      </p:sp>
      <p:sp>
        <p:nvSpPr>
          <p:cNvPr id="487429" name="AutoShape 5"/>
          <p:cNvSpPr>
            <a:spLocks noChangeArrowheads="1"/>
          </p:cNvSpPr>
          <p:nvPr/>
        </p:nvSpPr>
        <p:spPr bwMode="gray">
          <a:xfrm>
            <a:off x="936625" y="1511300"/>
            <a:ext cx="2232025"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系索</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487430" name="AutoShape 6"/>
          <p:cNvSpPr>
            <a:spLocks noChangeArrowheads="1"/>
          </p:cNvSpPr>
          <p:nvPr/>
        </p:nvSpPr>
        <p:spPr bwMode="gray">
          <a:xfrm>
            <a:off x="863600" y="4176713"/>
            <a:ext cx="2663825"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锚固点连接器</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17420" name="Rectangle 7"/>
          <p:cNvSpPr/>
          <p:nvPr/>
        </p:nvSpPr>
        <p:spPr>
          <a:xfrm>
            <a:off x="720725" y="5005388"/>
            <a:ext cx="5903913" cy="1374775"/>
          </a:xfrm>
          <a:prstGeom prst="rect">
            <a:avLst/>
          </a:prstGeom>
          <a:noFill/>
          <a:ln w="9525">
            <a:noFill/>
          </a:ln>
        </p:spPr>
        <p:txBody>
          <a:bodyPr anchor="ctr">
            <a:spAutoFit/>
          </a:bodyPr>
          <a:p>
            <a:pPr fontAlgn="base">
              <a:lnSpc>
                <a:spcPct val="150000"/>
              </a:lnSpc>
            </a:pPr>
            <a:r>
              <a:rPr lang="zh-CN" altLang="en-US" sz="2800" dirty="0">
                <a:solidFill>
                  <a:srgbClr val="000000"/>
                </a:solidFill>
                <a:latin typeface="楷体_GB2312" pitchFamily="49" charset="-122"/>
                <a:ea typeface="楷体_GB2312" pitchFamily="49" charset="-122"/>
              </a:rPr>
              <a:t>    把坠落保护设施固定到锚固点上的一个部件或装置。</a:t>
            </a:r>
            <a:endParaRPr lang="zh-CN" altLang="en-US" sz="2800" dirty="0">
              <a:solidFill>
                <a:srgbClr val="000000"/>
              </a:solidFill>
              <a:latin typeface="楷体_GB2312" pitchFamily="49" charset="-122"/>
              <a:ea typeface="楷体_GB2312" pitchFamily="49" charset="-122"/>
            </a:endParaRPr>
          </a:p>
        </p:txBody>
      </p:sp>
      <p:pic>
        <p:nvPicPr>
          <p:cNvPr id="17421" name="Picture 24" descr="P0002466"/>
          <p:cNvPicPr>
            <a:picLocks noChangeAspect="1"/>
          </p:cNvPicPr>
          <p:nvPr/>
        </p:nvPicPr>
        <p:blipFill>
          <a:blip r:embed="rId5"/>
          <a:stretch>
            <a:fillRect/>
          </a:stretch>
        </p:blipFill>
        <p:spPr>
          <a:xfrm>
            <a:off x="6840538" y="4429125"/>
            <a:ext cx="3240087" cy="2136775"/>
          </a:xfrm>
          <a:prstGeom prst="rect">
            <a:avLst/>
          </a:prstGeom>
          <a:noFill/>
          <a:ln w="9525">
            <a:noFill/>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24290" name="Rectangle 2"/>
          <p:cNvSpPr>
            <a:spLocks noChangeArrowheads="1"/>
          </p:cNvSpPr>
          <p:nvPr/>
        </p:nvSpPr>
        <p:spPr bwMode="auto">
          <a:xfrm>
            <a:off x="2101850" y="396875"/>
            <a:ext cx="5891213" cy="766763"/>
          </a:xfrm>
          <a:prstGeom prst="rect">
            <a:avLst/>
          </a:prstGeom>
          <a:noFill/>
          <a:ln w="9525" algn="ctr">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rPr>
              <a:t>提 纲</a:t>
            </a:r>
            <a:endPar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524291" name="AutoShape 3"/>
          <p:cNvSpPr>
            <a:spLocks noChangeArrowheads="1"/>
          </p:cNvSpPr>
          <p:nvPr/>
        </p:nvSpPr>
        <p:spPr bwMode="auto">
          <a:xfrm>
            <a:off x="2808288" y="1454150"/>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4292" name="Rectangle 4"/>
          <p:cNvSpPr>
            <a:spLocks noChangeArrowheads="1"/>
          </p:cNvSpPr>
          <p:nvPr/>
        </p:nvSpPr>
        <p:spPr bwMode="auto">
          <a:xfrm>
            <a:off x="3094038" y="1404938"/>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一、目的和应用领域</a:t>
            </a:r>
            <a:r>
              <a:rPr kumimoji="1" lang="en-US" altLang="zh-CN"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4293" name="AutoShape 5"/>
          <p:cNvSpPr>
            <a:spLocks noChangeArrowheads="1"/>
          </p:cNvSpPr>
          <p:nvPr/>
        </p:nvSpPr>
        <p:spPr bwMode="auto">
          <a:xfrm>
            <a:off x="2808288" y="23193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18438" name="Rectangle 6"/>
          <p:cNvSpPr/>
          <p:nvPr/>
        </p:nvSpPr>
        <p:spPr>
          <a:xfrm>
            <a:off x="3094038" y="2316163"/>
            <a:ext cx="6194425" cy="528637"/>
          </a:xfrm>
          <a:prstGeom prst="rect">
            <a:avLst/>
          </a:prstGeom>
          <a:noFill/>
          <a:ln w="9525">
            <a:noFill/>
          </a:ln>
        </p:spPr>
        <p:txBody>
          <a:bodyPr lIns="102495" tIns="51248" rIns="102495" bIns="51248" anchor="t">
            <a:spAutoFit/>
          </a:bodyPr>
          <a:p>
            <a:pPr defTabSz="1075055" fontAlgn="base" latinLnBrk="1"/>
            <a:r>
              <a:rPr lang="zh-CN" altLang="en-US" sz="2800" dirty="0">
                <a:solidFill>
                  <a:schemeClr val="tx1"/>
                </a:solidFill>
                <a:latin typeface="黑体" pitchFamily="2" charset="-122"/>
                <a:ea typeface="黑体" pitchFamily="2" charset="-122"/>
              </a:rPr>
              <a:t>二、</a:t>
            </a:r>
            <a:r>
              <a:rPr lang="zh-CN" altLang="ko-KR" sz="2800" dirty="0">
                <a:solidFill>
                  <a:schemeClr val="tx1"/>
                </a:solidFill>
                <a:latin typeface="黑体" pitchFamily="2" charset="-122"/>
                <a:ea typeface="黑体" pitchFamily="2" charset="-122"/>
              </a:rPr>
              <a:t>术语与定义</a:t>
            </a:r>
            <a:endParaRPr lang="en-US" altLang="ko-KR" sz="2800" dirty="0">
              <a:solidFill>
                <a:schemeClr val="tx1"/>
              </a:solidFill>
              <a:latin typeface="黑体" pitchFamily="2" charset="-122"/>
              <a:ea typeface="黑体" pitchFamily="2" charset="-122"/>
            </a:endParaRPr>
          </a:p>
        </p:txBody>
      </p:sp>
      <p:sp>
        <p:nvSpPr>
          <p:cNvPr id="524295" name="AutoShape 7"/>
          <p:cNvSpPr>
            <a:spLocks noChangeArrowheads="1"/>
          </p:cNvSpPr>
          <p:nvPr/>
        </p:nvSpPr>
        <p:spPr bwMode="auto">
          <a:xfrm>
            <a:off x="2808288" y="31829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4296" name="Rectangle 8"/>
          <p:cNvSpPr>
            <a:spLocks noChangeArrowheads="1"/>
          </p:cNvSpPr>
          <p:nvPr/>
        </p:nvSpPr>
        <p:spPr bwMode="auto">
          <a:xfrm>
            <a:off x="3094038" y="3179763"/>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FF0000"/>
                </a:solidFill>
                <a:effectLst/>
                <a:uLnTx/>
                <a:uFillTx/>
                <a:latin typeface="Arial" panose="020B0604020202090204" pitchFamily="34" charset="0"/>
                <a:ea typeface="黑体" pitchFamily="2" charset="-122"/>
                <a:cs typeface="+mn-cs"/>
              </a:rPr>
              <a:t>三、</a:t>
            </a:r>
            <a:r>
              <a:rPr kumimoji="1" lang="zh-CN" altLang="en-US"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高处</a:t>
            </a:r>
            <a:r>
              <a:rPr kumimoji="1" lang="zh-CN"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作业的危险</a:t>
            </a:r>
            <a:endParaRPr kumimoji="1" lang="en-US"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4297" name="AutoShape 9"/>
          <p:cNvSpPr>
            <a:spLocks noChangeArrowheads="1"/>
          </p:cNvSpPr>
          <p:nvPr/>
        </p:nvSpPr>
        <p:spPr bwMode="auto">
          <a:xfrm>
            <a:off x="2808288" y="41195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4298" name="Rectangle 10"/>
          <p:cNvSpPr>
            <a:spLocks noChangeArrowheads="1"/>
          </p:cNvSpPr>
          <p:nvPr/>
        </p:nvSpPr>
        <p:spPr bwMode="auto">
          <a:xfrm>
            <a:off x="3094038" y="40703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四、高处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管理</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要求</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4299" name="AutoShape 11"/>
          <p:cNvSpPr>
            <a:spLocks noChangeArrowheads="1"/>
          </p:cNvSpPr>
          <p:nvPr/>
        </p:nvSpPr>
        <p:spPr bwMode="auto">
          <a:xfrm>
            <a:off x="2808288" y="49831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4300" name="Rectangle 12"/>
          <p:cNvSpPr>
            <a:spLocks noChangeArrowheads="1"/>
          </p:cNvSpPr>
          <p:nvPr/>
        </p:nvSpPr>
        <p:spPr bwMode="auto">
          <a:xfrm>
            <a:off x="3094038" y="4979988"/>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五、高处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许可流程</a:t>
            </a:r>
            <a:endParaRPr kumimoji="1" lang="en-US"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4301" name="AutoShape 13"/>
          <p:cNvSpPr>
            <a:spLocks noChangeArrowheads="1"/>
          </p:cNvSpPr>
          <p:nvPr/>
        </p:nvSpPr>
        <p:spPr bwMode="auto">
          <a:xfrm>
            <a:off x="2808288" y="58467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4302" name="Rectangle 14"/>
          <p:cNvSpPr>
            <a:spLocks noChangeArrowheads="1"/>
          </p:cNvSpPr>
          <p:nvPr/>
        </p:nvSpPr>
        <p:spPr bwMode="auto">
          <a:xfrm>
            <a:off x="3097213" y="57975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六、工作职责</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945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sp>
        <p:nvSpPr>
          <p:cNvPr id="379912" name="Rectangle 8"/>
          <p:cNvSpPr>
            <a:spLocks noChangeArrowheads="1"/>
          </p:cNvSpPr>
          <p:nvPr/>
        </p:nvSpPr>
        <p:spPr bwMode="auto">
          <a:xfrm>
            <a:off x="889000" y="1476375"/>
            <a:ext cx="9336088" cy="1358900"/>
          </a:xfrm>
          <a:prstGeom prst="rect">
            <a:avLst/>
          </a:prstGeom>
          <a:noFill/>
          <a:ln w="9525">
            <a:noFill/>
            <a:miter lim="800000"/>
          </a:ln>
          <a:effectLst/>
        </p:spPr>
        <p:txBody>
          <a:bodyPr>
            <a:spAutoFit/>
          </a:bodyPr>
          <a:lstStyle/>
          <a:p>
            <a:pPr marL="0" marR="0" lvl="0" indent="0" algn="l" defTabSz="1075055" rtl="0" eaLnBrk="1" fontAlgn="ctr"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rPr>
              <a:t>       高处作业时如果没有适当的防护措施和设备，容易发生</a:t>
            </a:r>
            <a:r>
              <a:rPr kumimoji="0"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楷体_GB2312" pitchFamily="49" charset="-122"/>
                <a:cs typeface="+mn-cs"/>
              </a:rPr>
              <a:t>高空坠落</a:t>
            </a:r>
            <a:r>
              <a:rPr kumimoji="0" lang="zh-CN" altLang="en-US" sz="3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rPr>
              <a:t>，造成</a:t>
            </a:r>
            <a:r>
              <a:rPr kumimoji="0"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楷体_GB2312" pitchFamily="49" charset="-122"/>
                <a:cs typeface="+mn-cs"/>
              </a:rPr>
              <a:t>人员伤亡</a:t>
            </a:r>
            <a:r>
              <a:rPr kumimoji="0" lang="zh-CN" altLang="en-US" sz="3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rPr>
              <a:t>。</a:t>
            </a:r>
            <a:endParaRPr kumimoji="0" lang="zh-CN" altLang="en-US" sz="3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endParaRPr>
          </a:p>
        </p:txBody>
      </p:sp>
      <p:pic>
        <p:nvPicPr>
          <p:cNvPr id="19461" name="Picture 13"/>
          <p:cNvPicPr>
            <a:picLocks noChangeAspect="1"/>
          </p:cNvPicPr>
          <p:nvPr/>
        </p:nvPicPr>
        <p:blipFill>
          <a:blip r:embed="rId1"/>
          <a:stretch>
            <a:fillRect/>
          </a:stretch>
        </p:blipFill>
        <p:spPr>
          <a:xfrm>
            <a:off x="1584325" y="3132138"/>
            <a:ext cx="5016500" cy="3663950"/>
          </a:xfrm>
          <a:prstGeom prst="rect">
            <a:avLst/>
          </a:prstGeom>
          <a:noFill/>
          <a:ln w="9525" cap="flat" cmpd="sng">
            <a:solidFill>
              <a:schemeClr val="bg2"/>
            </a:solidFill>
            <a:prstDash val="solid"/>
            <a:miter/>
            <a:headEnd type="none" w="med" len="med"/>
            <a:tailEnd type="none" w="med" len="med"/>
          </a:ln>
        </p:spPr>
      </p:pic>
      <p:pic>
        <p:nvPicPr>
          <p:cNvPr id="19462" name="Picture 15" descr="anchor-1"/>
          <p:cNvPicPr>
            <a:picLocks noChangeAspect="1"/>
          </p:cNvPicPr>
          <p:nvPr/>
        </p:nvPicPr>
        <p:blipFill>
          <a:blip r:embed="rId2"/>
          <a:stretch>
            <a:fillRect/>
          </a:stretch>
        </p:blipFill>
        <p:spPr>
          <a:xfrm>
            <a:off x="7261225" y="2835275"/>
            <a:ext cx="2828925" cy="3949700"/>
          </a:xfrm>
          <a:prstGeom prst="rect">
            <a:avLst/>
          </a:prstGeom>
          <a:solidFill>
            <a:schemeClr val="accent2"/>
          </a:solidFill>
          <a:ln w="9525">
            <a:noFill/>
          </a:ln>
        </p:spPr>
      </p:pic>
      <p:sp>
        <p:nvSpPr>
          <p:cNvPr id="379920" name="AutoShape 16"/>
          <p:cNvSpPr>
            <a:spLocks noChangeArrowheads="1"/>
          </p:cNvSpPr>
          <p:nvPr/>
        </p:nvSpPr>
        <p:spPr bwMode="auto">
          <a:xfrm>
            <a:off x="4321175" y="4572000"/>
            <a:ext cx="2087563" cy="1512888"/>
          </a:xfrm>
          <a:prstGeom prst="irregularSeal1">
            <a:avLst/>
          </a:prstGeom>
          <a:solidFill>
            <a:srgbClr val="C0C0C0"/>
          </a:solidFill>
          <a:ln w="9525">
            <a:noFill/>
            <a:miter lim="800000"/>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灯片编号占位符 4"/>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048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pic>
        <p:nvPicPr>
          <p:cNvPr id="20484" name="Picture 8" descr="image004"/>
          <p:cNvPicPr>
            <a:picLocks noChangeAspect="1"/>
          </p:cNvPicPr>
          <p:nvPr/>
        </p:nvPicPr>
        <p:blipFill>
          <a:blip r:embed="rId1"/>
          <a:stretch>
            <a:fillRect/>
          </a:stretch>
        </p:blipFill>
        <p:spPr>
          <a:xfrm>
            <a:off x="1439863" y="1476375"/>
            <a:ext cx="7886700" cy="4459288"/>
          </a:xfrm>
          <a:prstGeom prst="rect">
            <a:avLst/>
          </a:prstGeom>
          <a:noFill/>
          <a:ln w="9525">
            <a:noFill/>
          </a:ln>
        </p:spPr>
      </p:pic>
      <p:sp>
        <p:nvSpPr>
          <p:cNvPr id="508938" name="Rectangle 10"/>
          <p:cNvSpPr>
            <a:spLocks noChangeArrowheads="1"/>
          </p:cNvSpPr>
          <p:nvPr/>
        </p:nvSpPr>
        <p:spPr bwMode="auto">
          <a:xfrm>
            <a:off x="1076325" y="5927725"/>
            <a:ext cx="8650288" cy="488950"/>
          </a:xfrm>
          <a:prstGeom prst="rect">
            <a:avLst/>
          </a:prstGeom>
          <a:noFill/>
          <a:ln w="9525">
            <a:noFill/>
            <a:miter lim="800000"/>
          </a:ln>
          <a:effectLst/>
        </p:spPr>
        <p:txBody>
          <a:bodyPr wrap="none">
            <a:spAutoFit/>
          </a:bodyPr>
          <a:lstStyle/>
          <a:p>
            <a:pPr marL="0" marR="0" lvl="0" indent="0" algn="ctr" defTabSz="1075055" rtl="0" eaLnBrk="1" fontAlgn="ctr" latinLnBrk="0" hangingPunct="1">
              <a:lnSpc>
                <a:spcPct val="100000"/>
              </a:lnSpc>
              <a:spcBef>
                <a:spcPct val="0"/>
              </a:spcBef>
              <a:spcAft>
                <a:spcPct val="0"/>
              </a:spcAft>
              <a:buClrTx/>
              <a:buSzTx/>
              <a:buFontTx/>
              <a:buNone/>
              <a:defRPr/>
            </a:pPr>
            <a:r>
              <a:rPr kumimoji="0" lang="en-US" altLang="zh-CN" sz="2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rPr>
              <a:t>2007</a:t>
            </a:r>
            <a:r>
              <a:rPr kumimoji="0" lang="zh-CN" altLang="en-US" sz="2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rPr>
              <a:t>年</a:t>
            </a:r>
            <a:r>
              <a:rPr kumimoji="0" lang="en-US" altLang="zh-CN" sz="2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rPr>
              <a:t>1-6</a:t>
            </a:r>
            <a:r>
              <a:rPr kumimoji="0" lang="zh-CN" altLang="en-US" sz="2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rPr>
              <a:t>月全国建筑施工生产各类型事故死亡人数比例图</a:t>
            </a:r>
            <a:endParaRPr kumimoji="0" lang="zh-CN" altLang="en-US" sz="2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508939" name="AutoShape 11"/>
          <p:cNvSpPr>
            <a:spLocks noChangeArrowheads="1"/>
          </p:cNvSpPr>
          <p:nvPr/>
        </p:nvSpPr>
        <p:spPr bwMode="auto">
          <a:xfrm>
            <a:off x="7561263" y="3132138"/>
            <a:ext cx="1584325" cy="1512888"/>
          </a:xfrm>
          <a:prstGeom prst="star24">
            <a:avLst>
              <a:gd name="adj" fmla="val 37500"/>
            </a:avLst>
          </a:prstGeom>
          <a:noFill/>
          <a:ln w="38100">
            <a:solidFill>
              <a:srgbClr val="FF0000"/>
            </a:solidFill>
            <a:miter lim="800000"/>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aphicFrame>
        <p:nvGraphicFramePr>
          <p:cNvPr id="20487" name="Object 12"/>
          <p:cNvGraphicFramePr/>
          <p:nvPr>
            <p:ph/>
          </p:nvPr>
        </p:nvGraphicFramePr>
        <p:xfrm>
          <a:off x="1803400" y="1123950"/>
          <a:ext cx="7210425" cy="4806950"/>
        </p:xfrm>
        <a:graphic>
          <a:graphicData uri="http://schemas.openxmlformats.org/presentationml/2006/ole">
            <mc:AlternateContent xmlns:mc="http://schemas.openxmlformats.org/markup-compatibility/2006">
              <mc:Choice xmlns:v="urn:schemas-microsoft-com:vml" Requires="v">
                <p:oleObj spid="_x0000_s3086" name="" r:id="rId2" imgW="8534400" imgH="5689600" progId="MSGraph.Chart.8">
                  <p:embed/>
                </p:oleObj>
              </mc:Choice>
              <mc:Fallback>
                <p:oleObj name="" r:id="rId2" imgW="8534400" imgH="5689600" progId="MSGraph.Chart.8">
                  <p:embed/>
                  <p:pic>
                    <p:nvPicPr>
                      <p:cNvPr id="0" name="图片 3085"/>
                      <p:cNvPicPr/>
                      <p:nvPr/>
                    </p:nvPicPr>
                    <p:blipFill>
                      <a:blip r:embed="rId3"/>
                      <a:stretch>
                        <a:fillRect/>
                      </a:stretch>
                    </p:blipFill>
                    <p:spPr>
                      <a:xfrm>
                        <a:off x="1803400" y="1123950"/>
                        <a:ext cx="7210425" cy="4806950"/>
                      </a:xfrm>
                      <a:prstGeom prst="rect">
                        <a:avLst/>
                      </a:prstGeom>
                      <a:noFill/>
                      <a:ln w="38100">
                        <a:miter/>
                      </a:ln>
                    </p:spPr>
                  </p:pic>
                </p:oleObj>
              </mc:Fallback>
            </mc:AlternateContent>
          </a:graphicData>
        </a:graphic>
      </p:graphicFrame>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485378" name="AutoShape 2"/>
          <p:cNvSpPr>
            <a:spLocks noChangeArrowheads="1"/>
          </p:cNvSpPr>
          <p:nvPr/>
        </p:nvSpPr>
        <p:spPr bwMode="gray">
          <a:xfrm>
            <a:off x="935038" y="2122488"/>
            <a:ext cx="8569325" cy="4262438"/>
          </a:xfrm>
          <a:prstGeom prst="roundRect">
            <a:avLst>
              <a:gd name="adj" fmla="val 10889"/>
            </a:avLst>
          </a:prstGeom>
          <a:no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21507" name="Rectangle 5"/>
          <p:cNvSpPr/>
          <p:nvPr/>
        </p:nvSpPr>
        <p:spPr>
          <a:xfrm>
            <a:off x="820738" y="1290638"/>
            <a:ext cx="3571875" cy="690562"/>
          </a:xfrm>
          <a:prstGeom prst="rect">
            <a:avLst/>
          </a:prstGeom>
          <a:noFill/>
          <a:ln w="9525">
            <a:noFill/>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高处作业危险隐患：</a:t>
            </a:r>
            <a:endParaRPr lang="zh-CN" altLang="en-US" sz="2800" dirty="0">
              <a:solidFill>
                <a:srgbClr val="1136EF"/>
              </a:solidFill>
              <a:latin typeface="楷体_GB2312" pitchFamily="49" charset="-122"/>
              <a:ea typeface="楷体_GB2312" pitchFamily="49" charset="-122"/>
            </a:endParaRPr>
          </a:p>
        </p:txBody>
      </p:sp>
      <p:sp>
        <p:nvSpPr>
          <p:cNvPr id="21508" name="Rectangle 6"/>
          <p:cNvSpPr/>
          <p:nvPr/>
        </p:nvSpPr>
        <p:spPr>
          <a:xfrm>
            <a:off x="533400" y="2122488"/>
            <a:ext cx="8828088" cy="4225925"/>
          </a:xfrm>
          <a:prstGeom prst="rect">
            <a:avLst/>
          </a:prstGeom>
          <a:noFill/>
          <a:ln w="9525">
            <a:noFill/>
          </a:ln>
        </p:spPr>
        <p:txBody>
          <a:bodyPr lIns="53754" tIns="53754" rIns="53754" bIns="53754" anchor="t">
            <a:spAutoFit/>
          </a:bodyPr>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rgbClr val="FF0000"/>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在高处作业中危险隐患主要有以下三个方面：</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1</a:t>
            </a:r>
            <a:r>
              <a:rPr lang="zh-CN" altLang="en-US" sz="2600" dirty="0">
                <a:solidFill>
                  <a:schemeClr val="tx1"/>
                </a:solidFill>
                <a:latin typeface="楷体_GB2312" pitchFamily="49" charset="-122"/>
                <a:ea typeface="楷体_GB2312" pitchFamily="49" charset="-122"/>
              </a:rPr>
              <a:t>）发生地点上主要是：</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临边地带</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 </a:t>
            </a:r>
            <a:r>
              <a:rPr lang="zh-CN" altLang="en-US" sz="2600" dirty="0">
                <a:solidFill>
                  <a:schemeClr val="tx1"/>
                </a:solidFill>
                <a:latin typeface="楷体_GB2312" pitchFamily="49" charset="-122"/>
                <a:ea typeface="楷体_GB2312" pitchFamily="49" charset="-122"/>
              </a:rPr>
              <a:t>作业平台</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高空吊篮</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脚手架；</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3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梯子。</a:t>
            </a:r>
            <a:r>
              <a:rPr lang="en-US" altLang="zh-CN" sz="2600" dirty="0">
                <a:solidFill>
                  <a:schemeClr val="tx1"/>
                </a:solidFill>
                <a:latin typeface="楷体_GB2312" pitchFamily="49" charset="-122"/>
                <a:ea typeface="楷体_GB2312" pitchFamily="49" charset="-122"/>
              </a:rPr>
              <a:t>   </a:t>
            </a:r>
            <a:endParaRPr lang="zh-CN" altLang="en-US" sz="2600" dirty="0">
              <a:solidFill>
                <a:schemeClr val="tx1"/>
              </a:solidFill>
              <a:latin typeface="楷体_GB2312" pitchFamily="49" charset="-122"/>
              <a:ea typeface="楷体_GB2312" pitchFamily="49"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1510" name="Rectangle 8"/>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pic>
        <p:nvPicPr>
          <p:cNvPr id="485387" name="Picture 11" descr="DSC08068-1"/>
          <p:cNvPicPr>
            <a:picLocks noChangeAspect="1"/>
          </p:cNvPicPr>
          <p:nvPr/>
        </p:nvPicPr>
        <p:blipFill>
          <a:blip r:embed="rId1"/>
          <a:stretch>
            <a:fillRect/>
          </a:stretch>
        </p:blipFill>
        <p:spPr>
          <a:xfrm>
            <a:off x="7123113" y="3348038"/>
            <a:ext cx="2238375" cy="298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85387"/>
                                        </p:tgtEl>
                                        <p:attrNameLst>
                                          <p:attrName>style.visibility</p:attrName>
                                        </p:attrNameLst>
                                      </p:cBhvr>
                                      <p:to>
                                        <p:strVal val="visible"/>
                                      </p:to>
                                    </p:set>
                                    <p:animEffect transition="in" filter="diamond(in)">
                                      <p:cBhvr>
                                        <p:cTn id="7" dur="500"/>
                                        <p:tgtEl>
                                          <p:spTgt spid="485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10978" name="AutoShape 2"/>
          <p:cNvSpPr>
            <a:spLocks noChangeArrowheads="1"/>
          </p:cNvSpPr>
          <p:nvPr/>
        </p:nvSpPr>
        <p:spPr bwMode="gray">
          <a:xfrm>
            <a:off x="792163" y="2122488"/>
            <a:ext cx="8856663" cy="4262438"/>
          </a:xfrm>
          <a:prstGeom prst="roundRect">
            <a:avLst>
              <a:gd name="adj" fmla="val 10889"/>
            </a:avLst>
          </a:prstGeom>
          <a:no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22531" name="Rectangle 3"/>
          <p:cNvSpPr/>
          <p:nvPr/>
        </p:nvSpPr>
        <p:spPr>
          <a:xfrm>
            <a:off x="820738" y="1217613"/>
            <a:ext cx="3571875" cy="690562"/>
          </a:xfrm>
          <a:prstGeom prst="rect">
            <a:avLst/>
          </a:prstGeom>
          <a:noFill/>
          <a:ln w="9525">
            <a:noFill/>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高处作业危险隐患：</a:t>
            </a:r>
            <a:endParaRPr lang="zh-CN" altLang="en-US" sz="2800" dirty="0">
              <a:solidFill>
                <a:srgbClr val="1136EF"/>
              </a:solidFill>
              <a:latin typeface="楷体_GB2312" pitchFamily="49" charset="-122"/>
              <a:ea typeface="楷体_GB2312" pitchFamily="49" charset="-122"/>
            </a:endParaRPr>
          </a:p>
        </p:txBody>
      </p:sp>
      <p:sp>
        <p:nvSpPr>
          <p:cNvPr id="22532" name="Rectangle 4"/>
          <p:cNvSpPr/>
          <p:nvPr/>
        </p:nvSpPr>
        <p:spPr>
          <a:xfrm>
            <a:off x="533400" y="2289175"/>
            <a:ext cx="9115425" cy="3867150"/>
          </a:xfrm>
          <a:prstGeom prst="rect">
            <a:avLst/>
          </a:prstGeom>
          <a:noFill/>
          <a:ln w="9525">
            <a:noFill/>
          </a:ln>
        </p:spPr>
        <p:txBody>
          <a:bodyPr lIns="53754" tIns="53754" rIns="53754" bIns="53754" anchor="t">
            <a:spAutoFit/>
          </a:bodyPr>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2</a:t>
            </a:r>
            <a:r>
              <a:rPr lang="zh-CN" altLang="en-US" sz="2600" dirty="0">
                <a:solidFill>
                  <a:schemeClr val="tx1"/>
                </a:solidFill>
                <a:latin typeface="楷体_GB2312" pitchFamily="49" charset="-122"/>
                <a:ea typeface="楷体_GB2312" pitchFamily="49" charset="-122"/>
              </a:rPr>
              <a:t>）人的行为可包括：</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高处作业人员未佩戴</a:t>
            </a:r>
            <a:r>
              <a:rPr lang="en-US" altLang="zh-CN" sz="2600" dirty="0">
                <a:solidFill>
                  <a:schemeClr val="tx1"/>
                </a:solidFill>
                <a:latin typeface="楷体_GB2312" pitchFamily="49" charset="-122"/>
                <a:ea typeface="楷体_GB2312" pitchFamily="49" charset="-122"/>
              </a:rPr>
              <a:t>(</a:t>
            </a:r>
            <a:r>
              <a:rPr lang="zh-CN" altLang="en-US" sz="2600" dirty="0">
                <a:solidFill>
                  <a:schemeClr val="tx1"/>
                </a:solidFill>
                <a:latin typeface="楷体_GB2312" pitchFamily="49" charset="-122"/>
                <a:ea typeface="楷体_GB2312" pitchFamily="49" charset="-122"/>
              </a:rPr>
              <a:t>或不规范佩戴</a:t>
            </a:r>
            <a:r>
              <a:rPr lang="en-US" altLang="zh-CN" sz="2600" dirty="0">
                <a:solidFill>
                  <a:schemeClr val="tx1"/>
                </a:solidFill>
                <a:latin typeface="楷体_GB2312" pitchFamily="49" charset="-122"/>
                <a:ea typeface="楷体_GB2312" pitchFamily="49" charset="-122"/>
              </a:rPr>
              <a:t>)</a:t>
            </a:r>
            <a:r>
              <a:rPr lang="zh-CN" altLang="en-US" sz="2600" dirty="0">
                <a:solidFill>
                  <a:schemeClr val="tx1"/>
                </a:solidFill>
                <a:latin typeface="楷体_GB2312" pitchFamily="49" charset="-122"/>
                <a:ea typeface="楷体_GB2312" pitchFamily="49" charset="-122"/>
              </a:rPr>
              <a:t>安全带</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使用不规范的操作平台</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使用不可靠立足点</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冒险或认识不到危险的存在</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身体或心理状况不健康。</a:t>
            </a:r>
            <a:endParaRPr lang="zh-CN" altLang="en-US" sz="2600" dirty="0">
              <a:solidFill>
                <a:schemeClr val="tx1"/>
              </a:solidFill>
              <a:latin typeface="楷体_GB2312" pitchFamily="49" charset="-122"/>
              <a:ea typeface="楷体_GB2312" pitchFamily="49"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2534" name="Rectangle 6"/>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pic>
        <p:nvPicPr>
          <p:cNvPr id="22535" name="Picture 9" descr="DSC08012-1"/>
          <p:cNvPicPr>
            <a:picLocks noChangeAspect="1"/>
          </p:cNvPicPr>
          <p:nvPr/>
        </p:nvPicPr>
        <p:blipFill>
          <a:blip r:embed="rId1"/>
          <a:stretch>
            <a:fillRect/>
          </a:stretch>
        </p:blipFill>
        <p:spPr>
          <a:xfrm>
            <a:off x="7416800" y="3694113"/>
            <a:ext cx="2011363" cy="2692400"/>
          </a:xfrm>
          <a:prstGeom prst="rect">
            <a:avLst/>
          </a:prstGeom>
          <a:noFill/>
          <a:ln w="9525">
            <a:noFill/>
          </a:ln>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12002" name="AutoShape 2"/>
          <p:cNvSpPr>
            <a:spLocks noChangeArrowheads="1"/>
          </p:cNvSpPr>
          <p:nvPr/>
        </p:nvSpPr>
        <p:spPr bwMode="gray">
          <a:xfrm>
            <a:off x="1152525" y="2052638"/>
            <a:ext cx="8496300" cy="4176713"/>
          </a:xfrm>
          <a:prstGeom prst="roundRect">
            <a:avLst>
              <a:gd name="adj" fmla="val 10889"/>
            </a:avLst>
          </a:prstGeom>
          <a:no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23555" name="Rectangle 3"/>
          <p:cNvSpPr/>
          <p:nvPr/>
        </p:nvSpPr>
        <p:spPr>
          <a:xfrm>
            <a:off x="533400" y="1217613"/>
            <a:ext cx="3787775" cy="690562"/>
          </a:xfrm>
          <a:prstGeom prst="rect">
            <a:avLst/>
          </a:prstGeom>
          <a:noFill/>
          <a:ln w="9525">
            <a:noFill/>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高处作业危险隐患：</a:t>
            </a:r>
            <a:endParaRPr lang="zh-CN" altLang="en-US" sz="2800" dirty="0">
              <a:solidFill>
                <a:srgbClr val="1136EF"/>
              </a:solidFill>
              <a:latin typeface="楷体_GB2312" pitchFamily="49" charset="-122"/>
              <a:ea typeface="楷体_GB2312" pitchFamily="49" charset="-122"/>
            </a:endParaRPr>
          </a:p>
        </p:txBody>
      </p:sp>
      <p:sp>
        <p:nvSpPr>
          <p:cNvPr id="23556" name="Rectangle 4"/>
          <p:cNvSpPr/>
          <p:nvPr/>
        </p:nvSpPr>
        <p:spPr>
          <a:xfrm>
            <a:off x="461963" y="2122488"/>
            <a:ext cx="9115425" cy="3867150"/>
          </a:xfrm>
          <a:prstGeom prst="rect">
            <a:avLst/>
          </a:prstGeom>
          <a:noFill/>
          <a:ln w="9525">
            <a:noFill/>
          </a:ln>
        </p:spPr>
        <p:txBody>
          <a:bodyPr lIns="53754" tIns="53754" rIns="53754" bIns="53754" anchor="t">
            <a:spAutoFit/>
          </a:bodyPr>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3</a:t>
            </a:r>
            <a:r>
              <a:rPr lang="zh-CN" altLang="en-US" sz="2600" dirty="0">
                <a:solidFill>
                  <a:schemeClr val="tx1"/>
                </a:solidFill>
                <a:latin typeface="楷体_GB2312" pitchFamily="49" charset="-122"/>
                <a:ea typeface="楷体_GB2312" pitchFamily="49" charset="-122"/>
              </a:rPr>
              <a:t>）管理方面可包含：</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未及时为作业人员提供合格的个人防护用品</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监督管理不到位或对危险源视而不见</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教育培训</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包括安全交底</a:t>
            </a:r>
            <a:r>
              <a:rPr lang="en-US" altLang="zh-CN" sz="2600" dirty="0">
                <a:solidFill>
                  <a:schemeClr val="tx1"/>
                </a:solidFill>
                <a:latin typeface="楷体_GB2312" pitchFamily="49" charset="-122"/>
                <a:ea typeface="楷体_GB2312" pitchFamily="49" charset="-122"/>
              </a:rPr>
              <a:t>)</a:t>
            </a:r>
            <a:r>
              <a:rPr lang="zh-CN" altLang="en-US" sz="2600" dirty="0">
                <a:solidFill>
                  <a:schemeClr val="tx1"/>
                </a:solidFill>
                <a:latin typeface="楷体_GB2312" pitchFamily="49" charset="-122"/>
                <a:ea typeface="楷体_GB2312" pitchFamily="49" charset="-122"/>
              </a:rPr>
              <a:t>未落实、不深入或教</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育效果不佳</a:t>
            </a:r>
            <a:r>
              <a:rPr lang="en-US" altLang="zh-CN" sz="2600" dirty="0">
                <a:solidFill>
                  <a:schemeClr val="tx1"/>
                </a:solidFill>
                <a:latin typeface="楷体_GB2312" pitchFamily="49" charset="-122"/>
                <a:ea typeface="楷体_GB2312" pitchFamily="49" charset="-122"/>
              </a:rPr>
              <a:t>;</a:t>
            </a:r>
            <a:endParaRPr lang="en-US" altLang="zh-CN"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未明示现场危险。</a:t>
            </a:r>
            <a:endParaRPr lang="zh-CN" altLang="en-US" sz="2600" dirty="0">
              <a:solidFill>
                <a:srgbClr val="FF0000"/>
              </a:solidFill>
              <a:latin typeface="楷体_GB2312" pitchFamily="49" charset="-122"/>
              <a:ea typeface="楷体_GB2312" pitchFamily="49"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3558" name="Rectangle 6"/>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graphicFrame>
        <p:nvGraphicFramePr>
          <p:cNvPr id="23559" name="Object 9"/>
          <p:cNvGraphicFramePr/>
          <p:nvPr/>
        </p:nvGraphicFramePr>
        <p:xfrm>
          <a:off x="7416800" y="4813300"/>
          <a:ext cx="1881188" cy="1992313"/>
        </p:xfrm>
        <a:graphic>
          <a:graphicData uri="http://schemas.openxmlformats.org/presentationml/2006/ole">
            <mc:AlternateContent xmlns:mc="http://schemas.openxmlformats.org/markup-compatibility/2006">
              <mc:Choice xmlns:v="urn:schemas-microsoft-com:vml" Requires="v">
                <p:oleObj spid="_x0000_s3081" name="" r:id="rId1" imgW="3281680" imgH="3469005" progId="MS_ClipArt_Gallery.2">
                  <p:embed/>
                </p:oleObj>
              </mc:Choice>
              <mc:Fallback>
                <p:oleObj name="" r:id="rId1" imgW="3281680" imgH="3469005" progId="MS_ClipArt_Gallery.2">
                  <p:embed/>
                  <p:pic>
                    <p:nvPicPr>
                      <p:cNvPr id="0" name="图片 3080"/>
                      <p:cNvPicPr/>
                      <p:nvPr/>
                    </p:nvPicPr>
                    <p:blipFill>
                      <a:blip r:embed="rId2"/>
                      <a:stretch>
                        <a:fillRect/>
                      </a:stretch>
                    </p:blipFill>
                    <p:spPr>
                      <a:xfrm>
                        <a:off x="7416800" y="4813300"/>
                        <a:ext cx="1881188" cy="1992313"/>
                      </a:xfrm>
                      <a:prstGeom prst="rect">
                        <a:avLst/>
                      </a:prstGeom>
                      <a:noFill/>
                      <a:ln w="38100">
                        <a:noFill/>
                        <a:miter/>
                      </a:ln>
                    </p:spPr>
                  </p:pic>
                </p:oleObj>
              </mc:Fallback>
            </mc:AlternateContent>
          </a:graphicData>
        </a:graphic>
      </p:graphicFrame>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457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sp>
        <p:nvSpPr>
          <p:cNvPr id="24580" name="Rectangle 6"/>
          <p:cNvSpPr/>
          <p:nvPr/>
        </p:nvSpPr>
        <p:spPr>
          <a:xfrm>
            <a:off x="647700" y="1331913"/>
            <a:ext cx="3744913" cy="720725"/>
          </a:xfrm>
          <a:prstGeom prst="rect">
            <a:avLst/>
          </a:prstGeom>
          <a:noFill/>
          <a:ln w="28575" cap="flat" cmpd="sng">
            <a:solidFill>
              <a:srgbClr val="FF0000"/>
            </a:solidFill>
            <a:prstDash val="solid"/>
            <a:miter/>
            <a:headEnd type="none" w="med" len="med"/>
            <a:tailEnd type="none" w="med" len="med"/>
          </a:ln>
        </p:spPr>
        <p:txBody>
          <a:bodyPr lIns="107507" tIns="53754" rIns="107507" bIns="53754" anchor="ctr">
            <a:spAutoFit/>
          </a:bodyPr>
          <a:p>
            <a:pPr algn="just" defTabSz="1075055" fontAlgn="base">
              <a:lnSpc>
                <a:spcPct val="120000"/>
              </a:lnSpc>
            </a:pPr>
            <a:r>
              <a:rPr lang="zh-CN" altLang="en-US" sz="2800" dirty="0">
                <a:solidFill>
                  <a:srgbClr val="000000"/>
                </a:solidFill>
                <a:latin typeface="楷体_GB2312" pitchFamily="49" charset="-122"/>
                <a:ea typeface="楷体_GB2312" pitchFamily="49" charset="-122"/>
              </a:rPr>
              <a:t> </a:t>
            </a:r>
            <a:r>
              <a:rPr lang="zh-CN" altLang="en-US" sz="3200" dirty="0">
                <a:solidFill>
                  <a:srgbClr val="FF0000"/>
                </a:solidFill>
                <a:latin typeface="楷体_GB2312" pitchFamily="49" charset="-122"/>
                <a:ea typeface="楷体_GB2312" pitchFamily="49" charset="-122"/>
              </a:rPr>
              <a:t>不安全示例（一）</a:t>
            </a:r>
            <a:endParaRPr lang="zh-CN" altLang="en-US" sz="3200" dirty="0">
              <a:solidFill>
                <a:srgbClr val="FF0000"/>
              </a:solidFill>
              <a:latin typeface="楷体_GB2312" pitchFamily="49" charset="-122"/>
              <a:ea typeface="楷体_GB2312" pitchFamily="49" charset="-122"/>
            </a:endParaRPr>
          </a:p>
        </p:txBody>
      </p:sp>
      <p:pic>
        <p:nvPicPr>
          <p:cNvPr id="24581" name="Picture 7" descr="SafetyOfficer07[1]"/>
          <p:cNvPicPr>
            <a:picLocks noChangeAspect="1"/>
          </p:cNvPicPr>
          <p:nvPr/>
        </p:nvPicPr>
        <p:blipFill>
          <a:blip r:embed="rId1"/>
          <a:stretch>
            <a:fillRect/>
          </a:stretch>
        </p:blipFill>
        <p:spPr>
          <a:xfrm>
            <a:off x="936625" y="2327275"/>
            <a:ext cx="3195638" cy="4189413"/>
          </a:xfrm>
          <a:prstGeom prst="rect">
            <a:avLst/>
          </a:prstGeom>
          <a:noFill/>
          <a:ln w="9525">
            <a:noFill/>
          </a:ln>
        </p:spPr>
      </p:pic>
      <p:pic>
        <p:nvPicPr>
          <p:cNvPr id="24582" name="Picture 8" descr="SafetyOfficer04[1]"/>
          <p:cNvPicPr>
            <a:picLocks noChangeAspect="1"/>
          </p:cNvPicPr>
          <p:nvPr/>
        </p:nvPicPr>
        <p:blipFill>
          <a:blip r:embed="rId2"/>
          <a:stretch>
            <a:fillRect/>
          </a:stretch>
        </p:blipFill>
        <p:spPr>
          <a:xfrm>
            <a:off x="6191250" y="2327275"/>
            <a:ext cx="3097213" cy="4097338"/>
          </a:xfrm>
          <a:prstGeom prst="rect">
            <a:avLst/>
          </a:prstGeom>
          <a:noFill/>
          <a:ln w="9525">
            <a:noFill/>
          </a:ln>
        </p:spPr>
      </p:pic>
      <p:sp>
        <p:nvSpPr>
          <p:cNvPr id="24583" name="Rectangle 9"/>
          <p:cNvSpPr/>
          <p:nvPr/>
        </p:nvSpPr>
        <p:spPr>
          <a:xfrm>
            <a:off x="5832475" y="1331913"/>
            <a:ext cx="3744913" cy="720725"/>
          </a:xfrm>
          <a:prstGeom prst="rect">
            <a:avLst/>
          </a:prstGeom>
          <a:noFill/>
          <a:ln w="28575" cap="flat" cmpd="sng">
            <a:solidFill>
              <a:srgbClr val="FF0000"/>
            </a:solidFill>
            <a:prstDash val="solid"/>
            <a:miter/>
            <a:headEnd type="none" w="med" len="med"/>
            <a:tailEnd type="none" w="med" len="med"/>
          </a:ln>
        </p:spPr>
        <p:txBody>
          <a:bodyPr lIns="107507" tIns="53754" rIns="107507" bIns="53754" anchor="ctr">
            <a:spAutoFit/>
          </a:bodyPr>
          <a:p>
            <a:pPr algn="just" defTabSz="1075055" fontAlgn="base">
              <a:lnSpc>
                <a:spcPct val="120000"/>
              </a:lnSpc>
            </a:pPr>
            <a:r>
              <a:rPr lang="zh-CN" altLang="en-US" sz="2800" dirty="0">
                <a:solidFill>
                  <a:srgbClr val="000000"/>
                </a:solidFill>
                <a:latin typeface="楷体_GB2312" pitchFamily="49" charset="-122"/>
                <a:ea typeface="楷体_GB2312" pitchFamily="49" charset="-122"/>
              </a:rPr>
              <a:t> </a:t>
            </a:r>
            <a:r>
              <a:rPr lang="zh-CN" altLang="en-US" sz="3200" dirty="0">
                <a:solidFill>
                  <a:srgbClr val="FF0000"/>
                </a:solidFill>
                <a:latin typeface="楷体_GB2312" pitchFamily="49" charset="-122"/>
                <a:ea typeface="楷体_GB2312" pitchFamily="49" charset="-122"/>
              </a:rPr>
              <a:t>不安全示例（二）</a:t>
            </a:r>
            <a:endParaRPr lang="zh-CN" altLang="en-US" sz="3200" dirty="0">
              <a:solidFill>
                <a:srgbClr val="FF0000"/>
              </a:solidFill>
              <a:latin typeface="楷体_GB2312" pitchFamily="49" charset="-122"/>
              <a:ea typeface="楷体_GB2312" pitchFamily="49" charset="-122"/>
            </a:endParaRPr>
          </a:p>
        </p:txBody>
      </p:sp>
      <p:graphicFrame>
        <p:nvGraphicFramePr>
          <p:cNvPr id="24584" name="Object 17"/>
          <p:cNvGraphicFramePr/>
          <p:nvPr/>
        </p:nvGraphicFramePr>
        <p:xfrm>
          <a:off x="4633913" y="1331913"/>
          <a:ext cx="1054100" cy="2268537"/>
        </p:xfrm>
        <a:graphic>
          <a:graphicData uri="http://schemas.openxmlformats.org/presentationml/2006/ole">
            <mc:AlternateContent xmlns:mc="http://schemas.openxmlformats.org/markup-compatibility/2006">
              <mc:Choice xmlns:v="urn:schemas-microsoft-com:vml" Requires="v">
                <p:oleObj spid="_x0000_s3082" name="" r:id="rId3" imgW="1857375" imgH="3996055" progId="MS_ClipArt_Gallery.2">
                  <p:embed/>
                </p:oleObj>
              </mc:Choice>
              <mc:Fallback>
                <p:oleObj name="" r:id="rId3" imgW="1857375" imgH="3996055" progId="MS_ClipArt_Gallery.2">
                  <p:embed/>
                  <p:pic>
                    <p:nvPicPr>
                      <p:cNvPr id="0" name="图片 3081"/>
                      <p:cNvPicPr/>
                      <p:nvPr/>
                    </p:nvPicPr>
                    <p:blipFill>
                      <a:blip r:embed="rId4"/>
                      <a:stretch>
                        <a:fillRect/>
                      </a:stretch>
                    </p:blipFill>
                    <p:spPr>
                      <a:xfrm>
                        <a:off x="4633913" y="1331913"/>
                        <a:ext cx="1054100" cy="2268537"/>
                      </a:xfrm>
                      <a:prstGeom prst="rect">
                        <a:avLst/>
                      </a:prstGeom>
                      <a:noFill/>
                      <a:ln w="38100">
                        <a:noFill/>
                        <a:miter/>
                      </a:ln>
                    </p:spPr>
                  </p:pic>
                </p:oleObj>
              </mc:Fallback>
            </mc:AlternateContent>
          </a:graphicData>
        </a:graphic>
      </p:graphicFrame>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灯片编号占位符 4"/>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560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sp>
        <p:nvSpPr>
          <p:cNvPr id="25604" name="Rectangle 4"/>
          <p:cNvSpPr/>
          <p:nvPr/>
        </p:nvSpPr>
        <p:spPr>
          <a:xfrm>
            <a:off x="2978150" y="1476375"/>
            <a:ext cx="3744913" cy="720725"/>
          </a:xfrm>
          <a:prstGeom prst="rect">
            <a:avLst/>
          </a:prstGeom>
          <a:noFill/>
          <a:ln w="28575" cap="flat" cmpd="sng">
            <a:solidFill>
              <a:srgbClr val="FF0000"/>
            </a:solidFill>
            <a:prstDash val="solid"/>
            <a:miter/>
            <a:headEnd type="none" w="med" len="med"/>
            <a:tailEnd type="none" w="med" len="med"/>
          </a:ln>
        </p:spPr>
        <p:txBody>
          <a:bodyPr lIns="107507" tIns="53754" rIns="107507" bIns="53754" anchor="ctr">
            <a:spAutoFit/>
          </a:bodyPr>
          <a:p>
            <a:pPr algn="just" defTabSz="1075055" fontAlgn="base">
              <a:lnSpc>
                <a:spcPct val="120000"/>
              </a:lnSpc>
            </a:pPr>
            <a:r>
              <a:rPr lang="zh-CN" altLang="en-US" sz="2800" dirty="0">
                <a:solidFill>
                  <a:srgbClr val="000000"/>
                </a:solidFill>
                <a:latin typeface="楷体_GB2312" pitchFamily="49" charset="-122"/>
                <a:ea typeface="楷体_GB2312" pitchFamily="49" charset="-122"/>
              </a:rPr>
              <a:t> </a:t>
            </a:r>
            <a:r>
              <a:rPr lang="zh-CN" altLang="en-US" sz="3200" dirty="0">
                <a:solidFill>
                  <a:srgbClr val="FF0000"/>
                </a:solidFill>
                <a:latin typeface="楷体_GB2312" pitchFamily="49" charset="-122"/>
                <a:ea typeface="楷体_GB2312" pitchFamily="49" charset="-122"/>
              </a:rPr>
              <a:t>不安全示例（三）</a:t>
            </a:r>
            <a:endParaRPr lang="zh-CN" altLang="en-US" sz="3200" dirty="0">
              <a:solidFill>
                <a:srgbClr val="FF0000"/>
              </a:solidFill>
              <a:latin typeface="楷体_GB2312" pitchFamily="49" charset="-122"/>
              <a:ea typeface="楷体_GB2312" pitchFamily="49" charset="-122"/>
            </a:endParaRPr>
          </a:p>
        </p:txBody>
      </p:sp>
      <p:pic>
        <p:nvPicPr>
          <p:cNvPr id="25605" name="Picture 8" descr="baolu"/>
          <p:cNvPicPr>
            <a:picLocks noChangeAspect="1"/>
          </p:cNvPicPr>
          <p:nvPr/>
        </p:nvPicPr>
        <p:blipFill>
          <a:blip r:embed="rId1"/>
          <a:stretch>
            <a:fillRect/>
          </a:stretch>
        </p:blipFill>
        <p:spPr>
          <a:xfrm>
            <a:off x="2654300" y="2700338"/>
            <a:ext cx="4392613" cy="3106737"/>
          </a:xfrm>
          <a:prstGeom prst="rect">
            <a:avLst/>
          </a:prstGeom>
          <a:noFill/>
          <a:ln w="9525">
            <a:noFill/>
          </a:ln>
        </p:spPr>
      </p:pic>
      <p:graphicFrame>
        <p:nvGraphicFramePr>
          <p:cNvPr id="25606" name="Object 14"/>
          <p:cNvGraphicFramePr/>
          <p:nvPr/>
        </p:nvGraphicFramePr>
        <p:xfrm>
          <a:off x="7853363" y="1176338"/>
          <a:ext cx="806450" cy="2449512"/>
        </p:xfrm>
        <a:graphic>
          <a:graphicData uri="http://schemas.openxmlformats.org/presentationml/2006/ole">
            <mc:AlternateContent xmlns:mc="http://schemas.openxmlformats.org/markup-compatibility/2006">
              <mc:Choice xmlns:v="urn:schemas-microsoft-com:vml" Requires="v">
                <p:oleObj spid="_x0000_s3080" name="" r:id="rId2" imgW="1296035" imgH="3934460" progId="MS_ClipArt_Gallery.2">
                  <p:embed/>
                </p:oleObj>
              </mc:Choice>
              <mc:Fallback>
                <p:oleObj name="" r:id="rId2" imgW="1296035" imgH="3934460" progId="MS_ClipArt_Gallery.2">
                  <p:embed/>
                  <p:pic>
                    <p:nvPicPr>
                      <p:cNvPr id="0" name="图片 3079"/>
                      <p:cNvPicPr/>
                      <p:nvPr/>
                    </p:nvPicPr>
                    <p:blipFill>
                      <a:blip r:embed="rId3"/>
                      <a:stretch>
                        <a:fillRect/>
                      </a:stretch>
                    </p:blipFill>
                    <p:spPr>
                      <a:xfrm>
                        <a:off x="7853363" y="1176338"/>
                        <a:ext cx="806450" cy="2449512"/>
                      </a:xfrm>
                      <a:prstGeom prst="rect">
                        <a:avLst/>
                      </a:prstGeom>
                      <a:noFill/>
                      <a:ln w="38100">
                        <a:noFill/>
                        <a:miter/>
                      </a:ln>
                    </p:spPr>
                  </p:pic>
                </p:oleObj>
              </mc:Fallback>
            </mc:AlternateContent>
          </a:graphicData>
        </a:graphic>
      </p:graphicFrame>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灯片编号占位符 6"/>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363522" name="Rectangle 2"/>
          <p:cNvSpPr>
            <a:spLocks noChangeArrowheads="1"/>
          </p:cNvSpPr>
          <p:nvPr>
            <p:ph type="title"/>
          </p:nvPr>
        </p:nvSpPr>
        <p:spPr>
          <a:xfrm>
            <a:off x="4105275" y="396875"/>
            <a:ext cx="2232025" cy="671513"/>
          </a:xfrm>
        </p:spPr>
        <p:txBody>
          <a:bodyPr vert="horz" wrap="square" lIns="103718" tIns="51860" rIns="103718" bIns="51860" numCol="1" anchor="ctr" anchorCtr="0" compatLnSpc="1"/>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48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itchFamily="2" charset="-122"/>
                <a:ea typeface="黑体" pitchFamily="2" charset="-122"/>
                <a:cs typeface="+mj-cs"/>
              </a:rPr>
              <a:t>介  绍</a:t>
            </a:r>
            <a:endParaRPr kumimoji="0" lang="zh-CN" altLang="en-US" sz="4800" b="0"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黑体" pitchFamily="2" charset="-122"/>
              <a:ea typeface="黑体" pitchFamily="2" charset="-122"/>
              <a:cs typeface="+mj-cs"/>
            </a:endParaRPr>
          </a:p>
        </p:txBody>
      </p:sp>
      <p:sp>
        <p:nvSpPr>
          <p:cNvPr id="7171" name="Rectangle 3"/>
          <p:cNvSpPr/>
          <p:nvPr>
            <p:ph type="body" sz="half" idx="1"/>
          </p:nvPr>
        </p:nvSpPr>
        <p:spPr>
          <a:xfrm>
            <a:off x="1076325" y="1223963"/>
            <a:ext cx="8335963" cy="5076825"/>
          </a:xfrm>
          <a:ln/>
        </p:spPr>
        <p:txBody>
          <a:bodyPr vert="horz" wrap="square" lIns="103718" tIns="51860" rIns="103718" bIns="51860" anchor="t"/>
          <a:p>
            <a:pPr marL="494030" lvl="1" indent="-314325" defTabSz="914400" eaLnBrk="1" hangingPunct="1">
              <a:lnSpc>
                <a:spcPct val="110000"/>
              </a:lnSpc>
              <a:buClr>
                <a:srgbClr val="FF3399"/>
              </a:buClr>
              <a:buFont typeface="Wingdings" panose="05000000000000000000" pitchFamily="2" charset="2"/>
              <a:buChar char="l"/>
            </a:pPr>
            <a:r>
              <a:rPr lang="zh-CN" altLang="en-US" sz="2800" b="1" dirty="0">
                <a:latin typeface="黑体" pitchFamily="2" charset="-122"/>
                <a:ea typeface="黑体" pitchFamily="2" charset="-122"/>
              </a:rPr>
              <a:t>欢迎</a:t>
            </a:r>
            <a:endParaRPr lang="zh-CN" altLang="en-US" sz="2800" b="1" dirty="0">
              <a:latin typeface="黑体" pitchFamily="2" charset="-122"/>
              <a:ea typeface="黑体" pitchFamily="2" charset="-122"/>
            </a:endParaRPr>
          </a:p>
          <a:p>
            <a:pPr marL="494030" lvl="1" indent="-314325" defTabSz="914400" eaLnBrk="1" hangingPunct="1">
              <a:lnSpc>
                <a:spcPct val="110000"/>
              </a:lnSpc>
              <a:buClr>
                <a:srgbClr val="FF3399"/>
              </a:buClr>
              <a:buFont typeface="Wingdings" panose="05000000000000000000" pitchFamily="2" charset="2"/>
              <a:buChar char="l"/>
            </a:pPr>
            <a:r>
              <a:rPr lang="zh-CN" altLang="en-US" sz="2800" b="1" dirty="0">
                <a:latin typeface="黑体" pitchFamily="2" charset="-122"/>
                <a:ea typeface="黑体" pitchFamily="2" charset="-122"/>
              </a:rPr>
              <a:t>自我介绍</a:t>
            </a:r>
            <a:endParaRPr lang="zh-CN" altLang="en-US" sz="2800" b="1" dirty="0">
              <a:latin typeface="黑体" pitchFamily="2" charset="-122"/>
              <a:ea typeface="黑体" pitchFamily="2" charset="-122"/>
            </a:endParaRPr>
          </a:p>
          <a:p>
            <a:pPr marL="494030" lvl="1" indent="-314325" defTabSz="914400" eaLnBrk="1" hangingPunct="1">
              <a:lnSpc>
                <a:spcPct val="110000"/>
              </a:lnSpc>
              <a:buClr>
                <a:srgbClr val="FF3399"/>
              </a:buClr>
              <a:buFont typeface="Wingdings" panose="05000000000000000000" pitchFamily="2" charset="2"/>
              <a:buChar char="l"/>
            </a:pPr>
            <a:r>
              <a:rPr lang="zh-CN" altLang="en-US" sz="2800" b="1" dirty="0">
                <a:latin typeface="黑体" pitchFamily="2" charset="-122"/>
                <a:ea typeface="黑体" pitchFamily="2" charset="-122"/>
              </a:rPr>
              <a:t>紧急逃生出口</a:t>
            </a:r>
            <a:endParaRPr lang="zh-CN" altLang="en-US" sz="2800" b="1" dirty="0">
              <a:latin typeface="黑体" pitchFamily="2" charset="-122"/>
              <a:ea typeface="黑体" pitchFamily="2" charset="-122"/>
            </a:endParaRPr>
          </a:p>
          <a:p>
            <a:pPr marL="494030" lvl="1" indent="-314325" defTabSz="914400" eaLnBrk="1" hangingPunct="1">
              <a:lnSpc>
                <a:spcPct val="110000"/>
              </a:lnSpc>
              <a:buClr>
                <a:srgbClr val="FF3399"/>
              </a:buClr>
              <a:buFont typeface="Wingdings" panose="05000000000000000000" pitchFamily="2" charset="2"/>
              <a:buChar char="l"/>
            </a:pPr>
            <a:r>
              <a:rPr lang="zh-CN" altLang="en-US" sz="2800" b="1" dirty="0">
                <a:latin typeface="黑体" pitchFamily="2" charset="-122"/>
                <a:ea typeface="黑体" pitchFamily="2" charset="-122"/>
              </a:rPr>
              <a:t>安全提示</a:t>
            </a:r>
            <a:endParaRPr lang="zh-CN" altLang="en-US" sz="2800" b="1" dirty="0">
              <a:latin typeface="黑体" pitchFamily="2" charset="-122"/>
              <a:ea typeface="黑体" pitchFamily="2" charset="-122"/>
            </a:endParaRPr>
          </a:p>
          <a:p>
            <a:pPr marL="938530" lvl="2" indent="-227330" defTabSz="914400" eaLnBrk="1" hangingPunct="1">
              <a:lnSpc>
                <a:spcPct val="110000"/>
              </a:lnSpc>
              <a:buClr>
                <a:srgbClr val="1136EF"/>
              </a:buClr>
              <a:buFont typeface="Wingdings" panose="05000000000000000000" pitchFamily="2" charset="2"/>
              <a:buChar char="Ø"/>
            </a:pPr>
            <a:r>
              <a:rPr lang="zh-CN" altLang="en-US" sz="2200" b="1" dirty="0">
                <a:solidFill>
                  <a:srgbClr val="1804AC"/>
                </a:solidFill>
                <a:latin typeface="黑体" pitchFamily="2" charset="-122"/>
                <a:ea typeface="黑体" pitchFamily="2" charset="-122"/>
              </a:rPr>
              <a:t>行包靠墙放</a:t>
            </a:r>
            <a:endParaRPr lang="zh-CN" altLang="en-US" sz="2200" b="1" dirty="0">
              <a:solidFill>
                <a:srgbClr val="1804AC"/>
              </a:solidFill>
              <a:latin typeface="黑体" pitchFamily="2" charset="-122"/>
              <a:ea typeface="黑体" pitchFamily="2" charset="-122"/>
            </a:endParaRPr>
          </a:p>
          <a:p>
            <a:pPr marL="938530" lvl="2" indent="-227330" defTabSz="914400" eaLnBrk="1" hangingPunct="1">
              <a:lnSpc>
                <a:spcPct val="110000"/>
              </a:lnSpc>
              <a:buClr>
                <a:srgbClr val="1136EF"/>
              </a:buClr>
              <a:buFont typeface="Wingdings" panose="05000000000000000000" pitchFamily="2" charset="2"/>
              <a:buChar char="Ø"/>
            </a:pPr>
            <a:r>
              <a:rPr lang="zh-CN" altLang="en-US" sz="2200" b="1" dirty="0">
                <a:solidFill>
                  <a:srgbClr val="1804AC"/>
                </a:solidFill>
                <a:latin typeface="黑体" pitchFamily="2" charset="-122"/>
                <a:ea typeface="黑体" pitchFamily="2" charset="-122"/>
              </a:rPr>
              <a:t>坐时</a:t>
            </a:r>
            <a:r>
              <a:rPr lang="en-US" altLang="zh-CN" sz="2200" b="1" dirty="0">
                <a:solidFill>
                  <a:srgbClr val="1804AC"/>
                </a:solidFill>
                <a:latin typeface="黑体" pitchFamily="2" charset="-122"/>
                <a:ea typeface="黑体" pitchFamily="2" charset="-122"/>
              </a:rPr>
              <a:t>5</a:t>
            </a:r>
            <a:r>
              <a:rPr lang="zh-CN" altLang="en-US" sz="2200" b="1" dirty="0">
                <a:solidFill>
                  <a:srgbClr val="1804AC"/>
                </a:solidFill>
                <a:latin typeface="黑体" pitchFamily="2" charset="-122"/>
                <a:ea typeface="黑体" pitchFamily="2" charset="-122"/>
              </a:rPr>
              <a:t>点着地</a:t>
            </a:r>
            <a:endParaRPr lang="zh-CN" altLang="en-US" sz="2200" b="1" dirty="0">
              <a:solidFill>
                <a:srgbClr val="1804AC"/>
              </a:solidFill>
              <a:latin typeface="黑体" pitchFamily="2" charset="-122"/>
              <a:ea typeface="黑体" pitchFamily="2" charset="-122"/>
            </a:endParaRPr>
          </a:p>
          <a:p>
            <a:pPr marL="494030" lvl="1" indent="-314325" defTabSz="914400" eaLnBrk="1" hangingPunct="1">
              <a:lnSpc>
                <a:spcPct val="110000"/>
              </a:lnSpc>
              <a:buClr>
                <a:srgbClr val="FF3399"/>
              </a:buClr>
              <a:buFont typeface="Wingdings" panose="05000000000000000000" pitchFamily="2" charset="2"/>
              <a:buChar char="l"/>
            </a:pPr>
            <a:r>
              <a:rPr lang="zh-CN" altLang="en-US" sz="3000" b="1" dirty="0">
                <a:latin typeface="黑体" pitchFamily="2" charset="-122"/>
                <a:ea typeface="黑体" pitchFamily="2" charset="-122"/>
              </a:rPr>
              <a:t>课堂基本要求</a:t>
            </a:r>
            <a:endParaRPr lang="zh-CN" altLang="en-US" sz="3000" b="1" dirty="0">
              <a:latin typeface="黑体" pitchFamily="2" charset="-122"/>
              <a:ea typeface="黑体" pitchFamily="2" charset="-122"/>
            </a:endParaRPr>
          </a:p>
          <a:p>
            <a:pPr marL="938530" lvl="2" indent="-227330" defTabSz="914400" eaLnBrk="1" hangingPunct="1">
              <a:lnSpc>
                <a:spcPct val="110000"/>
              </a:lnSpc>
              <a:buFont typeface="Wingdings" panose="05000000000000000000" pitchFamily="2" charset="2"/>
              <a:buChar char="Ø"/>
            </a:pPr>
            <a:r>
              <a:rPr lang="zh-CN" altLang="en-US" sz="2200" b="1" dirty="0">
                <a:solidFill>
                  <a:srgbClr val="1804AC"/>
                </a:solidFill>
                <a:latin typeface="黑体" pitchFamily="2" charset="-122"/>
                <a:ea typeface="黑体" pitchFamily="2" charset="-122"/>
              </a:rPr>
              <a:t>手机静音</a:t>
            </a:r>
            <a:endParaRPr lang="zh-CN" altLang="en-US" sz="2200" b="1" dirty="0">
              <a:solidFill>
                <a:srgbClr val="1804AC"/>
              </a:solidFill>
              <a:latin typeface="黑体" pitchFamily="2" charset="-122"/>
              <a:ea typeface="黑体" pitchFamily="2" charset="-122"/>
            </a:endParaRPr>
          </a:p>
          <a:p>
            <a:pPr marL="938530" lvl="2" indent="-227330" defTabSz="914400" eaLnBrk="1" hangingPunct="1">
              <a:lnSpc>
                <a:spcPct val="110000"/>
              </a:lnSpc>
              <a:buFont typeface="Wingdings" panose="05000000000000000000" pitchFamily="2" charset="2"/>
              <a:buChar char="Ø"/>
            </a:pPr>
            <a:r>
              <a:rPr lang="zh-CN" altLang="en-US" sz="2200" b="1" dirty="0">
                <a:solidFill>
                  <a:srgbClr val="1804AC"/>
                </a:solidFill>
                <a:latin typeface="黑体" pitchFamily="2" charset="-122"/>
                <a:ea typeface="黑体" pitchFamily="2" charset="-122"/>
              </a:rPr>
              <a:t>守时（团队）</a:t>
            </a:r>
            <a:endParaRPr lang="zh-CN" altLang="en-US" sz="2200" b="1" dirty="0">
              <a:solidFill>
                <a:srgbClr val="1804AC"/>
              </a:solidFill>
              <a:latin typeface="黑体" pitchFamily="2" charset="-122"/>
              <a:ea typeface="黑体" pitchFamily="2" charset="-122"/>
            </a:endParaRPr>
          </a:p>
          <a:p>
            <a:pPr marL="938530" lvl="2" indent="-227330" defTabSz="914400" eaLnBrk="1" hangingPunct="1">
              <a:lnSpc>
                <a:spcPct val="110000"/>
              </a:lnSpc>
              <a:buFont typeface="Wingdings" panose="05000000000000000000" pitchFamily="2" charset="2"/>
              <a:buChar char="Ø"/>
            </a:pPr>
            <a:r>
              <a:rPr lang="zh-CN" altLang="en-US" sz="2200" b="1" dirty="0">
                <a:solidFill>
                  <a:srgbClr val="1804AC"/>
                </a:solidFill>
                <a:latin typeface="黑体" pitchFamily="2" charset="-122"/>
                <a:ea typeface="黑体" pitchFamily="2" charset="-122"/>
              </a:rPr>
              <a:t>参与，关注课程，积极发言，一次一个声音</a:t>
            </a:r>
            <a:endParaRPr lang="zh-CN" altLang="en-US" sz="2200" b="1" dirty="0">
              <a:solidFill>
                <a:srgbClr val="1804AC"/>
              </a:solidFill>
              <a:latin typeface="黑体" pitchFamily="2" charset="-122"/>
              <a:ea typeface="黑体" pitchFamily="2" charset="-122"/>
            </a:endParaRPr>
          </a:p>
        </p:txBody>
      </p:sp>
      <p:pic>
        <p:nvPicPr>
          <p:cNvPr id="7172" name="Picture 4" descr="j0233018"/>
          <p:cNvPicPr>
            <a:picLocks noChangeAspect="1"/>
          </p:cNvPicPr>
          <p:nvPr/>
        </p:nvPicPr>
        <p:blipFill>
          <a:blip r:embed="rId1"/>
          <a:stretch>
            <a:fillRect/>
          </a:stretch>
        </p:blipFill>
        <p:spPr>
          <a:xfrm>
            <a:off x="6337300" y="2484438"/>
            <a:ext cx="2879725" cy="2730500"/>
          </a:xfrm>
          <a:prstGeom prst="rect">
            <a:avLst/>
          </a:prstGeom>
          <a:noFill/>
          <a:ln w="9525">
            <a:noFill/>
          </a:ln>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662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三、高处作业的危险</a:t>
            </a:r>
            <a:endParaRPr lang="zh-CN" altLang="en-US" sz="3000" dirty="0">
              <a:solidFill>
                <a:schemeClr val="tx1"/>
              </a:solidFill>
              <a:latin typeface="黑体" pitchFamily="2" charset="-122"/>
              <a:ea typeface="黑体" pitchFamily="2" charset="-122"/>
            </a:endParaRPr>
          </a:p>
        </p:txBody>
      </p:sp>
      <p:sp>
        <p:nvSpPr>
          <p:cNvPr id="26628" name="Rectangle 7"/>
          <p:cNvSpPr/>
          <p:nvPr/>
        </p:nvSpPr>
        <p:spPr>
          <a:xfrm>
            <a:off x="3024188" y="1303338"/>
            <a:ext cx="4826000" cy="749300"/>
          </a:xfrm>
          <a:prstGeom prst="rect">
            <a:avLst/>
          </a:prstGeom>
          <a:noFill/>
          <a:ln w="57150" cap="flat" cmpd="thickThin">
            <a:solidFill>
              <a:srgbClr val="FF0000"/>
            </a:solidFill>
            <a:prstDash val="solid"/>
            <a:miter/>
            <a:headEnd type="none" w="med" len="med"/>
            <a:tailEnd type="none" w="med" len="med"/>
          </a:ln>
        </p:spPr>
        <p:txBody>
          <a:bodyPr lIns="107507" tIns="53754" rIns="107507" bIns="53754" anchor="ctr">
            <a:spAutoFit/>
          </a:bodyPr>
          <a:p>
            <a:pPr algn="just" defTabSz="1075055" fontAlgn="base">
              <a:lnSpc>
                <a:spcPct val="120000"/>
              </a:lnSpc>
            </a:pPr>
            <a:r>
              <a:rPr lang="zh-CN" altLang="en-US" sz="2800" dirty="0">
                <a:solidFill>
                  <a:srgbClr val="000000"/>
                </a:solidFill>
                <a:latin typeface="楷体_GB2312" pitchFamily="49" charset="-122"/>
                <a:ea typeface="楷体_GB2312" pitchFamily="49" charset="-122"/>
              </a:rPr>
              <a:t> </a:t>
            </a:r>
            <a:r>
              <a:rPr lang="zh-CN" altLang="en-US" sz="3200" dirty="0">
                <a:solidFill>
                  <a:srgbClr val="FF0000"/>
                </a:solidFill>
                <a:latin typeface="楷体_GB2312" pitchFamily="49" charset="-122"/>
                <a:ea typeface="楷体_GB2312" pitchFamily="49" charset="-122"/>
              </a:rPr>
              <a:t>事故案例 </a:t>
            </a:r>
            <a:r>
              <a:rPr lang="en-US" altLang="zh-CN" sz="3200" dirty="0">
                <a:solidFill>
                  <a:srgbClr val="FF0000"/>
                </a:solidFill>
                <a:latin typeface="楷体_GB2312" pitchFamily="49" charset="-122"/>
                <a:ea typeface="楷体_GB2312" pitchFamily="49" charset="-122"/>
              </a:rPr>
              <a:t>- </a:t>
            </a:r>
            <a:r>
              <a:rPr lang="zh-CN" altLang="en-US" sz="3200" dirty="0">
                <a:solidFill>
                  <a:schemeClr val="tx1"/>
                </a:solidFill>
                <a:latin typeface="楷体_GB2312" pitchFamily="49" charset="-122"/>
                <a:ea typeface="楷体_GB2312" pitchFamily="49" charset="-122"/>
              </a:rPr>
              <a:t>高处坠落</a:t>
            </a:r>
            <a:endParaRPr lang="zh-CN" altLang="en-US" sz="3200" dirty="0">
              <a:solidFill>
                <a:schemeClr val="tx1"/>
              </a:solidFill>
              <a:latin typeface="楷体_GB2312" pitchFamily="49" charset="-122"/>
              <a:ea typeface="楷体_GB2312" pitchFamily="49" charset="-122"/>
            </a:endParaRPr>
          </a:p>
        </p:txBody>
      </p:sp>
      <p:pic>
        <p:nvPicPr>
          <p:cNvPr id="26629" name="Picture 5" descr="200506050653110"/>
          <p:cNvPicPr>
            <a:picLocks noChangeAspect="1"/>
          </p:cNvPicPr>
          <p:nvPr/>
        </p:nvPicPr>
        <p:blipFill>
          <a:blip r:embed="rId1"/>
          <a:stretch>
            <a:fillRect/>
          </a:stretch>
        </p:blipFill>
        <p:spPr>
          <a:xfrm>
            <a:off x="1116013" y="2320925"/>
            <a:ext cx="4286250" cy="4195763"/>
          </a:xfrm>
          <a:prstGeom prst="rect">
            <a:avLst/>
          </a:prstGeom>
          <a:noFill/>
          <a:ln w="9525">
            <a:noFill/>
          </a:ln>
        </p:spPr>
      </p:pic>
      <p:pic>
        <p:nvPicPr>
          <p:cNvPr id="26630" name="Picture 6" descr="200506050653321"/>
          <p:cNvPicPr>
            <a:picLocks noChangeAspect="1"/>
          </p:cNvPicPr>
          <p:nvPr/>
        </p:nvPicPr>
        <p:blipFill>
          <a:blip r:embed="rId2"/>
          <a:stretch>
            <a:fillRect/>
          </a:stretch>
        </p:blipFill>
        <p:spPr>
          <a:xfrm>
            <a:off x="6076950" y="2320925"/>
            <a:ext cx="3973513" cy="4195763"/>
          </a:xfrm>
          <a:prstGeom prst="rect">
            <a:avLst/>
          </a:prstGeom>
          <a:noFill/>
          <a:ln w="9525">
            <a:noFill/>
          </a:ln>
        </p:spPr>
      </p:pic>
      <p:sp>
        <p:nvSpPr>
          <p:cNvPr id="380936" name="AutoShape 8"/>
          <p:cNvSpPr>
            <a:spLocks noChangeArrowheads="1"/>
          </p:cNvSpPr>
          <p:nvPr/>
        </p:nvSpPr>
        <p:spPr bwMode="auto">
          <a:xfrm>
            <a:off x="3744913" y="4860925"/>
            <a:ext cx="1441450" cy="1079500"/>
          </a:xfrm>
          <a:prstGeom prst="parallelogram">
            <a:avLst>
              <a:gd name="adj" fmla="val 33382"/>
            </a:avLst>
          </a:prstGeom>
          <a:solidFill>
            <a:srgbClr val="C0C0C0"/>
          </a:solidFill>
          <a:ln w="9525">
            <a:noFill/>
            <a:miter lim="800000"/>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25314" name="Rectangle 2"/>
          <p:cNvSpPr>
            <a:spLocks noChangeArrowheads="1"/>
          </p:cNvSpPr>
          <p:nvPr/>
        </p:nvSpPr>
        <p:spPr bwMode="auto">
          <a:xfrm>
            <a:off x="2101850" y="396875"/>
            <a:ext cx="5891213" cy="766763"/>
          </a:xfrm>
          <a:prstGeom prst="rect">
            <a:avLst/>
          </a:prstGeom>
          <a:noFill/>
          <a:ln w="9525" algn="ctr">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rPr>
              <a:t>提 纲</a:t>
            </a:r>
            <a:endPar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525315" name="AutoShape 3"/>
          <p:cNvSpPr>
            <a:spLocks noChangeArrowheads="1"/>
          </p:cNvSpPr>
          <p:nvPr/>
        </p:nvSpPr>
        <p:spPr bwMode="auto">
          <a:xfrm>
            <a:off x="2808288" y="1454150"/>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5316" name="Rectangle 4"/>
          <p:cNvSpPr>
            <a:spLocks noChangeArrowheads="1"/>
          </p:cNvSpPr>
          <p:nvPr/>
        </p:nvSpPr>
        <p:spPr bwMode="auto">
          <a:xfrm>
            <a:off x="3094038" y="1404938"/>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一、目的和应用领域</a:t>
            </a:r>
            <a:r>
              <a:rPr kumimoji="1" lang="en-US" altLang="zh-CN"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5317" name="AutoShape 5"/>
          <p:cNvSpPr>
            <a:spLocks noChangeArrowheads="1"/>
          </p:cNvSpPr>
          <p:nvPr/>
        </p:nvSpPr>
        <p:spPr bwMode="auto">
          <a:xfrm>
            <a:off x="2808288" y="23193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27654" name="Rectangle 6"/>
          <p:cNvSpPr/>
          <p:nvPr/>
        </p:nvSpPr>
        <p:spPr>
          <a:xfrm>
            <a:off x="3094038" y="2316163"/>
            <a:ext cx="6194425" cy="528637"/>
          </a:xfrm>
          <a:prstGeom prst="rect">
            <a:avLst/>
          </a:prstGeom>
          <a:noFill/>
          <a:ln w="9525">
            <a:noFill/>
          </a:ln>
        </p:spPr>
        <p:txBody>
          <a:bodyPr lIns="102495" tIns="51248" rIns="102495" bIns="51248" anchor="t">
            <a:spAutoFit/>
          </a:bodyPr>
          <a:p>
            <a:pPr defTabSz="1075055" fontAlgn="base" latinLnBrk="1"/>
            <a:r>
              <a:rPr lang="zh-CN" altLang="en-US" sz="2800" dirty="0">
                <a:solidFill>
                  <a:schemeClr val="tx1"/>
                </a:solidFill>
                <a:latin typeface="黑体" pitchFamily="2" charset="-122"/>
                <a:ea typeface="黑体" pitchFamily="2" charset="-122"/>
              </a:rPr>
              <a:t>二、</a:t>
            </a:r>
            <a:r>
              <a:rPr lang="zh-CN" altLang="ko-KR" sz="2800" dirty="0">
                <a:solidFill>
                  <a:schemeClr val="tx1"/>
                </a:solidFill>
                <a:latin typeface="黑体" pitchFamily="2" charset="-122"/>
                <a:ea typeface="黑体" pitchFamily="2" charset="-122"/>
              </a:rPr>
              <a:t>术语与定义</a:t>
            </a:r>
            <a:endParaRPr lang="en-US" altLang="ko-KR" sz="2800" dirty="0">
              <a:solidFill>
                <a:schemeClr val="tx1"/>
              </a:solidFill>
              <a:latin typeface="黑体" pitchFamily="2" charset="-122"/>
              <a:ea typeface="黑体" pitchFamily="2" charset="-122"/>
            </a:endParaRPr>
          </a:p>
        </p:txBody>
      </p:sp>
      <p:sp>
        <p:nvSpPr>
          <p:cNvPr id="525319" name="AutoShape 7"/>
          <p:cNvSpPr>
            <a:spLocks noChangeArrowheads="1"/>
          </p:cNvSpPr>
          <p:nvPr/>
        </p:nvSpPr>
        <p:spPr bwMode="auto">
          <a:xfrm>
            <a:off x="2808288" y="31829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5320" name="Rectangle 8"/>
          <p:cNvSpPr>
            <a:spLocks noChangeArrowheads="1"/>
          </p:cNvSpPr>
          <p:nvPr/>
        </p:nvSpPr>
        <p:spPr bwMode="auto">
          <a:xfrm>
            <a:off x="3094038" y="3179763"/>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三、</a:t>
            </a: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高处</a:t>
            </a:r>
            <a:r>
              <a:rPr kumimoji="1" lang="zh-CN"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作业的危险</a:t>
            </a:r>
            <a:endParaRPr kumimoji="1" lang="en-US"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5321" name="AutoShape 9"/>
          <p:cNvSpPr>
            <a:spLocks noChangeArrowheads="1"/>
          </p:cNvSpPr>
          <p:nvPr/>
        </p:nvSpPr>
        <p:spPr bwMode="auto">
          <a:xfrm>
            <a:off x="2808288" y="41195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5322" name="Rectangle 10"/>
          <p:cNvSpPr>
            <a:spLocks noChangeArrowheads="1"/>
          </p:cNvSpPr>
          <p:nvPr/>
        </p:nvSpPr>
        <p:spPr bwMode="auto">
          <a:xfrm>
            <a:off x="3094038" y="40703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四、高处</a:t>
            </a:r>
            <a:r>
              <a:rPr kumimoji="1" lang="zh-CN" altLang="ko-KR"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管理</a:t>
            </a:r>
            <a:r>
              <a:rPr kumimoji="1" lang="zh-CN" altLang="ko-KR"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要求</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5323" name="AutoShape 11"/>
          <p:cNvSpPr>
            <a:spLocks noChangeArrowheads="1"/>
          </p:cNvSpPr>
          <p:nvPr/>
        </p:nvSpPr>
        <p:spPr bwMode="auto">
          <a:xfrm>
            <a:off x="2808288" y="49831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5324" name="Rectangle 12"/>
          <p:cNvSpPr>
            <a:spLocks noChangeArrowheads="1"/>
          </p:cNvSpPr>
          <p:nvPr/>
        </p:nvSpPr>
        <p:spPr bwMode="auto">
          <a:xfrm>
            <a:off x="3094038" y="4979988"/>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五、高处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许可流程</a:t>
            </a:r>
            <a:endParaRPr kumimoji="1" lang="en-US"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5325" name="AutoShape 13"/>
          <p:cNvSpPr>
            <a:spLocks noChangeArrowheads="1"/>
          </p:cNvSpPr>
          <p:nvPr/>
        </p:nvSpPr>
        <p:spPr bwMode="auto">
          <a:xfrm>
            <a:off x="2808288" y="58467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5326" name="Rectangle 14"/>
          <p:cNvSpPr>
            <a:spLocks noChangeArrowheads="1"/>
          </p:cNvSpPr>
          <p:nvPr/>
        </p:nvSpPr>
        <p:spPr bwMode="auto">
          <a:xfrm>
            <a:off x="3097213" y="57975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六、工作职责</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8675"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28676" name="Rectangle 5"/>
          <p:cNvSpPr/>
          <p:nvPr/>
        </p:nvSpPr>
        <p:spPr>
          <a:xfrm>
            <a:off x="533400" y="12176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（一）</a:t>
            </a:r>
            <a:r>
              <a:rPr lang="zh-CN" altLang="en-US" sz="2800" dirty="0">
                <a:solidFill>
                  <a:srgbClr val="1136EF"/>
                </a:solidFill>
                <a:latin typeface="楷体_GB2312" pitchFamily="49" charset="-122"/>
                <a:ea typeface="楷体_GB2312" pitchFamily="49" charset="-122"/>
              </a:rPr>
              <a:t>基本要求</a:t>
            </a:r>
            <a:endParaRPr lang="zh-CN" altLang="en-US" sz="2800" dirty="0">
              <a:solidFill>
                <a:srgbClr val="1136EF"/>
              </a:solidFill>
              <a:latin typeface="楷体_GB2312" pitchFamily="49" charset="-122"/>
              <a:ea typeface="楷体_GB2312" pitchFamily="49" charset="-122"/>
            </a:endParaRPr>
          </a:p>
        </p:txBody>
      </p:sp>
      <p:sp>
        <p:nvSpPr>
          <p:cNvPr id="28677" name="Rectangle 6"/>
          <p:cNvSpPr/>
          <p:nvPr/>
        </p:nvSpPr>
        <p:spPr>
          <a:xfrm>
            <a:off x="720725" y="2052638"/>
            <a:ext cx="9361488" cy="4473575"/>
          </a:xfrm>
          <a:prstGeom prst="rect">
            <a:avLst/>
          </a:prstGeom>
          <a:noFill/>
          <a:ln w="28575" cap="flat" cmpd="sng">
            <a:solidFill>
              <a:srgbClr val="800080"/>
            </a:solidFill>
            <a:prstDash val="solid"/>
            <a:miter/>
            <a:headEnd type="none" w="med" len="med"/>
            <a:tailEnd type="none" w="med" len="med"/>
          </a:ln>
        </p:spPr>
        <p:txBody>
          <a:bodyPr lIns="53754" tIns="53754" rIns="53754" bIns="53754" anchor="t">
            <a:spAutoFit/>
          </a:bodyPr>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按</a:t>
            </a:r>
            <a:r>
              <a:rPr lang="zh-CN" altLang="en-US" sz="2600" dirty="0">
                <a:solidFill>
                  <a:schemeClr val="tx1"/>
                </a:solidFill>
                <a:latin typeface="楷体_GB2312" pitchFamily="49" charset="-122"/>
                <a:ea typeface="楷体_GB2312" pitchFamily="49" charset="-122"/>
              </a:rPr>
              <a:t>以下顺序选择最佳的坠落防护措施：</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1.</a:t>
            </a:r>
            <a:r>
              <a:rPr lang="zh-CN" altLang="en-US" sz="2600" dirty="0">
                <a:solidFill>
                  <a:schemeClr val="tx1"/>
                </a:solidFill>
                <a:latin typeface="楷体_GB2312" pitchFamily="49" charset="-122"/>
                <a:ea typeface="楷体_GB2312" pitchFamily="49" charset="-122"/>
              </a:rPr>
              <a:t>尽可能把工作安排在地面上进行，避免高处作业；</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2.</a:t>
            </a:r>
            <a:r>
              <a:rPr lang="zh-CN" altLang="en-US" sz="2600" dirty="0">
                <a:solidFill>
                  <a:schemeClr val="tx1"/>
                </a:solidFill>
                <a:latin typeface="楷体_GB2312" pitchFamily="49" charset="-122"/>
                <a:ea typeface="楷体_GB2312" pitchFamily="49" charset="-122"/>
              </a:rPr>
              <a:t>有条件时安装固定的围栏和扶手，防止坠落发生；</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3.</a:t>
            </a:r>
            <a:r>
              <a:rPr lang="zh-CN" altLang="en-US" sz="2600" dirty="0">
                <a:solidFill>
                  <a:schemeClr val="tx1"/>
                </a:solidFill>
                <a:latin typeface="楷体_GB2312" pitchFamily="49" charset="-122"/>
                <a:ea typeface="楷体_GB2312" pitchFamily="49" charset="-122"/>
              </a:rPr>
              <a:t>有条件时用工作平台，如脚手架或升降平台；</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4.</a:t>
            </a:r>
            <a:r>
              <a:rPr lang="zh-CN" altLang="en-US" sz="2600" dirty="0">
                <a:solidFill>
                  <a:schemeClr val="tx1"/>
                </a:solidFill>
                <a:latin typeface="楷体_GB2312" pitchFamily="49" charset="-122"/>
                <a:ea typeface="楷体_GB2312" pitchFamily="49" charset="-122"/>
              </a:rPr>
              <a:t>把安全带调整到一定的长度，使作业人员不能接近高处作业区域的边缘；</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en-US" altLang="zh-CN" sz="2600" dirty="0">
                <a:solidFill>
                  <a:schemeClr val="tx1"/>
                </a:solidFill>
                <a:latin typeface="楷体_GB2312" pitchFamily="49" charset="-122"/>
                <a:ea typeface="楷体_GB2312" pitchFamily="49" charset="-122"/>
              </a:rPr>
              <a:t>  5.</a:t>
            </a:r>
            <a:r>
              <a:rPr lang="zh-CN" altLang="en-US" sz="2600" dirty="0">
                <a:solidFill>
                  <a:schemeClr val="tx1"/>
                </a:solidFill>
                <a:latin typeface="楷体_GB2312" pitchFamily="49" charset="-122"/>
                <a:ea typeface="楷体_GB2312" pitchFamily="49" charset="-122"/>
              </a:rPr>
              <a:t>使用带缓冲的防坠落装置，如全身式安全带和系索。</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2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rgbClr val="FF0000"/>
                </a:solidFill>
                <a:latin typeface="楷体_GB2312" pitchFamily="49" charset="-122"/>
                <a:ea typeface="楷体_GB2312" pitchFamily="49" charset="-122"/>
              </a:rPr>
              <a:t>  如果以上防范措施没有实施，不得开始作业</a:t>
            </a:r>
            <a:r>
              <a:rPr lang="zh-CN" altLang="en-US" sz="2400" dirty="0">
                <a:solidFill>
                  <a:srgbClr val="FF0000"/>
                </a:solidFill>
                <a:latin typeface="楷体_GB2312" pitchFamily="49" charset="-122"/>
                <a:ea typeface="楷体_GB2312" pitchFamily="49" charset="-122"/>
              </a:rPr>
              <a:t>。</a:t>
            </a:r>
            <a:endParaRPr lang="zh-CN" altLang="en-US" sz="2400" dirty="0">
              <a:solidFill>
                <a:srgbClr val="FF0000"/>
              </a:solidFill>
              <a:latin typeface="楷体_GB2312" pitchFamily="49" charset="-122"/>
              <a:ea typeface="楷体_GB2312" pitchFamily="49" charset="-122"/>
            </a:endParaRPr>
          </a:p>
        </p:txBody>
      </p:sp>
      <p:grpSp>
        <p:nvGrpSpPr>
          <p:cNvPr id="28678" name="Group 7"/>
          <p:cNvGrpSpPr/>
          <p:nvPr/>
        </p:nvGrpSpPr>
        <p:grpSpPr>
          <a:xfrm>
            <a:off x="8485188" y="1217613"/>
            <a:ext cx="1811337" cy="1323975"/>
            <a:chOff x="3024" y="2544"/>
            <a:chExt cx="1006" cy="624"/>
          </a:xfrm>
        </p:grpSpPr>
        <p:grpSp>
          <p:nvGrpSpPr>
            <p:cNvPr id="28679" name="Group 8"/>
            <p:cNvGrpSpPr/>
            <p:nvPr/>
          </p:nvGrpSpPr>
          <p:grpSpPr>
            <a:xfrm>
              <a:off x="3024" y="2544"/>
              <a:ext cx="1006" cy="624"/>
              <a:chOff x="914" y="1154"/>
              <a:chExt cx="1006" cy="559"/>
            </a:xfrm>
          </p:grpSpPr>
          <p:sp>
            <p:nvSpPr>
              <p:cNvPr id="381961" name="Rectangle 9"/>
              <p:cNvSpPr>
                <a:spLocks noChangeArrowheads="1"/>
              </p:cNvSpPr>
              <p:nvPr/>
            </p:nvSpPr>
            <p:spPr bwMode="auto">
              <a:xfrm>
                <a:off x="914" y="1155"/>
                <a:ext cx="1003" cy="555"/>
              </a:xfrm>
              <a:prstGeom prst="rect">
                <a:avLst/>
              </a:prstGeom>
              <a:solidFill>
                <a:srgbClr val="C0C0C0"/>
              </a:solidFill>
              <a:ln w="6350">
                <a:solidFill>
                  <a:srgbClr val="000000"/>
                </a:solidFill>
                <a:miter lim="800000"/>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pSp>
            <p:nvGrpSpPr>
              <p:cNvPr id="28681" name="Group 10"/>
              <p:cNvGrpSpPr/>
              <p:nvPr/>
            </p:nvGrpSpPr>
            <p:grpSpPr>
              <a:xfrm>
                <a:off x="969" y="1154"/>
                <a:ext cx="894" cy="559"/>
                <a:chOff x="969" y="1154"/>
                <a:chExt cx="894" cy="559"/>
              </a:xfrm>
            </p:grpSpPr>
            <p:sp>
              <p:nvSpPr>
                <p:cNvPr id="381963" name="Line 11"/>
                <p:cNvSpPr>
                  <a:spLocks noChangeShapeType="1"/>
                </p:cNvSpPr>
                <p:nvPr/>
              </p:nvSpPr>
              <p:spPr bwMode="auto">
                <a:xfrm>
                  <a:off x="1416"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64" name="Line 12"/>
                <p:cNvSpPr>
                  <a:spLocks noChangeShapeType="1"/>
                </p:cNvSpPr>
                <p:nvPr/>
              </p:nvSpPr>
              <p:spPr bwMode="auto">
                <a:xfrm>
                  <a:off x="1360"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65" name="Line 13"/>
                <p:cNvSpPr>
                  <a:spLocks noChangeShapeType="1"/>
                </p:cNvSpPr>
                <p:nvPr/>
              </p:nvSpPr>
              <p:spPr bwMode="auto">
                <a:xfrm>
                  <a:off x="1304"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66" name="Line 14"/>
                <p:cNvSpPr>
                  <a:spLocks noChangeShapeType="1"/>
                </p:cNvSpPr>
                <p:nvPr/>
              </p:nvSpPr>
              <p:spPr bwMode="auto">
                <a:xfrm flipV="1">
                  <a:off x="1248"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67" name="Line 15"/>
                <p:cNvSpPr>
                  <a:spLocks noChangeShapeType="1"/>
                </p:cNvSpPr>
                <p:nvPr/>
              </p:nvSpPr>
              <p:spPr bwMode="auto">
                <a:xfrm>
                  <a:off x="1193"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68" name="Line 16"/>
                <p:cNvSpPr>
                  <a:spLocks noChangeShapeType="1"/>
                </p:cNvSpPr>
                <p:nvPr/>
              </p:nvSpPr>
              <p:spPr bwMode="auto">
                <a:xfrm flipV="1">
                  <a:off x="1137"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69" name="Line 17"/>
                <p:cNvSpPr>
                  <a:spLocks noChangeShapeType="1"/>
                </p:cNvSpPr>
                <p:nvPr/>
              </p:nvSpPr>
              <p:spPr bwMode="auto">
                <a:xfrm>
                  <a:off x="1081"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0" name="Line 18"/>
                <p:cNvSpPr>
                  <a:spLocks noChangeShapeType="1"/>
                </p:cNvSpPr>
                <p:nvPr/>
              </p:nvSpPr>
              <p:spPr bwMode="auto">
                <a:xfrm flipV="1">
                  <a:off x="1025"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1" name="Line 19"/>
                <p:cNvSpPr>
                  <a:spLocks noChangeShapeType="1"/>
                </p:cNvSpPr>
                <p:nvPr/>
              </p:nvSpPr>
              <p:spPr bwMode="auto">
                <a:xfrm>
                  <a:off x="969" y="1154"/>
                  <a:ext cx="1" cy="559"/>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2" name="Line 20"/>
                <p:cNvSpPr>
                  <a:spLocks noChangeShapeType="1"/>
                </p:cNvSpPr>
                <p:nvPr/>
              </p:nvSpPr>
              <p:spPr bwMode="auto">
                <a:xfrm>
                  <a:off x="1862"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3" name="Line 21"/>
                <p:cNvSpPr>
                  <a:spLocks noChangeShapeType="1"/>
                </p:cNvSpPr>
                <p:nvPr/>
              </p:nvSpPr>
              <p:spPr bwMode="auto">
                <a:xfrm>
                  <a:off x="1806"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4" name="Line 22"/>
                <p:cNvSpPr>
                  <a:spLocks noChangeShapeType="1"/>
                </p:cNvSpPr>
                <p:nvPr/>
              </p:nvSpPr>
              <p:spPr bwMode="auto">
                <a:xfrm>
                  <a:off x="1750"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5" name="Line 23"/>
                <p:cNvSpPr>
                  <a:spLocks noChangeShapeType="1"/>
                </p:cNvSpPr>
                <p:nvPr/>
              </p:nvSpPr>
              <p:spPr bwMode="auto">
                <a:xfrm flipV="1">
                  <a:off x="1694"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6" name="Line 24"/>
                <p:cNvSpPr>
                  <a:spLocks noChangeShapeType="1"/>
                </p:cNvSpPr>
                <p:nvPr/>
              </p:nvSpPr>
              <p:spPr bwMode="auto">
                <a:xfrm>
                  <a:off x="1638"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7" name="Line 25"/>
                <p:cNvSpPr>
                  <a:spLocks noChangeShapeType="1"/>
                </p:cNvSpPr>
                <p:nvPr/>
              </p:nvSpPr>
              <p:spPr bwMode="auto">
                <a:xfrm flipV="1">
                  <a:off x="1583"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8" name="Line 26"/>
                <p:cNvSpPr>
                  <a:spLocks noChangeShapeType="1"/>
                </p:cNvSpPr>
                <p:nvPr/>
              </p:nvSpPr>
              <p:spPr bwMode="auto">
                <a:xfrm>
                  <a:off x="1527"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79" name="Line 27"/>
                <p:cNvSpPr>
                  <a:spLocks noChangeShapeType="1"/>
                </p:cNvSpPr>
                <p:nvPr/>
              </p:nvSpPr>
              <p:spPr bwMode="auto">
                <a:xfrm>
                  <a:off x="1471" y="1155"/>
                  <a:ext cx="1" cy="557"/>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pSp>
          <p:grpSp>
            <p:nvGrpSpPr>
              <p:cNvPr id="28699" name="Group 28"/>
              <p:cNvGrpSpPr/>
              <p:nvPr/>
            </p:nvGrpSpPr>
            <p:grpSpPr>
              <a:xfrm>
                <a:off x="914" y="1210"/>
                <a:ext cx="1006" cy="446"/>
                <a:chOff x="914" y="1210"/>
                <a:chExt cx="1006" cy="446"/>
              </a:xfrm>
            </p:grpSpPr>
            <p:sp>
              <p:nvSpPr>
                <p:cNvPr id="381981" name="Line 29"/>
                <p:cNvSpPr>
                  <a:spLocks noChangeShapeType="1"/>
                </p:cNvSpPr>
                <p:nvPr/>
              </p:nvSpPr>
              <p:spPr bwMode="auto">
                <a:xfrm>
                  <a:off x="914" y="1432"/>
                  <a:ext cx="1005"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2" name="Line 30"/>
                <p:cNvSpPr>
                  <a:spLocks noChangeShapeType="1"/>
                </p:cNvSpPr>
                <p:nvPr/>
              </p:nvSpPr>
              <p:spPr bwMode="auto">
                <a:xfrm>
                  <a:off x="914" y="1377"/>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3" name="Line 31"/>
                <p:cNvSpPr>
                  <a:spLocks noChangeShapeType="1"/>
                </p:cNvSpPr>
                <p:nvPr/>
              </p:nvSpPr>
              <p:spPr bwMode="auto">
                <a:xfrm>
                  <a:off x="914" y="1321"/>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4" name="Line 32"/>
                <p:cNvSpPr>
                  <a:spLocks noChangeShapeType="1"/>
                </p:cNvSpPr>
                <p:nvPr/>
              </p:nvSpPr>
              <p:spPr bwMode="auto">
                <a:xfrm>
                  <a:off x="914" y="1265"/>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5" name="Line 33"/>
                <p:cNvSpPr>
                  <a:spLocks noChangeShapeType="1"/>
                </p:cNvSpPr>
                <p:nvPr/>
              </p:nvSpPr>
              <p:spPr bwMode="auto">
                <a:xfrm>
                  <a:off x="914" y="1210"/>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6" name="Line 34"/>
                <p:cNvSpPr>
                  <a:spLocks noChangeShapeType="1"/>
                </p:cNvSpPr>
                <p:nvPr/>
              </p:nvSpPr>
              <p:spPr bwMode="auto">
                <a:xfrm>
                  <a:off x="914" y="1655"/>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7" name="Line 35"/>
                <p:cNvSpPr>
                  <a:spLocks noChangeShapeType="1"/>
                </p:cNvSpPr>
                <p:nvPr/>
              </p:nvSpPr>
              <p:spPr bwMode="auto">
                <a:xfrm>
                  <a:off x="914" y="1599"/>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8" name="Line 36"/>
                <p:cNvSpPr>
                  <a:spLocks noChangeShapeType="1"/>
                </p:cNvSpPr>
                <p:nvPr/>
              </p:nvSpPr>
              <p:spPr bwMode="auto">
                <a:xfrm>
                  <a:off x="914" y="1544"/>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89" name="Line 37"/>
                <p:cNvSpPr>
                  <a:spLocks noChangeShapeType="1"/>
                </p:cNvSpPr>
                <p:nvPr/>
              </p:nvSpPr>
              <p:spPr bwMode="auto">
                <a:xfrm>
                  <a:off x="914" y="1488"/>
                  <a:ext cx="1006" cy="1"/>
                </a:xfrm>
                <a:prstGeom prst="line">
                  <a:avLst/>
                </a:prstGeom>
                <a:noFill/>
                <a:ln w="6350">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pSp>
        </p:grpSp>
        <p:grpSp>
          <p:nvGrpSpPr>
            <p:cNvPr id="28709" name="Group 38"/>
            <p:cNvGrpSpPr/>
            <p:nvPr/>
          </p:nvGrpSpPr>
          <p:grpSpPr>
            <a:xfrm>
              <a:off x="3025" y="2599"/>
              <a:ext cx="987" cy="504"/>
              <a:chOff x="913" y="1201"/>
              <a:chExt cx="987" cy="452"/>
            </a:xfrm>
          </p:grpSpPr>
          <p:sp>
            <p:nvSpPr>
              <p:cNvPr id="381991" name="Freeform 39"/>
              <p:cNvSpPr/>
              <p:nvPr/>
            </p:nvSpPr>
            <p:spPr bwMode="auto">
              <a:xfrm>
                <a:off x="913" y="1211"/>
                <a:ext cx="986" cy="442"/>
              </a:xfrm>
              <a:custGeom>
                <a:avLst/>
                <a:gdLst/>
                <a:ahLst/>
                <a:cxnLst>
                  <a:cxn ang="0">
                    <a:pos x="0" y="1991"/>
                  </a:cxn>
                  <a:cxn ang="0">
                    <a:pos x="836" y="1437"/>
                  </a:cxn>
                  <a:cxn ang="0">
                    <a:pos x="1308" y="1968"/>
                  </a:cxn>
                  <a:cxn ang="0">
                    <a:pos x="1951" y="1158"/>
                  </a:cxn>
                  <a:cxn ang="0">
                    <a:pos x="2505" y="1679"/>
                  </a:cxn>
                  <a:cxn ang="0">
                    <a:pos x="3318" y="671"/>
                  </a:cxn>
                  <a:cxn ang="0">
                    <a:pos x="3902" y="1158"/>
                  </a:cxn>
                  <a:cxn ang="0">
                    <a:pos x="4738" y="138"/>
                  </a:cxn>
                  <a:cxn ang="0">
                    <a:pos x="4646" y="46"/>
                  </a:cxn>
                  <a:cxn ang="0">
                    <a:pos x="4932" y="0"/>
                  </a:cxn>
                  <a:cxn ang="0">
                    <a:pos x="4921" y="324"/>
                  </a:cxn>
                  <a:cxn ang="0">
                    <a:pos x="4828" y="232"/>
                  </a:cxn>
                  <a:cxn ang="0">
                    <a:pos x="3910" y="1366"/>
                  </a:cxn>
                  <a:cxn ang="0">
                    <a:pos x="3346" y="880"/>
                  </a:cxn>
                  <a:cxn ang="0">
                    <a:pos x="2509" y="1899"/>
                  </a:cxn>
                  <a:cxn ang="0">
                    <a:pos x="1970" y="1389"/>
                  </a:cxn>
                  <a:cxn ang="0">
                    <a:pos x="1308" y="2211"/>
                  </a:cxn>
                  <a:cxn ang="0">
                    <a:pos x="798" y="1634"/>
                  </a:cxn>
                  <a:cxn ang="0">
                    <a:pos x="0" y="2177"/>
                  </a:cxn>
                  <a:cxn ang="0">
                    <a:pos x="0" y="1991"/>
                  </a:cxn>
                </a:cxnLst>
                <a:rect l="0" t="0" r="r" b="b"/>
                <a:pathLst>
                  <a:path w="4932" h="2211">
                    <a:moveTo>
                      <a:pt x="0" y="1991"/>
                    </a:moveTo>
                    <a:lnTo>
                      <a:pt x="836" y="1437"/>
                    </a:lnTo>
                    <a:lnTo>
                      <a:pt x="1308" y="1968"/>
                    </a:lnTo>
                    <a:lnTo>
                      <a:pt x="1951" y="1158"/>
                    </a:lnTo>
                    <a:lnTo>
                      <a:pt x="2505" y="1679"/>
                    </a:lnTo>
                    <a:lnTo>
                      <a:pt x="3318" y="671"/>
                    </a:lnTo>
                    <a:lnTo>
                      <a:pt x="3902" y="1158"/>
                    </a:lnTo>
                    <a:lnTo>
                      <a:pt x="4738" y="138"/>
                    </a:lnTo>
                    <a:lnTo>
                      <a:pt x="4646" y="46"/>
                    </a:lnTo>
                    <a:lnTo>
                      <a:pt x="4932" y="0"/>
                    </a:lnTo>
                    <a:lnTo>
                      <a:pt x="4921" y="324"/>
                    </a:lnTo>
                    <a:lnTo>
                      <a:pt x="4828" y="232"/>
                    </a:lnTo>
                    <a:lnTo>
                      <a:pt x="3910" y="1366"/>
                    </a:lnTo>
                    <a:lnTo>
                      <a:pt x="3346" y="880"/>
                    </a:lnTo>
                    <a:lnTo>
                      <a:pt x="2509" y="1899"/>
                    </a:lnTo>
                    <a:lnTo>
                      <a:pt x="1970" y="1389"/>
                    </a:lnTo>
                    <a:lnTo>
                      <a:pt x="1308" y="2211"/>
                    </a:lnTo>
                    <a:lnTo>
                      <a:pt x="798" y="1634"/>
                    </a:lnTo>
                    <a:lnTo>
                      <a:pt x="0" y="2177"/>
                    </a:lnTo>
                    <a:lnTo>
                      <a:pt x="0" y="1991"/>
                    </a:lnTo>
                    <a:close/>
                  </a:path>
                </a:pathLst>
              </a:custGeom>
              <a:solidFill>
                <a:srgbClr val="FF3300"/>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381992" name="Freeform 40"/>
              <p:cNvSpPr/>
              <p:nvPr/>
            </p:nvSpPr>
            <p:spPr bwMode="auto">
              <a:xfrm>
                <a:off x="914" y="1201"/>
                <a:ext cx="986" cy="442"/>
              </a:xfrm>
              <a:custGeom>
                <a:avLst/>
                <a:gdLst/>
                <a:ahLst/>
                <a:cxnLst>
                  <a:cxn ang="0">
                    <a:pos x="0" y="1991"/>
                  </a:cxn>
                  <a:cxn ang="0">
                    <a:pos x="838" y="1436"/>
                  </a:cxn>
                  <a:cxn ang="0">
                    <a:pos x="1309" y="1968"/>
                  </a:cxn>
                  <a:cxn ang="0">
                    <a:pos x="1952" y="1158"/>
                  </a:cxn>
                  <a:cxn ang="0">
                    <a:pos x="2506" y="1678"/>
                  </a:cxn>
                  <a:cxn ang="0">
                    <a:pos x="3320" y="671"/>
                  </a:cxn>
                  <a:cxn ang="0">
                    <a:pos x="3904" y="1158"/>
                  </a:cxn>
                  <a:cxn ang="0">
                    <a:pos x="4740" y="139"/>
                  </a:cxn>
                  <a:cxn ang="0">
                    <a:pos x="4647" y="46"/>
                  </a:cxn>
                  <a:cxn ang="0">
                    <a:pos x="4934" y="0"/>
                  </a:cxn>
                  <a:cxn ang="0">
                    <a:pos x="4922" y="324"/>
                  </a:cxn>
                  <a:cxn ang="0">
                    <a:pos x="4829" y="232"/>
                  </a:cxn>
                  <a:cxn ang="0">
                    <a:pos x="3910" y="1366"/>
                  </a:cxn>
                  <a:cxn ang="0">
                    <a:pos x="3346" y="880"/>
                  </a:cxn>
                  <a:cxn ang="0">
                    <a:pos x="2510" y="1899"/>
                  </a:cxn>
                  <a:cxn ang="0">
                    <a:pos x="1971" y="1390"/>
                  </a:cxn>
                  <a:cxn ang="0">
                    <a:pos x="1309" y="2212"/>
                  </a:cxn>
                  <a:cxn ang="0">
                    <a:pos x="799" y="1633"/>
                  </a:cxn>
                  <a:cxn ang="0">
                    <a:pos x="0" y="2177"/>
                  </a:cxn>
                  <a:cxn ang="0">
                    <a:pos x="0" y="1991"/>
                  </a:cxn>
                </a:cxnLst>
                <a:rect l="0" t="0" r="r" b="b"/>
                <a:pathLst>
                  <a:path w="4934" h="2212">
                    <a:moveTo>
                      <a:pt x="0" y="1991"/>
                    </a:moveTo>
                    <a:lnTo>
                      <a:pt x="838" y="1436"/>
                    </a:lnTo>
                    <a:lnTo>
                      <a:pt x="1309" y="1968"/>
                    </a:lnTo>
                    <a:lnTo>
                      <a:pt x="1952" y="1158"/>
                    </a:lnTo>
                    <a:lnTo>
                      <a:pt x="2506" y="1678"/>
                    </a:lnTo>
                    <a:lnTo>
                      <a:pt x="3320" y="671"/>
                    </a:lnTo>
                    <a:lnTo>
                      <a:pt x="3904" y="1158"/>
                    </a:lnTo>
                    <a:lnTo>
                      <a:pt x="4740" y="139"/>
                    </a:lnTo>
                    <a:lnTo>
                      <a:pt x="4647" y="46"/>
                    </a:lnTo>
                    <a:lnTo>
                      <a:pt x="4934" y="0"/>
                    </a:lnTo>
                    <a:lnTo>
                      <a:pt x="4922" y="324"/>
                    </a:lnTo>
                    <a:lnTo>
                      <a:pt x="4829" y="232"/>
                    </a:lnTo>
                    <a:lnTo>
                      <a:pt x="3910" y="1366"/>
                    </a:lnTo>
                    <a:lnTo>
                      <a:pt x="3346" y="880"/>
                    </a:lnTo>
                    <a:lnTo>
                      <a:pt x="2510" y="1899"/>
                    </a:lnTo>
                    <a:lnTo>
                      <a:pt x="1971" y="1390"/>
                    </a:lnTo>
                    <a:lnTo>
                      <a:pt x="1309" y="2212"/>
                    </a:lnTo>
                    <a:lnTo>
                      <a:pt x="799" y="1633"/>
                    </a:lnTo>
                    <a:lnTo>
                      <a:pt x="0" y="2177"/>
                    </a:lnTo>
                    <a:lnTo>
                      <a:pt x="0" y="1991"/>
                    </a:lnTo>
                    <a:close/>
                  </a:path>
                </a:pathLst>
              </a:custGeom>
              <a:solidFill>
                <a:srgbClr val="FF3300"/>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pSp>
      </p:gr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29699"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29700" name="Rectangle 5"/>
          <p:cNvSpPr/>
          <p:nvPr/>
        </p:nvSpPr>
        <p:spPr>
          <a:xfrm>
            <a:off x="533400" y="12176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（一）</a:t>
            </a:r>
            <a:r>
              <a:rPr lang="zh-CN" altLang="en-US" sz="2800" dirty="0">
                <a:solidFill>
                  <a:srgbClr val="1136EF"/>
                </a:solidFill>
                <a:latin typeface="楷体_GB2312" pitchFamily="49" charset="-122"/>
                <a:ea typeface="楷体_GB2312" pitchFamily="49" charset="-122"/>
              </a:rPr>
              <a:t>基本要求</a:t>
            </a:r>
            <a:endParaRPr lang="zh-CN" altLang="en-US" sz="2800" dirty="0">
              <a:solidFill>
                <a:srgbClr val="1136EF"/>
              </a:solidFill>
              <a:latin typeface="楷体_GB2312" pitchFamily="49" charset="-122"/>
              <a:ea typeface="楷体_GB2312" pitchFamily="49" charset="-122"/>
            </a:endParaRPr>
          </a:p>
        </p:txBody>
      </p:sp>
      <p:sp>
        <p:nvSpPr>
          <p:cNvPr id="29701" name="Rectangle 6"/>
          <p:cNvSpPr/>
          <p:nvPr/>
        </p:nvSpPr>
        <p:spPr>
          <a:xfrm>
            <a:off x="1008063" y="2089150"/>
            <a:ext cx="8713787" cy="4356100"/>
          </a:xfrm>
          <a:prstGeom prst="rect">
            <a:avLst/>
          </a:prstGeom>
          <a:noFill/>
          <a:ln w="28575" cap="flat" cmpd="sng">
            <a:solidFill>
              <a:srgbClr val="800080"/>
            </a:solidFill>
            <a:prstDash val="solid"/>
            <a:miter/>
            <a:headEnd type="none" w="med" len="med"/>
            <a:tailEnd type="none" w="med" len="med"/>
          </a:ln>
        </p:spPr>
        <p:txBody>
          <a:bodyPr lIns="53754" tIns="53754" rIns="53754" bIns="53754" anchor="t">
            <a:spAutoFit/>
          </a:bodyPr>
          <a:p>
            <a:pPr marL="17780"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 pos="1698625" algn="l"/>
              </a:tabLst>
            </a:pPr>
            <a:r>
              <a:rPr lang="en-US" altLang="zh-CN" sz="28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坠落防护应通过采取消除坠落危害、坠落预防和坠落控制等措施来实现。</a:t>
            </a:r>
            <a:endParaRPr lang="zh-CN" altLang="en-US" sz="2600" dirty="0">
              <a:solidFill>
                <a:schemeClr val="tx1"/>
              </a:solidFill>
              <a:latin typeface="楷体_GB2312" pitchFamily="49" charset="-122"/>
              <a:ea typeface="楷体_GB2312" pitchFamily="49" charset="-122"/>
            </a:endParaRPr>
          </a:p>
          <a:p>
            <a:pPr marL="17780"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 pos="1698625" algn="l"/>
              </a:tabLst>
            </a:pPr>
            <a:r>
              <a:rPr lang="zh-CN" altLang="en-US" sz="2600" dirty="0">
                <a:solidFill>
                  <a:schemeClr val="tx1"/>
                </a:solidFill>
                <a:latin typeface="楷体_GB2312" pitchFamily="49" charset="-122"/>
                <a:ea typeface="楷体_GB2312" pitchFamily="49" charset="-122"/>
              </a:rPr>
              <a:t>   </a:t>
            </a:r>
            <a:r>
              <a:rPr lang="zh-CN" altLang="en-US" sz="2600" dirty="0">
                <a:solidFill>
                  <a:srgbClr val="FF0000"/>
                </a:solidFill>
                <a:latin typeface="楷体_GB2312" pitchFamily="49" charset="-122"/>
                <a:ea typeface="楷体_GB2312" pitchFamily="49" charset="-122"/>
              </a:rPr>
              <a:t>第一步 消除坠落隐患</a:t>
            </a:r>
            <a:endParaRPr lang="zh-CN" altLang="en-US" sz="2600" dirty="0">
              <a:solidFill>
                <a:srgbClr val="FF0000"/>
              </a:solidFill>
              <a:latin typeface="楷体_GB2312" pitchFamily="49" charset="-122"/>
              <a:ea typeface="楷体_GB2312" pitchFamily="49" charset="-122"/>
            </a:endParaRPr>
          </a:p>
          <a:p>
            <a:pPr marL="1160780" lvl="2" indent="-449580" algn="just" defTabSz="1075055" eaLnBrk="1" fontAlgn="base" hangingPunct="1">
              <a:lnSpc>
                <a:spcPct val="135000"/>
              </a:lnSpc>
              <a:spcBef>
                <a:spcPct val="15000"/>
              </a:spcBef>
              <a:buClr>
                <a:schemeClr val="accent2"/>
              </a:buClr>
              <a:buFont typeface="Wingdings" panose="05000000000000000000" pitchFamily="2" charset="2"/>
              <a:buChar char="p"/>
              <a:tabLst>
                <a:tab pos="711200" algn="l"/>
                <a:tab pos="1160780" algn="l"/>
                <a:tab pos="1262380" algn="l"/>
                <a:tab pos="1698625" algn="l"/>
              </a:tabLst>
            </a:pPr>
            <a:r>
              <a:rPr lang="zh-CN" altLang="en-US" sz="2600" dirty="0">
                <a:solidFill>
                  <a:schemeClr val="tx1"/>
                </a:solidFill>
                <a:latin typeface="楷体_GB2312" pitchFamily="49" charset="-122"/>
                <a:ea typeface="楷体_GB2312" pitchFamily="49" charset="-122"/>
              </a:rPr>
              <a:t> 在设计和工作计划制定过程中：</a:t>
            </a:r>
            <a:endParaRPr lang="zh-CN" altLang="en-US" sz="2600" dirty="0">
              <a:solidFill>
                <a:schemeClr val="tx1"/>
              </a:solidFill>
              <a:latin typeface="楷体_GB2312" pitchFamily="49" charset="-122"/>
              <a:ea typeface="楷体_GB2312" pitchFamily="49" charset="-122"/>
            </a:endParaRPr>
          </a:p>
          <a:p>
            <a:pPr marL="1160780" lvl="2" indent="-449580" algn="just" defTabSz="1075055" eaLnBrk="1" fontAlgn="base" hangingPunct="1">
              <a:lnSpc>
                <a:spcPct val="135000"/>
              </a:lnSpc>
              <a:spcBef>
                <a:spcPct val="15000"/>
              </a:spcBef>
              <a:buClr>
                <a:schemeClr val="accent2"/>
              </a:buClr>
              <a:buFont typeface="Wingdings" panose="05000000000000000000" pitchFamily="2" charset="2"/>
              <a:buChar char="p"/>
              <a:tabLst>
                <a:tab pos="711200" algn="l"/>
                <a:tab pos="1160780" algn="l"/>
                <a:tab pos="1262380" algn="l"/>
                <a:tab pos="1698625" algn="l"/>
              </a:tabLst>
            </a:pPr>
            <a:r>
              <a:rPr lang="zh-CN" altLang="en-US" sz="2600" dirty="0">
                <a:solidFill>
                  <a:schemeClr val="tx1"/>
                </a:solidFill>
                <a:latin typeface="楷体_GB2312" pitchFamily="49" charset="-122"/>
                <a:ea typeface="楷体_GB2312" pitchFamily="49" charset="-122"/>
              </a:rPr>
              <a:t> 必须评估工作场所和作业过程；</a:t>
            </a:r>
            <a:endParaRPr lang="zh-CN" altLang="en-US" sz="2600" dirty="0">
              <a:solidFill>
                <a:schemeClr val="tx1"/>
              </a:solidFill>
              <a:latin typeface="楷体_GB2312" pitchFamily="49" charset="-122"/>
              <a:ea typeface="楷体_GB2312" pitchFamily="49" charset="-122"/>
            </a:endParaRPr>
          </a:p>
          <a:p>
            <a:pPr marL="1160780" lvl="2" indent="-449580" algn="just" defTabSz="1075055" eaLnBrk="1" fontAlgn="base" hangingPunct="1">
              <a:lnSpc>
                <a:spcPct val="135000"/>
              </a:lnSpc>
              <a:spcBef>
                <a:spcPct val="15000"/>
              </a:spcBef>
              <a:buClr>
                <a:schemeClr val="accent2"/>
              </a:buClr>
              <a:buFont typeface="Wingdings" panose="05000000000000000000" pitchFamily="2" charset="2"/>
              <a:buChar char="p"/>
              <a:tabLst>
                <a:tab pos="711200" algn="l"/>
                <a:tab pos="1160780" algn="l"/>
                <a:tab pos="1262380" algn="l"/>
                <a:tab pos="1698625" algn="l"/>
              </a:tabLst>
            </a:pPr>
            <a:r>
              <a:rPr lang="zh-CN" altLang="en-US" sz="2600" dirty="0">
                <a:solidFill>
                  <a:schemeClr val="tx1"/>
                </a:solidFill>
                <a:latin typeface="楷体_GB2312" pitchFamily="49" charset="-122"/>
                <a:ea typeface="楷体_GB2312" pitchFamily="49" charset="-122"/>
              </a:rPr>
              <a:t> 针对每个可能导致坠落环节制定措施消除隐患；</a:t>
            </a:r>
            <a:endParaRPr lang="zh-CN" altLang="en-US" sz="2600" dirty="0">
              <a:solidFill>
                <a:schemeClr val="tx1"/>
              </a:solidFill>
              <a:latin typeface="楷体_GB2312" pitchFamily="49" charset="-122"/>
              <a:ea typeface="楷体_GB2312" pitchFamily="49" charset="-122"/>
            </a:endParaRPr>
          </a:p>
          <a:p>
            <a:pPr marL="1160780" lvl="2" indent="-449580" algn="just" defTabSz="1075055" eaLnBrk="1" fontAlgn="base" hangingPunct="1">
              <a:lnSpc>
                <a:spcPct val="135000"/>
              </a:lnSpc>
              <a:spcBef>
                <a:spcPct val="15000"/>
              </a:spcBef>
              <a:buClr>
                <a:schemeClr val="accent2"/>
              </a:buClr>
              <a:buFont typeface="Wingdings" panose="05000000000000000000" pitchFamily="2" charset="2"/>
              <a:buChar char="p"/>
              <a:tabLst>
                <a:tab pos="711200" algn="l"/>
                <a:tab pos="1160780" algn="l"/>
                <a:tab pos="1262380" algn="l"/>
                <a:tab pos="1698625" algn="l"/>
              </a:tabLst>
            </a:pPr>
            <a:r>
              <a:rPr lang="zh-CN" altLang="en-US" sz="2600" dirty="0">
                <a:solidFill>
                  <a:schemeClr val="tx1"/>
                </a:solidFill>
                <a:latin typeface="楷体_GB2312" pitchFamily="49" charset="-122"/>
                <a:ea typeface="楷体_GB2312" pitchFamily="49" charset="-122"/>
              </a:rPr>
              <a:t> 措施包括对作业人员的身体条件要求。</a:t>
            </a:r>
            <a:endParaRPr lang="zh-CN" altLang="en-US" sz="2600" dirty="0">
              <a:solidFill>
                <a:schemeClr val="tx1"/>
              </a:solidFill>
              <a:latin typeface="楷体_GB2312" pitchFamily="49" charset="-122"/>
              <a:ea typeface="楷体_GB2312" pitchFamily="49" charset="-122"/>
            </a:endParaRPr>
          </a:p>
        </p:txBody>
      </p:sp>
      <p:pic>
        <p:nvPicPr>
          <p:cNvPr id="29702" name="Picture 9" descr="j0234687"/>
          <p:cNvPicPr>
            <a:picLocks noChangeAspect="1"/>
          </p:cNvPicPr>
          <p:nvPr/>
        </p:nvPicPr>
        <p:blipFill>
          <a:blip r:embed="rId1"/>
          <a:stretch>
            <a:fillRect/>
          </a:stretch>
        </p:blipFill>
        <p:spPr>
          <a:xfrm>
            <a:off x="7777163" y="3060700"/>
            <a:ext cx="2447925" cy="1809750"/>
          </a:xfrm>
          <a:prstGeom prst="rect">
            <a:avLst/>
          </a:prstGeom>
          <a:noFill/>
          <a:ln w="9525">
            <a:noFill/>
          </a:ln>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0723"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0724" name="Rectangle 5"/>
          <p:cNvSpPr/>
          <p:nvPr/>
        </p:nvSpPr>
        <p:spPr>
          <a:xfrm>
            <a:off x="533400" y="12176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（一）</a:t>
            </a:r>
            <a:r>
              <a:rPr lang="zh-CN" altLang="en-US" sz="2800" dirty="0">
                <a:solidFill>
                  <a:srgbClr val="1136EF"/>
                </a:solidFill>
                <a:latin typeface="楷体_GB2312" pitchFamily="49" charset="-122"/>
                <a:ea typeface="楷体_GB2312" pitchFamily="49" charset="-122"/>
              </a:rPr>
              <a:t>基本要求</a:t>
            </a:r>
            <a:endParaRPr lang="zh-CN" altLang="en-US" sz="2800" dirty="0">
              <a:solidFill>
                <a:srgbClr val="1136EF"/>
              </a:solidFill>
              <a:latin typeface="楷体_GB2312" pitchFamily="49" charset="-122"/>
              <a:ea typeface="楷体_GB2312" pitchFamily="49" charset="-122"/>
            </a:endParaRPr>
          </a:p>
        </p:txBody>
      </p:sp>
      <p:sp>
        <p:nvSpPr>
          <p:cNvPr id="30725" name="Rectangle 6"/>
          <p:cNvSpPr/>
          <p:nvPr/>
        </p:nvSpPr>
        <p:spPr>
          <a:xfrm>
            <a:off x="1152525" y="1974850"/>
            <a:ext cx="8640763" cy="4425950"/>
          </a:xfrm>
          <a:prstGeom prst="rect">
            <a:avLst/>
          </a:prstGeom>
          <a:noFill/>
          <a:ln w="28575" cap="flat" cmpd="sng">
            <a:solidFill>
              <a:srgbClr val="800080"/>
            </a:solidFill>
            <a:prstDash val="solid"/>
            <a:miter/>
            <a:headEnd type="none" w="med" len="med"/>
            <a:tailEnd type="none" w="med" len="med"/>
          </a:ln>
        </p:spPr>
        <p:txBody>
          <a:bodyPr lIns="53754" tIns="53754" rIns="53754" bIns="53754" anchor="t">
            <a:spAutoFit/>
          </a:bodyPr>
          <a:p>
            <a:pPr marL="294005" indent="0" algn="just" defTabSz="1075055" fontAlgn="base">
              <a:lnSpc>
                <a:spcPct val="155000"/>
              </a:lnSpc>
              <a:spcBef>
                <a:spcPct val="15000"/>
              </a:spcBef>
              <a:buClr>
                <a:srgbClr val="FF3399"/>
              </a:buClr>
              <a:buFont typeface="Wingdings" panose="05000000000000000000" pitchFamily="2" charset="2"/>
              <a:buNone/>
              <a:tabLst>
                <a:tab pos="711200" algn="l"/>
                <a:tab pos="1160780" algn="l"/>
                <a:tab pos="1262380" algn="l"/>
              </a:tabLst>
            </a:pPr>
            <a:r>
              <a:rPr lang="en-US" altLang="zh-CN" sz="2800" dirty="0">
                <a:solidFill>
                  <a:srgbClr val="FF0000"/>
                </a:solidFill>
                <a:latin typeface="楷体_GB2312" pitchFamily="49" charset="-122"/>
                <a:ea typeface="楷体_GB2312" pitchFamily="49" charset="-122"/>
              </a:rPr>
              <a:t>第</a:t>
            </a:r>
            <a:r>
              <a:rPr lang="zh-CN" altLang="en-US" sz="2800" dirty="0">
                <a:solidFill>
                  <a:srgbClr val="FF0000"/>
                </a:solidFill>
                <a:latin typeface="楷体_GB2312" pitchFamily="49" charset="-122"/>
                <a:ea typeface="楷体_GB2312" pitchFamily="49" charset="-122"/>
              </a:rPr>
              <a:t>二步 坠落预防</a:t>
            </a:r>
            <a:endParaRPr lang="zh-CN" altLang="en-US" sz="2800" dirty="0">
              <a:solidFill>
                <a:srgbClr val="FF0000"/>
              </a:solidFill>
              <a:latin typeface="楷体_GB2312" pitchFamily="49" charset="-122"/>
              <a:ea typeface="楷体_GB2312" pitchFamily="49" charset="-122"/>
            </a:endParaRPr>
          </a:p>
          <a:p>
            <a:pPr marL="294005" indent="0" algn="just" defTabSz="1075055" fontAlgn="base">
              <a:lnSpc>
                <a:spcPct val="155000"/>
              </a:lnSpc>
              <a:spcBef>
                <a:spcPct val="15000"/>
              </a:spcBef>
              <a:buClr>
                <a:srgbClr val="FF3399"/>
              </a:buClr>
              <a:buFont typeface="Wingdings" panose="05000000000000000000" pitchFamily="2" charset="2"/>
              <a:buNone/>
              <a:tabLst>
                <a:tab pos="711200" algn="l"/>
                <a:tab pos="1160780" algn="l"/>
                <a:tab pos="1262380" algn="l"/>
              </a:tabLst>
            </a:pPr>
            <a:r>
              <a:rPr lang="en-US" altLang="zh-CN" sz="2800" dirty="0">
                <a:solidFill>
                  <a:schemeClr val="tx1"/>
                </a:solidFill>
                <a:latin typeface="楷体_GB2312" pitchFamily="49" charset="-122"/>
                <a:ea typeface="楷体_GB2312" pitchFamily="49" charset="-122"/>
              </a:rPr>
              <a:t> </a:t>
            </a:r>
            <a:r>
              <a:rPr lang="zh-CN" altLang="en-US" sz="2800" dirty="0">
                <a:solidFill>
                  <a:schemeClr val="tx1"/>
                </a:solidFill>
                <a:latin typeface="楷体_GB2312" pitchFamily="49" charset="-122"/>
                <a:ea typeface="楷体_GB2312" pitchFamily="49" charset="-122"/>
              </a:rPr>
              <a:t>如果在第一步中不能完全消除坠落隐患，需：</a:t>
            </a:r>
            <a:endParaRPr lang="zh-CN" altLang="en-US" sz="2800" dirty="0">
              <a:solidFill>
                <a:schemeClr val="tx1"/>
              </a:solidFill>
              <a:latin typeface="楷体_GB2312" pitchFamily="49" charset="-122"/>
              <a:ea typeface="楷体_GB2312" pitchFamily="49" charset="-122"/>
            </a:endParaRPr>
          </a:p>
          <a:p>
            <a:pPr marL="1437005" lvl="2" indent="-449580" algn="just" defTabSz="1075055" eaLnBrk="1" fontAlgn="base" hangingPunct="1">
              <a:lnSpc>
                <a:spcPct val="155000"/>
              </a:lnSpc>
              <a:spcBef>
                <a:spcPct val="15000"/>
              </a:spcBef>
              <a:buClr>
                <a:schemeClr val="accent2"/>
              </a:buClr>
              <a:buFont typeface="Wingdings" panose="05000000000000000000" pitchFamily="2" charset="2"/>
              <a:buChar char="p"/>
              <a:tabLst>
                <a:tab pos="711200" algn="l"/>
                <a:tab pos="1160780" algn="l"/>
                <a:tab pos="1262380" algn="l"/>
              </a:tabLst>
            </a:pPr>
            <a:r>
              <a:rPr lang="zh-CN" altLang="en-US" sz="2800" dirty="0">
                <a:solidFill>
                  <a:schemeClr val="tx1"/>
                </a:solidFill>
                <a:latin typeface="楷体_GB2312" pitchFamily="49" charset="-122"/>
                <a:ea typeface="楷体_GB2312" pitchFamily="49" charset="-122"/>
              </a:rPr>
              <a:t>通过改进作业场所的条件来防止坠落</a:t>
            </a:r>
            <a:r>
              <a:rPr lang="en-US" altLang="zh-CN" sz="2800" dirty="0">
                <a:solidFill>
                  <a:schemeClr val="tx1"/>
                </a:solidFill>
                <a:latin typeface="楷体_GB2312" pitchFamily="49" charset="-122"/>
                <a:ea typeface="楷体_GB2312" pitchFamily="49" charset="-122"/>
              </a:rPr>
              <a:t>;</a:t>
            </a:r>
            <a:endParaRPr lang="en-US" altLang="zh-CN" sz="2800" dirty="0">
              <a:solidFill>
                <a:schemeClr val="tx1"/>
              </a:solidFill>
              <a:latin typeface="楷体_GB2312" pitchFamily="49" charset="-122"/>
              <a:ea typeface="楷体_GB2312" pitchFamily="49" charset="-122"/>
            </a:endParaRPr>
          </a:p>
          <a:p>
            <a:pPr marL="1437005" lvl="2" indent="-449580" algn="just" defTabSz="1075055" eaLnBrk="1" fontAlgn="base" hangingPunct="1">
              <a:lnSpc>
                <a:spcPct val="155000"/>
              </a:lnSpc>
              <a:spcBef>
                <a:spcPct val="15000"/>
              </a:spcBef>
              <a:buClr>
                <a:schemeClr val="accent2"/>
              </a:buClr>
              <a:buFont typeface="Wingdings" panose="05000000000000000000" pitchFamily="2" charset="2"/>
              <a:buChar char="p"/>
              <a:tabLst>
                <a:tab pos="711200" algn="l"/>
                <a:tab pos="1160780" algn="l"/>
                <a:tab pos="1262380" algn="l"/>
              </a:tabLst>
            </a:pPr>
            <a:r>
              <a:rPr lang="zh-CN" altLang="en-US" sz="2800" dirty="0">
                <a:solidFill>
                  <a:schemeClr val="tx1"/>
                </a:solidFill>
                <a:latin typeface="楷体_GB2312" pitchFamily="49" charset="-122"/>
                <a:ea typeface="楷体_GB2312" pitchFamily="49" charset="-122"/>
              </a:rPr>
              <a:t>在作业开始之前，安装楼梯、平台、护栏等 </a:t>
            </a:r>
            <a:endParaRPr lang="zh-CN" altLang="en-US" sz="2800" dirty="0">
              <a:solidFill>
                <a:schemeClr val="tx1"/>
              </a:solidFill>
              <a:latin typeface="楷体_GB2312" pitchFamily="49" charset="-122"/>
              <a:ea typeface="楷体_GB2312" pitchFamily="49" charset="-122"/>
            </a:endParaRPr>
          </a:p>
          <a:p>
            <a:pPr marL="1437005" lvl="2" indent="-449580" algn="just" defTabSz="1075055" eaLnBrk="1" fontAlgn="base" hangingPunct="1">
              <a:lnSpc>
                <a:spcPct val="155000"/>
              </a:lnSpc>
              <a:spcBef>
                <a:spcPct val="15000"/>
              </a:spcBef>
              <a:buClr>
                <a:schemeClr val="accent2"/>
              </a:buClr>
              <a:buFont typeface="Wingdings" panose="05000000000000000000" pitchFamily="2" charset="2"/>
              <a:buNone/>
              <a:tabLst>
                <a:tab pos="711200" algn="l"/>
                <a:tab pos="1160780" algn="l"/>
                <a:tab pos="1262380" algn="l"/>
              </a:tabLst>
            </a:pPr>
            <a:r>
              <a:rPr lang="en-US" altLang="zh-CN" sz="2800" dirty="0">
                <a:solidFill>
                  <a:schemeClr val="tx1"/>
                </a:solidFill>
                <a:latin typeface="楷体_GB2312" pitchFamily="49" charset="-122"/>
                <a:ea typeface="楷体_GB2312" pitchFamily="49" charset="-122"/>
              </a:rPr>
              <a:t>   </a:t>
            </a:r>
            <a:r>
              <a:rPr lang="zh-CN" altLang="en-US" sz="2800" dirty="0">
                <a:solidFill>
                  <a:schemeClr val="tx1"/>
                </a:solidFill>
                <a:latin typeface="楷体_GB2312" pitchFamily="49" charset="-122"/>
                <a:ea typeface="楷体_GB2312" pitchFamily="49" charset="-122"/>
              </a:rPr>
              <a:t>行进限制保护系统</a:t>
            </a:r>
            <a:r>
              <a:rPr lang="en-US" altLang="zh-CN" sz="2800" dirty="0">
                <a:solidFill>
                  <a:schemeClr val="tx1"/>
                </a:solidFill>
                <a:latin typeface="楷体_GB2312" pitchFamily="49" charset="-122"/>
                <a:ea typeface="楷体_GB2312" pitchFamily="49" charset="-122"/>
              </a:rPr>
              <a:t>;</a:t>
            </a:r>
            <a:endParaRPr lang="en-US" altLang="zh-CN" sz="2800" dirty="0">
              <a:solidFill>
                <a:schemeClr val="tx1"/>
              </a:solidFill>
              <a:latin typeface="楷体_GB2312" pitchFamily="49" charset="-122"/>
              <a:ea typeface="楷体_GB2312" pitchFamily="49" charset="-122"/>
            </a:endParaRPr>
          </a:p>
          <a:p>
            <a:pPr marL="1437005" lvl="2" indent="-449580" algn="just" defTabSz="1075055" eaLnBrk="1" fontAlgn="base" hangingPunct="1">
              <a:lnSpc>
                <a:spcPct val="155000"/>
              </a:lnSpc>
              <a:spcBef>
                <a:spcPct val="15000"/>
              </a:spcBef>
              <a:buClr>
                <a:schemeClr val="accent2"/>
              </a:buClr>
              <a:buFont typeface="Wingdings" panose="05000000000000000000" pitchFamily="2" charset="2"/>
              <a:buChar char="p"/>
              <a:tabLst>
                <a:tab pos="711200" algn="l"/>
                <a:tab pos="1160780" algn="l"/>
                <a:tab pos="1262380" algn="l"/>
              </a:tabLst>
            </a:pPr>
            <a:r>
              <a:rPr lang="zh-CN" altLang="en-US" sz="2800" dirty="0">
                <a:solidFill>
                  <a:schemeClr val="tx1"/>
                </a:solidFill>
                <a:latin typeface="楷体_GB2312" pitchFamily="49" charset="-122"/>
                <a:ea typeface="楷体_GB2312" pitchFamily="49" charset="-122"/>
              </a:rPr>
              <a:t>建立能够保证安全的工作环境。</a:t>
            </a:r>
            <a:endParaRPr lang="zh-CN" altLang="en-US" sz="2800" dirty="0">
              <a:solidFill>
                <a:schemeClr val="tx1"/>
              </a:solidFill>
              <a:latin typeface="楷体_GB2312" pitchFamily="49" charset="-122"/>
              <a:ea typeface="楷体_GB2312" pitchFamily="49" charset="-122"/>
            </a:endParaRPr>
          </a:p>
        </p:txBody>
      </p:sp>
      <p:graphicFrame>
        <p:nvGraphicFramePr>
          <p:cNvPr id="30726" name="Object 9"/>
          <p:cNvGraphicFramePr/>
          <p:nvPr/>
        </p:nvGraphicFramePr>
        <p:xfrm>
          <a:off x="8208963" y="5056188"/>
          <a:ext cx="1971675" cy="1820862"/>
        </p:xfrm>
        <a:graphic>
          <a:graphicData uri="http://schemas.openxmlformats.org/presentationml/2006/ole">
            <mc:AlternateContent xmlns:mc="http://schemas.openxmlformats.org/markup-compatibility/2006">
              <mc:Choice xmlns:v="urn:schemas-microsoft-com:vml" Requires="v">
                <p:oleObj spid="_x0000_s3077" name="" r:id="rId1" imgW="2450465" imgH="2261870" progId="MS_ClipArt_Gallery.2">
                  <p:embed/>
                </p:oleObj>
              </mc:Choice>
              <mc:Fallback>
                <p:oleObj name="" r:id="rId1" imgW="2450465" imgH="2261870" progId="MS_ClipArt_Gallery.2">
                  <p:embed/>
                  <p:pic>
                    <p:nvPicPr>
                      <p:cNvPr id="0" name="图片 3076"/>
                      <p:cNvPicPr/>
                      <p:nvPr/>
                    </p:nvPicPr>
                    <p:blipFill>
                      <a:blip r:embed="rId2"/>
                      <a:stretch>
                        <a:fillRect/>
                      </a:stretch>
                    </p:blipFill>
                    <p:spPr>
                      <a:xfrm>
                        <a:off x="8208963" y="5056188"/>
                        <a:ext cx="1971675" cy="1820862"/>
                      </a:xfrm>
                      <a:prstGeom prst="rect">
                        <a:avLst/>
                      </a:prstGeom>
                      <a:noFill/>
                      <a:ln w="38100">
                        <a:noFill/>
                        <a:miter/>
                      </a:ln>
                    </p:spPr>
                  </p:pic>
                </p:oleObj>
              </mc:Fallback>
            </mc:AlternateContent>
          </a:graphicData>
        </a:graphic>
      </p:graphicFrame>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pic>
        <p:nvPicPr>
          <p:cNvPr id="31746" name="Picture 17" descr="%E9%AB%98%E7%A9%BA%E4%BD%9C%E4%B8%9A%E5%B9%B3%E5%8F%B0"/>
          <p:cNvPicPr>
            <a:picLocks noChangeAspect="1"/>
          </p:cNvPicPr>
          <p:nvPr/>
        </p:nvPicPr>
        <p:blipFill>
          <a:blip r:embed="rId1"/>
          <a:stretch>
            <a:fillRect/>
          </a:stretch>
        </p:blipFill>
        <p:spPr>
          <a:xfrm>
            <a:off x="6048375" y="3671888"/>
            <a:ext cx="3859213" cy="2895600"/>
          </a:xfrm>
          <a:prstGeom prst="rect">
            <a:avLst/>
          </a:prstGeom>
          <a:noFill/>
          <a:ln w="9525">
            <a:noFill/>
          </a:ln>
        </p:spPr>
      </p:pic>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1748"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pic>
        <p:nvPicPr>
          <p:cNvPr id="31749" name="Picture 7" descr="DSC01059"/>
          <p:cNvPicPr>
            <a:picLocks noChangeAspect="1"/>
          </p:cNvPicPr>
          <p:nvPr/>
        </p:nvPicPr>
        <p:blipFill>
          <a:blip r:embed="rId2"/>
          <a:stretch>
            <a:fillRect/>
          </a:stretch>
        </p:blipFill>
        <p:spPr>
          <a:xfrm>
            <a:off x="1008063" y="1651000"/>
            <a:ext cx="4391025" cy="2719388"/>
          </a:xfrm>
          <a:prstGeom prst="rect">
            <a:avLst/>
          </a:prstGeom>
          <a:noFill/>
          <a:ln w="9525">
            <a:noFill/>
          </a:ln>
        </p:spPr>
      </p:pic>
      <p:sp>
        <p:nvSpPr>
          <p:cNvPr id="31750" name="AutoShape 10"/>
          <p:cNvSpPr/>
          <p:nvPr/>
        </p:nvSpPr>
        <p:spPr>
          <a:xfrm>
            <a:off x="6337300" y="1981200"/>
            <a:ext cx="2779713" cy="1052513"/>
          </a:xfrm>
          <a:prstGeom prst="wedgeRectCallout">
            <a:avLst>
              <a:gd name="adj1" fmla="val -98088"/>
              <a:gd name="adj2" fmla="val 76847"/>
            </a:avLst>
          </a:prstGeom>
          <a:noFill/>
          <a:ln w="28575" cap="flat" cmpd="sng">
            <a:solidFill>
              <a:srgbClr val="0000FF"/>
            </a:solidFill>
            <a:prstDash val="solid"/>
            <a:miter/>
            <a:headEnd type="none" w="med" len="med"/>
            <a:tailEnd type="none" w="med" len="med"/>
          </a:ln>
        </p:spPr>
        <p:txBody>
          <a:bodyPr anchor="ctr"/>
          <a:p>
            <a:pPr algn="ctr" defTabSz="1075055"/>
            <a:r>
              <a:rPr lang="zh-CN" altLang="en-US" sz="3600" dirty="0">
                <a:solidFill>
                  <a:srgbClr val="1136EF"/>
                </a:solidFill>
                <a:latin typeface="楷体_GB2312" pitchFamily="49" charset="-122"/>
                <a:ea typeface="楷体_GB2312" pitchFamily="49" charset="-122"/>
              </a:rPr>
              <a:t>护 栏</a:t>
            </a:r>
            <a:endParaRPr lang="zh-CN" altLang="en-US" sz="3600" dirty="0">
              <a:solidFill>
                <a:srgbClr val="1136EF"/>
              </a:solidFill>
              <a:latin typeface="楷体_GB2312" pitchFamily="49" charset="-122"/>
              <a:ea typeface="楷体_GB2312" pitchFamily="49" charset="-122"/>
            </a:endParaRPr>
          </a:p>
        </p:txBody>
      </p:sp>
      <p:sp>
        <p:nvSpPr>
          <p:cNvPr id="31751" name="AutoShape 11"/>
          <p:cNvSpPr/>
          <p:nvPr/>
        </p:nvSpPr>
        <p:spPr>
          <a:xfrm>
            <a:off x="1828800" y="4932363"/>
            <a:ext cx="2779713" cy="1052512"/>
          </a:xfrm>
          <a:prstGeom prst="wedgeRectCallout">
            <a:avLst>
              <a:gd name="adj1" fmla="val 158454"/>
              <a:gd name="adj2" fmla="val -17875"/>
            </a:avLst>
          </a:prstGeom>
          <a:noFill/>
          <a:ln w="28575" cap="flat" cmpd="sng">
            <a:solidFill>
              <a:srgbClr val="0000FF"/>
            </a:solidFill>
            <a:prstDash val="solid"/>
            <a:miter/>
            <a:headEnd type="none" w="med" len="med"/>
            <a:tailEnd type="none" w="med" len="med"/>
          </a:ln>
        </p:spPr>
        <p:txBody>
          <a:bodyPr anchor="ctr"/>
          <a:p>
            <a:pPr algn="ctr" defTabSz="1075055"/>
            <a:r>
              <a:rPr lang="zh-CN" altLang="en-US" sz="3600" dirty="0">
                <a:solidFill>
                  <a:srgbClr val="1136EF"/>
                </a:solidFill>
                <a:latin typeface="楷体_GB2312" pitchFamily="49" charset="-122"/>
                <a:ea typeface="楷体_GB2312" pitchFamily="49" charset="-122"/>
              </a:rPr>
              <a:t>升降平台</a:t>
            </a:r>
            <a:endParaRPr lang="zh-CN" altLang="en-US" sz="3600" dirty="0">
              <a:solidFill>
                <a:srgbClr val="FF0000"/>
              </a:solidFill>
              <a:latin typeface="楷体_GB2312" pitchFamily="49" charset="-122"/>
              <a:ea typeface="楷体_GB2312" pitchFamily="49"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2771"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pic>
        <p:nvPicPr>
          <p:cNvPr id="32772" name="Picture 9" descr="升降台"/>
          <p:cNvPicPr>
            <a:picLocks noChangeAspect="1"/>
          </p:cNvPicPr>
          <p:nvPr/>
        </p:nvPicPr>
        <p:blipFill>
          <a:blip r:embed="rId1"/>
          <a:stretch>
            <a:fillRect/>
          </a:stretch>
        </p:blipFill>
        <p:spPr>
          <a:xfrm>
            <a:off x="6481763" y="1547813"/>
            <a:ext cx="4248150" cy="4248150"/>
          </a:xfrm>
          <a:prstGeom prst="rect">
            <a:avLst/>
          </a:prstGeom>
          <a:noFill/>
          <a:ln w="9525">
            <a:noFill/>
          </a:ln>
        </p:spPr>
      </p:pic>
      <p:pic>
        <p:nvPicPr>
          <p:cNvPr id="32773" name="Picture 10" descr="升降台"/>
          <p:cNvPicPr>
            <a:picLocks noChangeAspect="1"/>
          </p:cNvPicPr>
          <p:nvPr/>
        </p:nvPicPr>
        <p:blipFill>
          <a:blip r:embed="rId2"/>
          <a:stretch>
            <a:fillRect/>
          </a:stretch>
        </p:blipFill>
        <p:spPr>
          <a:xfrm>
            <a:off x="611188" y="1568450"/>
            <a:ext cx="3997325" cy="4300538"/>
          </a:xfrm>
          <a:prstGeom prst="rect">
            <a:avLst/>
          </a:prstGeom>
          <a:noFill/>
          <a:ln w="9525">
            <a:noFill/>
          </a:ln>
        </p:spPr>
      </p:pic>
      <p:sp>
        <p:nvSpPr>
          <p:cNvPr id="536587" name="Text Box 11"/>
          <p:cNvSpPr txBox="1">
            <a:spLocks noChangeArrowheads="1"/>
          </p:cNvSpPr>
          <p:nvPr/>
        </p:nvSpPr>
        <p:spPr bwMode="auto">
          <a:xfrm>
            <a:off x="4322763" y="6011863"/>
            <a:ext cx="2590800" cy="504825"/>
          </a:xfrm>
          <a:prstGeom prst="rect">
            <a:avLst/>
          </a:prstGeom>
          <a:noFill/>
          <a:ln w="9525">
            <a:noFill/>
            <a:miter lim="800000"/>
          </a:ln>
          <a:effectLst/>
        </p:spPr>
        <p:txBody>
          <a:bodyPr>
            <a:spAutoFit/>
          </a:bodyPr>
          <a:lstStyle/>
          <a:p>
            <a:pPr marR="0" algn="ctr" defTabSz="1075055">
              <a:spcBef>
                <a:spcPct val="50000"/>
              </a:spcBef>
              <a:buClrTx/>
              <a:buSzTx/>
              <a:buFontTx/>
              <a:defRPr/>
            </a:pPr>
            <a:r>
              <a:rPr kumimoji="0" lang="zh-CN" altLang="en-US" kern="1200" cap="none" spc="0" normalizeH="0" baseline="0" noProof="0" smtClean="0">
                <a:effectLst>
                  <a:outerShdw blurRad="38100" dist="38100" dir="2700000" algn="tl">
                    <a:srgbClr val="C0C0C0"/>
                  </a:outerShdw>
                </a:effectLst>
                <a:latin typeface="Arial" panose="020B0604020202090204" pitchFamily="34" charset="0"/>
                <a:ea typeface="黑体" pitchFamily="2" charset="-122"/>
                <a:cs typeface="+mn-cs"/>
              </a:rPr>
              <a:t>升降平台</a:t>
            </a:r>
            <a:endParaRPr kumimoji="0" lang="zh-CN" altLang="en-US" kern="1200" cap="none" spc="0" normalizeH="0" baseline="0" noProof="0" smtClean="0">
              <a:effectLst>
                <a:outerShdw blurRad="38100" dist="38100" dir="2700000" algn="tl">
                  <a:srgbClr val="C0C0C0"/>
                </a:outerShdw>
              </a:effectLst>
              <a:latin typeface="Arial" panose="020B0604020202090204" pitchFamily="34" charset="0"/>
              <a:ea typeface="黑体" pitchFamily="2" charset="-122"/>
              <a:cs typeface="+mn-cs"/>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3795"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pic>
        <p:nvPicPr>
          <p:cNvPr id="33796" name="Picture 8" descr="高处作业吊篮2"/>
          <p:cNvPicPr>
            <a:picLocks noChangeAspect="1"/>
          </p:cNvPicPr>
          <p:nvPr/>
        </p:nvPicPr>
        <p:blipFill>
          <a:blip r:embed="rId1"/>
          <a:stretch>
            <a:fillRect/>
          </a:stretch>
        </p:blipFill>
        <p:spPr>
          <a:xfrm>
            <a:off x="5688013" y="3060700"/>
            <a:ext cx="3810000" cy="2857500"/>
          </a:xfrm>
          <a:prstGeom prst="rect">
            <a:avLst/>
          </a:prstGeom>
          <a:noFill/>
          <a:ln w="9525">
            <a:noFill/>
          </a:ln>
        </p:spPr>
      </p:pic>
      <p:pic>
        <p:nvPicPr>
          <p:cNvPr id="33797" name="Picture 9" descr="高处作业吊篮1"/>
          <p:cNvPicPr>
            <a:picLocks noChangeAspect="1"/>
          </p:cNvPicPr>
          <p:nvPr/>
        </p:nvPicPr>
        <p:blipFill>
          <a:blip r:embed="rId2"/>
          <a:stretch>
            <a:fillRect/>
          </a:stretch>
        </p:blipFill>
        <p:spPr>
          <a:xfrm>
            <a:off x="863600" y="2976563"/>
            <a:ext cx="3744913" cy="2755900"/>
          </a:xfrm>
          <a:prstGeom prst="rect">
            <a:avLst/>
          </a:prstGeom>
          <a:noFill/>
          <a:ln w="9525">
            <a:noFill/>
          </a:ln>
        </p:spPr>
      </p:pic>
      <p:sp>
        <p:nvSpPr>
          <p:cNvPr id="33798" name="Rectangle 10"/>
          <p:cNvSpPr/>
          <p:nvPr/>
        </p:nvSpPr>
        <p:spPr>
          <a:xfrm>
            <a:off x="3240088" y="1547813"/>
            <a:ext cx="3097212" cy="719137"/>
          </a:xfrm>
          <a:prstGeom prst="rect">
            <a:avLst/>
          </a:prstGeom>
          <a:noFill/>
          <a:ln w="28575" cap="flat" cmpd="sng">
            <a:solidFill>
              <a:srgbClr val="0000FF"/>
            </a:solidFill>
            <a:prstDash val="solid"/>
            <a:miter/>
            <a:headEnd type="none" w="med" len="med"/>
            <a:tailEnd type="none" w="med" len="med"/>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高处作业吊篮</a:t>
            </a:r>
            <a:endParaRPr lang="zh-CN" altLang="en-US" sz="2800" dirty="0">
              <a:solidFill>
                <a:srgbClr val="1136EF"/>
              </a:solidFill>
              <a:latin typeface="楷体_GB2312" pitchFamily="49" charset="-122"/>
              <a:ea typeface="楷体_GB2312" pitchFamily="49"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4819"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4820" name="Rectangle 5"/>
          <p:cNvSpPr/>
          <p:nvPr/>
        </p:nvSpPr>
        <p:spPr>
          <a:xfrm>
            <a:off x="533400" y="12176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（一）</a:t>
            </a:r>
            <a:r>
              <a:rPr lang="zh-CN" altLang="en-US" sz="2800" dirty="0">
                <a:solidFill>
                  <a:srgbClr val="1136EF"/>
                </a:solidFill>
                <a:latin typeface="楷体_GB2312" pitchFamily="49" charset="-122"/>
                <a:ea typeface="楷体_GB2312" pitchFamily="49" charset="-122"/>
              </a:rPr>
              <a:t>基本要求</a:t>
            </a:r>
            <a:endParaRPr lang="zh-CN" altLang="en-US" sz="2800" dirty="0">
              <a:solidFill>
                <a:srgbClr val="1136EF"/>
              </a:solidFill>
              <a:latin typeface="楷体_GB2312" pitchFamily="49" charset="-122"/>
              <a:ea typeface="楷体_GB2312" pitchFamily="49" charset="-122"/>
            </a:endParaRPr>
          </a:p>
        </p:txBody>
      </p:sp>
      <p:sp>
        <p:nvSpPr>
          <p:cNvPr id="34821" name="Rectangle 6"/>
          <p:cNvSpPr/>
          <p:nvPr/>
        </p:nvSpPr>
        <p:spPr>
          <a:xfrm>
            <a:off x="822325" y="2122488"/>
            <a:ext cx="9186863" cy="4411662"/>
          </a:xfrm>
          <a:prstGeom prst="rect">
            <a:avLst/>
          </a:prstGeom>
          <a:noFill/>
          <a:ln w="28575" cap="flat" cmpd="sng">
            <a:solidFill>
              <a:srgbClr val="800080"/>
            </a:solidFill>
            <a:prstDash val="solid"/>
            <a:miter/>
            <a:headEnd type="none" w="med" len="med"/>
            <a:tailEnd type="none" w="med" len="med"/>
          </a:ln>
        </p:spPr>
        <p:txBody>
          <a:bodyPr lIns="53754" tIns="53754" rIns="53754" bIns="53754" anchor="t">
            <a:spAutoFit/>
          </a:bodyPr>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rgbClr val="FF0000"/>
                </a:solidFill>
                <a:latin typeface="楷体_GB2312" pitchFamily="49" charset="-122"/>
                <a:ea typeface="楷体_GB2312" pitchFamily="49" charset="-122"/>
              </a:rPr>
              <a:t>第三步 坠落控制</a:t>
            </a:r>
            <a:endParaRPr lang="zh-CN" altLang="en-US" sz="2600" dirty="0">
              <a:solidFill>
                <a:srgbClr val="FF0000"/>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只有在确认不能完全消除坠落风险时，才使用坠落制止装置。坠落制止装置包括：救生索、全身式安全带和安全网等装备（用于降低坠落发生后人员受伤害的程度）。</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a:t>
            </a:r>
            <a:r>
              <a:rPr lang="zh-CN" altLang="en-US" sz="2600" dirty="0">
                <a:solidFill>
                  <a:srgbClr val="FF0000"/>
                </a:solidFill>
                <a:latin typeface="楷体_GB2312" pitchFamily="49" charset="-122"/>
                <a:ea typeface="楷体_GB2312" pitchFamily="49" charset="-122"/>
              </a:rPr>
              <a:t>注意：</a:t>
            </a:r>
            <a:endParaRPr lang="zh-CN" altLang="en-US" sz="2600" dirty="0">
              <a:solidFill>
                <a:srgbClr val="FF0000"/>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    通过评估工作场所和作业过程，选择安装</a:t>
            </a:r>
            <a:endParaRPr lang="zh-CN" altLang="en-US" sz="2600" dirty="0">
              <a:solidFill>
                <a:schemeClr val="tx1"/>
              </a:solidFill>
              <a:latin typeface="楷体_GB2312" pitchFamily="49" charset="-122"/>
              <a:ea typeface="楷体_GB2312" pitchFamily="49" charset="-122"/>
            </a:endParaRPr>
          </a:p>
          <a:p>
            <a:pPr marL="536575" indent="0" algn="just" defTabSz="1075055" fontAlgn="base">
              <a:lnSpc>
                <a:spcPct val="145000"/>
              </a:lnSpc>
              <a:spcBef>
                <a:spcPct val="15000"/>
              </a:spcBef>
              <a:buClr>
                <a:srgbClr val="FF3399"/>
              </a:buClr>
              <a:buFont typeface="Wingdings" panose="05000000000000000000" pitchFamily="2" charset="2"/>
              <a:buNone/>
              <a:tabLst>
                <a:tab pos="711200" algn="l"/>
                <a:tab pos="1160780" algn="l"/>
                <a:tab pos="1262380" algn="l"/>
              </a:tabLst>
            </a:pPr>
            <a:r>
              <a:rPr lang="zh-CN" altLang="en-US" sz="2600" dirty="0">
                <a:solidFill>
                  <a:schemeClr val="tx1"/>
                </a:solidFill>
                <a:latin typeface="楷体_GB2312" pitchFamily="49" charset="-122"/>
                <a:ea typeface="楷体_GB2312" pitchFamily="49" charset="-122"/>
              </a:rPr>
              <a:t>并正确使用最合适的装备。</a:t>
            </a:r>
            <a:endParaRPr lang="en-US" altLang="zh-CN" sz="2600" dirty="0">
              <a:solidFill>
                <a:schemeClr val="tx1"/>
              </a:solidFill>
              <a:latin typeface="楷体_GB2312" pitchFamily="49" charset="-122"/>
              <a:ea typeface="楷体_GB2312" pitchFamily="49" charset="-122"/>
            </a:endParaRPr>
          </a:p>
        </p:txBody>
      </p:sp>
      <p:pic>
        <p:nvPicPr>
          <p:cNvPr id="34822" name="Picture 7"/>
          <p:cNvPicPr>
            <a:picLocks noChangeAspect="1"/>
          </p:cNvPicPr>
          <p:nvPr/>
        </p:nvPicPr>
        <p:blipFill>
          <a:blip r:embed="rId1"/>
          <a:stretch>
            <a:fillRect/>
          </a:stretch>
        </p:blipFill>
        <p:spPr>
          <a:xfrm>
            <a:off x="8496300" y="4589463"/>
            <a:ext cx="1895475" cy="2287587"/>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5843" name="Rectangle 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5844" name="Rectangle 5"/>
          <p:cNvSpPr/>
          <p:nvPr/>
        </p:nvSpPr>
        <p:spPr>
          <a:xfrm>
            <a:off x="676275" y="1260475"/>
            <a:ext cx="3571875" cy="690563"/>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二</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作业前准备</a:t>
            </a:r>
            <a:endParaRPr lang="zh-CN" altLang="en-US" sz="2800" dirty="0">
              <a:solidFill>
                <a:srgbClr val="1136EF"/>
              </a:solidFill>
              <a:latin typeface="楷体_GB2312" pitchFamily="49" charset="-122"/>
              <a:ea typeface="楷体_GB2312" pitchFamily="49" charset="-122"/>
            </a:endParaRPr>
          </a:p>
        </p:txBody>
      </p:sp>
      <p:sp>
        <p:nvSpPr>
          <p:cNvPr id="35845" name="Rectangle 8"/>
          <p:cNvSpPr>
            <a:spLocks noGrp="1"/>
          </p:cNvSpPr>
          <p:nvPr>
            <p:ph idx="1"/>
          </p:nvPr>
        </p:nvSpPr>
        <p:spPr>
          <a:xfrm>
            <a:off x="863600" y="2268538"/>
            <a:ext cx="9072563" cy="4249737"/>
          </a:xfrm>
          <a:ln w="28575">
            <a:solidFill>
              <a:srgbClr val="000080"/>
            </a:solidFill>
            <a:miter/>
          </a:ln>
        </p:spPr>
        <p:txBody>
          <a:bodyPr vert="horz" wrap="square" lIns="103718" tIns="51860" rIns="103718" bIns="51860" anchor="t"/>
          <a:p>
            <a:pPr marL="361950" indent="-36195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1.</a:t>
            </a:r>
            <a:r>
              <a:rPr lang="zh-CN" altLang="en-US" sz="2600" b="1" dirty="0">
                <a:solidFill>
                  <a:srgbClr val="FF0000"/>
                </a:solidFill>
                <a:latin typeface="楷体_GB2312" pitchFamily="49" charset="-122"/>
                <a:ea typeface="楷体_GB2312" pitchFamily="49" charset="-122"/>
              </a:rPr>
              <a:t>作业人员的基本要求</a:t>
            </a:r>
            <a:endParaRPr lang="zh-CN" altLang="en-US" sz="2600" b="1" dirty="0">
              <a:solidFill>
                <a:srgbClr val="FF0000"/>
              </a:solidFill>
              <a:latin typeface="楷体_GB2312" pitchFamily="49" charset="-122"/>
              <a:ea typeface="楷体_GB2312" pitchFamily="49" charset="-122"/>
            </a:endParaRPr>
          </a:p>
          <a:p>
            <a:pPr marL="971550" lvl="1" indent="-429895" algn="just" defTabSz="914400" eaLnBrk="1" hangingPunct="1">
              <a:lnSpc>
                <a:spcPct val="120000"/>
              </a:lnSpc>
              <a:buClr>
                <a:srgbClr val="FF3399"/>
              </a:buClr>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经医生诊断，患有以下病症的人员，不得从事高处作业：高血压、心脏病、贫血病、癫痫病、严重关节炎、手脚残废以及其他禁忌高处作业的病症；</a:t>
            </a:r>
            <a:endParaRPr lang="zh-CN" altLang="en-US" sz="2600" b="1" dirty="0">
              <a:solidFill>
                <a:srgbClr val="000000"/>
              </a:solidFill>
              <a:latin typeface="楷体_GB2312" pitchFamily="49" charset="-122"/>
              <a:ea typeface="楷体_GB2312" pitchFamily="49" charset="-122"/>
            </a:endParaRPr>
          </a:p>
          <a:p>
            <a:pPr marL="971550" lvl="1" indent="-429895" algn="just" defTabSz="914400" eaLnBrk="1" hangingPunct="1">
              <a:lnSpc>
                <a:spcPct val="120000"/>
              </a:lnSpc>
              <a:buClr>
                <a:srgbClr val="FF3399"/>
              </a:buClr>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酒后或服用嗜睡、兴奋等药物的人员不得从事高处作业；</a:t>
            </a:r>
            <a:endParaRPr lang="zh-CN" altLang="en-US" sz="2600" b="1" dirty="0">
              <a:solidFill>
                <a:srgbClr val="000000"/>
              </a:solidFill>
              <a:latin typeface="楷体_GB2312" pitchFamily="49" charset="-122"/>
              <a:ea typeface="楷体_GB2312" pitchFamily="49" charset="-122"/>
            </a:endParaRPr>
          </a:p>
          <a:p>
            <a:pPr marL="971550" lvl="1" indent="-429895" algn="just" defTabSz="914400" eaLnBrk="1" hangingPunct="1">
              <a:lnSpc>
                <a:spcPct val="120000"/>
              </a:lnSpc>
              <a:buClr>
                <a:srgbClr val="FF3399"/>
              </a:buClr>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作业人员应掌握高处作业的操作技能，并需经培训合格。</a:t>
            </a:r>
            <a:endParaRPr lang="zh-CN" altLang="en-US" sz="2600" b="1" dirty="0">
              <a:solidFill>
                <a:srgbClr val="000000"/>
              </a:solidFill>
              <a:latin typeface="楷体_GB2312" pitchFamily="49" charset="-122"/>
              <a:ea typeface="楷体_GB2312" pitchFamily="49"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368642" name="Rectangle 2"/>
          <p:cNvSpPr>
            <a:spLocks noChangeArrowheads="1"/>
          </p:cNvSpPr>
          <p:nvPr/>
        </p:nvSpPr>
        <p:spPr bwMode="auto">
          <a:xfrm>
            <a:off x="2101850" y="396875"/>
            <a:ext cx="5891213" cy="766763"/>
          </a:xfrm>
          <a:prstGeom prst="rect">
            <a:avLst/>
          </a:prstGeom>
          <a:noFill/>
          <a:ln w="9525" algn="ctr">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rPr>
              <a:t>提 纲</a:t>
            </a:r>
            <a:endPar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368643" name="AutoShape 3"/>
          <p:cNvSpPr>
            <a:spLocks noChangeArrowheads="1"/>
          </p:cNvSpPr>
          <p:nvPr/>
        </p:nvSpPr>
        <p:spPr bwMode="auto">
          <a:xfrm>
            <a:off x="2808288" y="1454150"/>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368648" name="Rectangle 8"/>
          <p:cNvSpPr>
            <a:spLocks noChangeArrowheads="1"/>
          </p:cNvSpPr>
          <p:nvPr/>
        </p:nvSpPr>
        <p:spPr bwMode="auto">
          <a:xfrm>
            <a:off x="3094038" y="1404938"/>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FF0000"/>
                </a:solidFill>
                <a:effectLst/>
                <a:uLnTx/>
                <a:uFillTx/>
                <a:latin typeface="Arial" panose="020B0604020202090204" pitchFamily="34" charset="0"/>
                <a:ea typeface="黑体" pitchFamily="2" charset="-122"/>
                <a:cs typeface="+mn-cs"/>
              </a:rPr>
              <a:t>一、目的和应用领域</a:t>
            </a:r>
            <a:r>
              <a:rPr kumimoji="1" lang="en-US" altLang="zh-CN"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368656" name="AutoShape 16"/>
          <p:cNvSpPr>
            <a:spLocks noChangeArrowheads="1"/>
          </p:cNvSpPr>
          <p:nvPr/>
        </p:nvSpPr>
        <p:spPr bwMode="auto">
          <a:xfrm>
            <a:off x="2808288" y="23193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9222" name="Rectangle 17"/>
          <p:cNvSpPr/>
          <p:nvPr/>
        </p:nvSpPr>
        <p:spPr>
          <a:xfrm>
            <a:off x="3094038" y="2316163"/>
            <a:ext cx="6194425" cy="528637"/>
          </a:xfrm>
          <a:prstGeom prst="rect">
            <a:avLst/>
          </a:prstGeom>
          <a:noFill/>
          <a:ln w="9525">
            <a:noFill/>
          </a:ln>
        </p:spPr>
        <p:txBody>
          <a:bodyPr lIns="102495" tIns="51248" rIns="102495" bIns="51248" anchor="t">
            <a:spAutoFit/>
          </a:bodyPr>
          <a:p>
            <a:pPr defTabSz="1075055" fontAlgn="base" latinLnBrk="1"/>
            <a:r>
              <a:rPr lang="zh-CN" altLang="en-US" sz="2800" dirty="0">
                <a:solidFill>
                  <a:schemeClr val="tx1"/>
                </a:solidFill>
                <a:latin typeface="黑体" pitchFamily="2" charset="-122"/>
                <a:ea typeface="黑体" pitchFamily="2" charset="-122"/>
              </a:rPr>
              <a:t>二、</a:t>
            </a:r>
            <a:r>
              <a:rPr lang="zh-CN" altLang="ko-KR" sz="2800" dirty="0">
                <a:solidFill>
                  <a:schemeClr val="tx1"/>
                </a:solidFill>
                <a:latin typeface="黑体" pitchFamily="2" charset="-122"/>
                <a:ea typeface="黑体" pitchFamily="2" charset="-122"/>
              </a:rPr>
              <a:t>术语与定义</a:t>
            </a:r>
            <a:endParaRPr lang="en-US" altLang="ko-KR" sz="2800" dirty="0">
              <a:solidFill>
                <a:schemeClr val="tx1"/>
              </a:solidFill>
              <a:latin typeface="黑体" pitchFamily="2" charset="-122"/>
              <a:ea typeface="黑体" pitchFamily="2" charset="-122"/>
            </a:endParaRPr>
          </a:p>
        </p:txBody>
      </p:sp>
      <p:sp>
        <p:nvSpPr>
          <p:cNvPr id="368658" name="AutoShape 18"/>
          <p:cNvSpPr>
            <a:spLocks noChangeArrowheads="1"/>
          </p:cNvSpPr>
          <p:nvPr/>
        </p:nvSpPr>
        <p:spPr bwMode="auto">
          <a:xfrm>
            <a:off x="2808288" y="31829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368659" name="Rectangle 19"/>
          <p:cNvSpPr>
            <a:spLocks noChangeArrowheads="1"/>
          </p:cNvSpPr>
          <p:nvPr/>
        </p:nvSpPr>
        <p:spPr bwMode="auto">
          <a:xfrm>
            <a:off x="3094038" y="3179763"/>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三、</a:t>
            </a: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高处</a:t>
            </a:r>
            <a:r>
              <a:rPr kumimoji="1" lang="zh-CN"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作业的危险</a:t>
            </a:r>
            <a:endParaRPr kumimoji="1" lang="en-US"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368660" name="AutoShape 20"/>
          <p:cNvSpPr>
            <a:spLocks noChangeArrowheads="1"/>
          </p:cNvSpPr>
          <p:nvPr/>
        </p:nvSpPr>
        <p:spPr bwMode="auto">
          <a:xfrm>
            <a:off x="2808288" y="41195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368661" name="Rectangle 21"/>
          <p:cNvSpPr>
            <a:spLocks noChangeArrowheads="1"/>
          </p:cNvSpPr>
          <p:nvPr/>
        </p:nvSpPr>
        <p:spPr bwMode="auto">
          <a:xfrm>
            <a:off x="3094038" y="40703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四、高处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管理</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要求</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368662" name="AutoShape 22"/>
          <p:cNvSpPr>
            <a:spLocks noChangeArrowheads="1"/>
          </p:cNvSpPr>
          <p:nvPr/>
        </p:nvSpPr>
        <p:spPr bwMode="auto">
          <a:xfrm>
            <a:off x="2808288" y="49831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368663" name="Rectangle 23"/>
          <p:cNvSpPr>
            <a:spLocks noChangeArrowheads="1"/>
          </p:cNvSpPr>
          <p:nvPr/>
        </p:nvSpPr>
        <p:spPr bwMode="auto">
          <a:xfrm>
            <a:off x="3094038" y="4979988"/>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五、高处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许可流程</a:t>
            </a:r>
            <a:endParaRPr kumimoji="1" lang="en-US"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368664" name="AutoShape 24"/>
          <p:cNvSpPr>
            <a:spLocks noChangeArrowheads="1"/>
          </p:cNvSpPr>
          <p:nvPr/>
        </p:nvSpPr>
        <p:spPr bwMode="auto">
          <a:xfrm>
            <a:off x="2808288" y="58467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368665" name="Rectangle 25"/>
          <p:cNvSpPr>
            <a:spLocks noChangeArrowheads="1"/>
          </p:cNvSpPr>
          <p:nvPr/>
        </p:nvSpPr>
        <p:spPr bwMode="auto">
          <a:xfrm>
            <a:off x="3097213" y="57975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六、工作职责</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686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6868" name="Rectangle 4"/>
          <p:cNvSpPr/>
          <p:nvPr/>
        </p:nvSpPr>
        <p:spPr>
          <a:xfrm>
            <a:off x="676275" y="1260475"/>
            <a:ext cx="3571875" cy="690563"/>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二</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作业前准备</a:t>
            </a:r>
            <a:endParaRPr lang="zh-CN" altLang="en-US" sz="2800" dirty="0">
              <a:solidFill>
                <a:srgbClr val="1136EF"/>
              </a:solidFill>
              <a:latin typeface="楷体_GB2312" pitchFamily="49" charset="-122"/>
              <a:ea typeface="楷体_GB2312" pitchFamily="49" charset="-122"/>
            </a:endParaRPr>
          </a:p>
        </p:txBody>
      </p:sp>
      <p:sp>
        <p:nvSpPr>
          <p:cNvPr id="36869" name="Rectangle 5"/>
          <p:cNvSpPr>
            <a:spLocks noGrp="1"/>
          </p:cNvSpPr>
          <p:nvPr>
            <p:ph idx="1"/>
          </p:nvPr>
        </p:nvSpPr>
        <p:spPr>
          <a:xfrm>
            <a:off x="1223963" y="2268538"/>
            <a:ext cx="8353425" cy="4249737"/>
          </a:xfrm>
          <a:ln w="28575">
            <a:solidFill>
              <a:srgbClr val="0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2.</a:t>
            </a:r>
            <a:r>
              <a:rPr lang="zh-CN" altLang="en-US" sz="2600" b="1" dirty="0">
                <a:solidFill>
                  <a:srgbClr val="FF0000"/>
                </a:solidFill>
                <a:latin typeface="楷体_GB2312" pitchFamily="49" charset="-122"/>
                <a:ea typeface="楷体_GB2312" pitchFamily="49" charset="-122"/>
              </a:rPr>
              <a:t>作业人员的培训</a:t>
            </a:r>
            <a:endParaRPr lang="zh-CN" altLang="en-US" sz="2600" b="1" dirty="0">
              <a:solidFill>
                <a:srgbClr val="FF0000"/>
              </a:solidFill>
              <a:latin typeface="楷体_GB2312" pitchFamily="49" charset="-122"/>
              <a:ea typeface="楷体_GB2312" pitchFamily="49" charset="-122"/>
            </a:endParaRPr>
          </a:p>
          <a:p>
            <a:pPr marL="87630" indent="-87630" algn="just" defTabSz="914400" eaLnBrk="1" hangingPunct="1">
              <a:lnSpc>
                <a:spcPct val="140000"/>
              </a:lnSpc>
              <a:buNone/>
            </a:pPr>
            <a:r>
              <a:rPr lang="zh-CN" altLang="en-US" sz="2400" b="1" dirty="0">
                <a:latin typeface="楷体_GB2312" pitchFamily="49" charset="-122"/>
                <a:ea typeface="楷体_GB2312" pitchFamily="49" charset="-122"/>
              </a:rPr>
              <a:t>  所有进行高处作业的人员应接受培训，培训内容应包括：</a:t>
            </a:r>
            <a:endParaRPr lang="zh-CN" altLang="en-US" sz="2400" b="1" dirty="0">
              <a:latin typeface="楷体_GB2312" pitchFamily="49" charset="-122"/>
              <a:ea typeface="楷体_GB2312" pitchFamily="49" charset="-122"/>
            </a:endParaRPr>
          </a:p>
          <a:p>
            <a:pPr marL="965200" lvl="1" indent="-342900" algn="just" defTabSz="914400" eaLnBrk="1" hangingPunct="1">
              <a:lnSpc>
                <a:spcPct val="140000"/>
              </a:lnSpc>
              <a:buClr>
                <a:srgbClr val="FF3399"/>
              </a:buClr>
              <a:buFont typeface="Wingdings" panose="05000000000000000000" pitchFamily="2" charset="2"/>
              <a:buChar char="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高处坠落可造成人身伤害的严重性和事故案例；</a:t>
            </a:r>
            <a:endParaRPr lang="zh-CN" altLang="en-US" sz="2400" b="1" dirty="0">
              <a:latin typeface="楷体_GB2312" pitchFamily="49" charset="-122"/>
              <a:ea typeface="楷体_GB2312" pitchFamily="49" charset="-122"/>
            </a:endParaRPr>
          </a:p>
          <a:p>
            <a:pPr marL="965200" lvl="1" indent="-342900" algn="just" defTabSz="914400" eaLnBrk="1" hangingPunct="1">
              <a:lnSpc>
                <a:spcPct val="140000"/>
              </a:lnSpc>
              <a:buClr>
                <a:srgbClr val="FF3399"/>
              </a:buClr>
              <a:buFont typeface="Wingdings" panose="05000000000000000000" pitchFamily="2" charset="2"/>
              <a:buChar char="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识别高处坠落危害的方法和防范措施；</a:t>
            </a:r>
            <a:endParaRPr lang="zh-CN" altLang="en-US" sz="2400" b="1" dirty="0">
              <a:latin typeface="楷体_GB2312" pitchFamily="49" charset="-122"/>
              <a:ea typeface="楷体_GB2312" pitchFamily="49" charset="-122"/>
            </a:endParaRPr>
          </a:p>
          <a:p>
            <a:pPr marL="965200" lvl="1" indent="-342900" algn="just" defTabSz="914400" eaLnBrk="1" hangingPunct="1">
              <a:lnSpc>
                <a:spcPct val="14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 使用和检查防护装备的方法；</a:t>
            </a:r>
            <a:endParaRPr lang="zh-CN" altLang="en-US" sz="2400" b="1" dirty="0">
              <a:latin typeface="楷体_GB2312" pitchFamily="49" charset="-122"/>
              <a:ea typeface="楷体_GB2312" pitchFamily="49" charset="-122"/>
            </a:endParaRPr>
          </a:p>
          <a:p>
            <a:pPr marL="965200" lvl="1" indent="-342900" algn="just" defTabSz="914400" eaLnBrk="1" hangingPunct="1">
              <a:lnSpc>
                <a:spcPct val="140000"/>
              </a:lnSpc>
              <a:buClr>
                <a:srgbClr val="FF3399"/>
              </a:buClr>
              <a:buFont typeface="Wingdings" panose="05000000000000000000" pitchFamily="2" charset="2"/>
              <a:buChar char="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高处作业工作方案交底；</a:t>
            </a:r>
            <a:endParaRPr lang="zh-CN" altLang="en-US" sz="2400" b="1" dirty="0">
              <a:latin typeface="楷体_GB2312" pitchFamily="49" charset="-122"/>
              <a:ea typeface="楷体_GB2312" pitchFamily="49" charset="-122"/>
            </a:endParaRPr>
          </a:p>
          <a:p>
            <a:pPr marL="965200" lvl="1" indent="-342900" algn="just" defTabSz="914400" eaLnBrk="1" hangingPunct="1">
              <a:lnSpc>
                <a:spcPct val="140000"/>
              </a:lnSpc>
              <a:buClr>
                <a:srgbClr val="FF3399"/>
              </a:buClr>
              <a:buFont typeface="Wingdings" panose="05000000000000000000" pitchFamily="2" charset="2"/>
              <a:buChar char="p"/>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救援和急救措施。</a:t>
            </a:r>
            <a:endParaRPr lang="zh-CN" altLang="en-US" sz="2400" b="1" dirty="0">
              <a:latin typeface="楷体_GB2312" pitchFamily="49" charset="-122"/>
              <a:ea typeface="楷体_GB2312" pitchFamily="49" charset="-122"/>
            </a:endParaRPr>
          </a:p>
        </p:txBody>
      </p:sp>
      <p:pic>
        <p:nvPicPr>
          <p:cNvPr id="36870" name="Picture 6" descr="15"/>
          <p:cNvPicPr>
            <a:picLocks noChangeAspect="1"/>
          </p:cNvPicPr>
          <p:nvPr/>
        </p:nvPicPr>
        <p:blipFill>
          <a:blip r:embed="rId1"/>
          <a:stretch>
            <a:fillRect/>
          </a:stretch>
        </p:blipFill>
        <p:spPr>
          <a:xfrm>
            <a:off x="6840538" y="4600575"/>
            <a:ext cx="2736850" cy="1917700"/>
          </a:xfrm>
          <a:prstGeom prst="rect">
            <a:avLst/>
          </a:prstGeom>
          <a:noFill/>
          <a:ln w="9525">
            <a:noFill/>
          </a:ln>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7891"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7892" name="Rectangle 4"/>
          <p:cNvSpPr/>
          <p:nvPr/>
        </p:nvSpPr>
        <p:spPr>
          <a:xfrm>
            <a:off x="676275" y="1260475"/>
            <a:ext cx="3571875" cy="690563"/>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二</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作业前准备</a:t>
            </a:r>
            <a:endParaRPr lang="zh-CN" altLang="en-US" sz="2800" dirty="0">
              <a:solidFill>
                <a:srgbClr val="1136EF"/>
              </a:solidFill>
              <a:latin typeface="楷体_GB2312" pitchFamily="49" charset="-122"/>
              <a:ea typeface="楷体_GB2312" pitchFamily="49" charset="-122"/>
            </a:endParaRPr>
          </a:p>
        </p:txBody>
      </p:sp>
      <p:sp>
        <p:nvSpPr>
          <p:cNvPr id="37893" name="Rectangle 5"/>
          <p:cNvSpPr>
            <a:spLocks noGrp="1"/>
          </p:cNvSpPr>
          <p:nvPr>
            <p:ph idx="1"/>
          </p:nvPr>
        </p:nvSpPr>
        <p:spPr>
          <a:xfrm>
            <a:off x="1223963" y="2268538"/>
            <a:ext cx="8424862" cy="4248150"/>
          </a:xfrm>
          <a:ln w="28575">
            <a:solidFill>
              <a:srgbClr val="0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3.</a:t>
            </a:r>
            <a:r>
              <a:rPr lang="zh-CN" altLang="en-US" sz="2600" b="1" dirty="0">
                <a:solidFill>
                  <a:srgbClr val="FF0000"/>
                </a:solidFill>
                <a:latin typeface="楷体_GB2312" pitchFamily="49" charset="-122"/>
                <a:ea typeface="楷体_GB2312" pitchFamily="49" charset="-122"/>
              </a:rPr>
              <a:t>作业前准备工作</a:t>
            </a:r>
            <a:endParaRPr lang="zh-CN" altLang="en-US" sz="2600" b="1" dirty="0">
              <a:solidFill>
                <a:srgbClr val="FF0000"/>
              </a:solidFill>
              <a:latin typeface="楷体_GB2312" pitchFamily="49" charset="-122"/>
              <a:ea typeface="楷体_GB2312" pitchFamily="49" charset="-122"/>
            </a:endParaRPr>
          </a:p>
          <a:p>
            <a:pPr marL="812800" lvl="1" indent="-448945" algn="just" defTabSz="914400" eaLnBrk="1" hangingPunct="1">
              <a:lnSpc>
                <a:spcPct val="13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安全专业人员参与工作安全分析，制定详细的高处作业方案（包括救援、急救方案），并推荐合适的坠落保护措施和设备；</a:t>
            </a:r>
            <a:endParaRPr lang="zh-CN" altLang="en-US" sz="2400" b="1" dirty="0">
              <a:latin typeface="楷体_GB2312" pitchFamily="49" charset="-122"/>
              <a:ea typeface="楷体_GB2312" pitchFamily="49" charset="-122"/>
            </a:endParaRPr>
          </a:p>
          <a:p>
            <a:pPr marL="812800" lvl="1" indent="-448945" algn="just" defTabSz="914400" eaLnBrk="1" hangingPunct="1">
              <a:lnSpc>
                <a:spcPct val="13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尽可能采用脚手架、操作平台和升降机等作为作业安全平台；</a:t>
            </a:r>
            <a:endParaRPr lang="zh-CN" altLang="en-US" sz="2400" b="1" dirty="0">
              <a:latin typeface="楷体_GB2312" pitchFamily="49" charset="-122"/>
              <a:ea typeface="楷体_GB2312" pitchFamily="49" charset="-122"/>
            </a:endParaRPr>
          </a:p>
          <a:p>
            <a:pPr marL="812800" lvl="1" indent="-448945" algn="just" defTabSz="914400" eaLnBrk="1" hangingPunct="1">
              <a:lnSpc>
                <a:spcPct val="13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在搭设脚手架、钢结构的同时应设置楼梯、扶手和救生索。</a:t>
            </a:r>
            <a:endParaRPr lang="zh-CN" altLang="en-US" sz="2400" b="1" dirty="0">
              <a:latin typeface="楷体_GB2312" pitchFamily="49" charset="-122"/>
              <a:ea typeface="楷体_GB2312" pitchFamily="49"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8915"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8916" name="Rectangle 4"/>
          <p:cNvSpPr/>
          <p:nvPr/>
        </p:nvSpPr>
        <p:spPr>
          <a:xfrm>
            <a:off x="676275" y="1260475"/>
            <a:ext cx="3571875" cy="690563"/>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二</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作业前准备</a:t>
            </a:r>
            <a:endParaRPr lang="zh-CN" altLang="en-US" sz="2800" dirty="0">
              <a:solidFill>
                <a:srgbClr val="1136EF"/>
              </a:solidFill>
              <a:latin typeface="楷体_GB2312" pitchFamily="49" charset="-122"/>
              <a:ea typeface="楷体_GB2312" pitchFamily="49" charset="-122"/>
            </a:endParaRPr>
          </a:p>
        </p:txBody>
      </p:sp>
      <p:sp>
        <p:nvSpPr>
          <p:cNvPr id="38917" name="Rectangle 5"/>
          <p:cNvSpPr>
            <a:spLocks noGrp="1"/>
          </p:cNvSpPr>
          <p:nvPr>
            <p:ph idx="1"/>
          </p:nvPr>
        </p:nvSpPr>
        <p:spPr>
          <a:xfrm>
            <a:off x="1223963" y="2268538"/>
            <a:ext cx="8137525" cy="4248150"/>
          </a:xfrm>
          <a:ln w="28575">
            <a:solidFill>
              <a:srgbClr val="0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3.</a:t>
            </a:r>
            <a:r>
              <a:rPr lang="zh-CN" altLang="en-US" sz="2600" b="1" dirty="0">
                <a:solidFill>
                  <a:srgbClr val="FF0000"/>
                </a:solidFill>
                <a:latin typeface="楷体_GB2312" pitchFamily="49" charset="-122"/>
                <a:ea typeface="楷体_GB2312" pitchFamily="49" charset="-122"/>
              </a:rPr>
              <a:t>作业前准备工作</a:t>
            </a:r>
            <a:endParaRPr lang="zh-CN" altLang="en-US" sz="2600" b="1" dirty="0">
              <a:solidFill>
                <a:srgbClr val="FF0000"/>
              </a:solidFill>
              <a:latin typeface="楷体_GB2312" pitchFamily="49" charset="-122"/>
              <a:ea typeface="楷体_GB2312" pitchFamily="49" charset="-122"/>
            </a:endParaRPr>
          </a:p>
          <a:p>
            <a:pPr marL="624205" lvl="1" indent="-357505" algn="just" defTabSz="914400" eaLnBrk="1" hangingPunct="1">
              <a:lnSpc>
                <a:spcPct val="130000"/>
              </a:lnSpc>
              <a:buClr>
                <a:srgbClr val="FF3399"/>
              </a:buClr>
              <a:buFont typeface="Wingdings" panose="05000000000000000000" pitchFamily="2" charset="2"/>
              <a:buChar char="p"/>
            </a:pPr>
            <a:r>
              <a:rPr lang="zh-CN" altLang="en-US" sz="2600" b="1" dirty="0">
                <a:latin typeface="楷体_GB2312" pitchFamily="49" charset="-122"/>
                <a:ea typeface="楷体_GB2312" pitchFamily="49" charset="-122"/>
              </a:rPr>
              <a:t> 做好临边防护措施，并尽可能在地面预制好装设  </a:t>
            </a:r>
            <a:endParaRPr lang="zh-CN" altLang="en-US" sz="2600" b="1" dirty="0">
              <a:latin typeface="楷体_GB2312" pitchFamily="49" charset="-122"/>
              <a:ea typeface="楷体_GB2312" pitchFamily="49" charset="-122"/>
            </a:endParaRPr>
          </a:p>
          <a:p>
            <a:pPr marL="624205" lvl="1" indent="-357505" algn="just" defTabSz="914400" eaLnBrk="1" hangingPunct="1">
              <a:lnSpc>
                <a:spcPct val="130000"/>
              </a:lnSpc>
              <a:buClr>
                <a:srgbClr val="FF3399"/>
              </a:buClr>
              <a:buFont typeface="Wingdings" panose="05000000000000000000" pitchFamily="2" charset="2"/>
              <a:buNone/>
            </a:pPr>
            <a:r>
              <a:rPr lang="zh-CN" altLang="en-US" sz="2600" b="1" dirty="0">
                <a:latin typeface="楷体_GB2312" pitchFamily="49" charset="-122"/>
                <a:ea typeface="楷体_GB2312" pitchFamily="49" charset="-122"/>
              </a:rPr>
              <a:t>   缆绳、护栏等设施的固定点，避免在高处进行焊   </a:t>
            </a:r>
            <a:endParaRPr lang="zh-CN" altLang="en-US" sz="2600" b="1" dirty="0">
              <a:latin typeface="楷体_GB2312" pitchFamily="49" charset="-122"/>
              <a:ea typeface="楷体_GB2312" pitchFamily="49" charset="-122"/>
            </a:endParaRPr>
          </a:p>
          <a:p>
            <a:pPr marL="624205" lvl="1" indent="-357505" algn="just" defTabSz="914400" eaLnBrk="1" hangingPunct="1">
              <a:lnSpc>
                <a:spcPct val="130000"/>
              </a:lnSpc>
              <a:buClr>
                <a:srgbClr val="FF3399"/>
              </a:buClr>
              <a:buFont typeface="Wingdings" panose="05000000000000000000" pitchFamily="2" charset="2"/>
              <a:buNone/>
            </a:pPr>
            <a:r>
              <a:rPr lang="zh-CN" altLang="en-US" sz="2600" b="1" dirty="0">
                <a:latin typeface="楷体_GB2312" pitchFamily="49" charset="-122"/>
                <a:ea typeface="楷体_GB2312" pitchFamily="49" charset="-122"/>
              </a:rPr>
              <a:t>   接；</a:t>
            </a:r>
            <a:endParaRPr lang="zh-CN" altLang="en-US" sz="2600" b="1" dirty="0">
              <a:latin typeface="楷体_GB2312" pitchFamily="49" charset="-122"/>
              <a:ea typeface="楷体_GB2312" pitchFamily="49" charset="-122"/>
            </a:endParaRPr>
          </a:p>
          <a:p>
            <a:pPr marL="624205" lvl="1" indent="-357505" algn="just" defTabSz="914400" eaLnBrk="1" hangingPunct="1">
              <a:lnSpc>
                <a:spcPct val="130000"/>
              </a:lnSpc>
              <a:buClr>
                <a:srgbClr val="FF3399"/>
              </a:buClr>
              <a:buFont typeface="Wingdings" panose="05000000000000000000" pitchFamily="2" charset="2"/>
              <a:buChar char="p"/>
            </a:pPr>
            <a:r>
              <a:rPr lang="zh-CN" altLang="en-US" sz="2600" b="1" dirty="0">
                <a:latin typeface="楷体_GB2312" pitchFamily="49" charset="-122"/>
                <a:ea typeface="楷体_GB2312" pitchFamily="49" charset="-122"/>
              </a:rPr>
              <a:t> 应在地面预制锚固点和生命线，提供固定安全带</a:t>
            </a:r>
            <a:endParaRPr lang="zh-CN" altLang="en-US" sz="2600" b="1" dirty="0">
              <a:latin typeface="楷体_GB2312" pitchFamily="49" charset="-122"/>
              <a:ea typeface="楷体_GB2312" pitchFamily="49" charset="-122"/>
            </a:endParaRPr>
          </a:p>
          <a:p>
            <a:pPr marL="624205" lvl="1" indent="-357505" algn="just" defTabSz="914400" eaLnBrk="1" hangingPunct="1">
              <a:lnSpc>
                <a:spcPct val="130000"/>
              </a:lnSpc>
              <a:buClr>
                <a:srgbClr val="FF3399"/>
              </a:buClr>
              <a:buFont typeface="Wingdings" panose="05000000000000000000" pitchFamily="2" charset="2"/>
              <a:buNone/>
            </a:pPr>
            <a:r>
              <a:rPr lang="zh-CN" altLang="en-US" sz="2600" b="1" dirty="0">
                <a:latin typeface="楷体_GB2312" pitchFamily="49" charset="-122"/>
                <a:ea typeface="楷体_GB2312" pitchFamily="49" charset="-122"/>
              </a:rPr>
              <a:t>   的位置；</a:t>
            </a:r>
            <a:endParaRPr lang="zh-CN" altLang="en-US" sz="2600" b="1" dirty="0">
              <a:latin typeface="楷体_GB2312" pitchFamily="49" charset="-122"/>
              <a:ea typeface="楷体_GB2312" pitchFamily="49" charset="-122"/>
            </a:endParaRPr>
          </a:p>
          <a:p>
            <a:pPr marL="624205" lvl="1" indent="-357505" algn="just" defTabSz="914400" eaLnBrk="1" hangingPunct="1">
              <a:lnSpc>
                <a:spcPct val="130000"/>
              </a:lnSpc>
              <a:buClr>
                <a:srgbClr val="FF3399"/>
              </a:buClr>
              <a:buFont typeface="Wingdings" panose="05000000000000000000" pitchFamily="2" charset="2"/>
              <a:buChar char="p"/>
            </a:pPr>
            <a:r>
              <a:rPr lang="zh-CN" altLang="en-US" sz="2600" b="1" dirty="0">
                <a:latin typeface="楷体_GB2312" pitchFamily="49" charset="-122"/>
                <a:ea typeface="楷体_GB2312" pitchFamily="49" charset="-122"/>
              </a:rPr>
              <a:t> 准备和检查防坠落装备、急救设施。</a:t>
            </a:r>
            <a:r>
              <a:rPr lang="zh-CN" altLang="en-US" sz="1900" b="1" dirty="0">
                <a:latin typeface="楷体_GB2312" pitchFamily="49" charset="-122"/>
                <a:ea typeface="楷体_GB2312" pitchFamily="49" charset="-122"/>
              </a:rPr>
              <a:t>   </a:t>
            </a:r>
            <a:endParaRPr lang="zh-CN" altLang="en-US" sz="1900" b="1" dirty="0">
              <a:latin typeface="楷体_GB2312" pitchFamily="49" charset="-122"/>
              <a:ea typeface="楷体_GB2312" pitchFamily="49"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993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39940"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39941" name="Rectangle 5"/>
          <p:cNvSpPr>
            <a:spLocks noGrp="1"/>
          </p:cNvSpPr>
          <p:nvPr>
            <p:ph idx="1"/>
          </p:nvPr>
        </p:nvSpPr>
        <p:spPr>
          <a:xfrm>
            <a:off x="1223963" y="1951038"/>
            <a:ext cx="8424862" cy="4781550"/>
          </a:xfrm>
          <a:ln w="28575">
            <a:solidFill>
              <a:srgbClr val="800080"/>
            </a:solidFill>
            <a:miter/>
          </a:ln>
        </p:spPr>
        <p:txBody>
          <a:bodyPr vert="horz" wrap="square" lIns="103718" tIns="51860" rIns="103718" bIns="51860" anchor="t"/>
          <a:p>
            <a:pPr marL="87630" indent="-87630" algn="just" defTabSz="914400" eaLnBrk="1" hangingPunct="1">
              <a:lnSpc>
                <a:spcPct val="110000"/>
              </a:lnSpc>
              <a:buNone/>
            </a:pPr>
            <a:r>
              <a:rPr lang="en-US" altLang="zh-CN" sz="2600" b="1" dirty="0">
                <a:solidFill>
                  <a:srgbClr val="FF0000"/>
                </a:solidFill>
                <a:latin typeface="楷体_GB2312" pitchFamily="49" charset="-122"/>
                <a:ea typeface="楷体_GB2312" pitchFamily="49" charset="-122"/>
              </a:rPr>
              <a:t>1.</a:t>
            </a:r>
            <a:r>
              <a:rPr lang="zh-CN" altLang="en-US" sz="2600" b="1" dirty="0">
                <a:solidFill>
                  <a:srgbClr val="FF0000"/>
                </a:solidFill>
                <a:latin typeface="楷体_GB2312" pitchFamily="49" charset="-122"/>
                <a:ea typeface="楷体_GB2312" pitchFamily="49" charset="-122"/>
              </a:rPr>
              <a:t>人员坠落的防护</a:t>
            </a:r>
            <a:endParaRPr lang="zh-CN" altLang="en-US" sz="2600" b="1" dirty="0">
              <a:solidFill>
                <a:srgbClr val="FF0000"/>
              </a:solidFill>
              <a:latin typeface="楷体_GB2312" pitchFamily="49" charset="-122"/>
              <a:ea typeface="楷体_GB2312" pitchFamily="49" charset="-122"/>
            </a:endParaRPr>
          </a:p>
          <a:p>
            <a:pPr marL="87630" indent="-87630" algn="just" defTabSz="914400" eaLnBrk="1" hangingPunct="1">
              <a:lnSpc>
                <a:spcPct val="110000"/>
              </a:lnSpc>
              <a:buNone/>
            </a:pPr>
            <a:r>
              <a:rPr lang="zh-CN" altLang="en-US" sz="18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）个人坠落防护的装备包括：锚固</a:t>
            </a:r>
            <a:r>
              <a:rPr lang="en-US" altLang="zh-CN" sz="2400" b="1" dirty="0">
                <a:solidFill>
                  <a:srgbClr val="000000"/>
                </a:solidFill>
                <a:latin typeface="楷体_GB2312" pitchFamily="49" charset="-122"/>
                <a:ea typeface="楷体_GB2312" pitchFamily="49" charset="-122"/>
              </a:rPr>
              <a:t>点</a:t>
            </a:r>
            <a:r>
              <a:rPr lang="zh-CN" altLang="en-US" sz="2400" b="1" dirty="0">
                <a:solidFill>
                  <a:srgbClr val="000000"/>
                </a:solidFill>
                <a:latin typeface="楷体_GB2312" pitchFamily="49" charset="-122"/>
                <a:ea typeface="楷体_GB2312" pitchFamily="49" charset="-122"/>
              </a:rPr>
              <a:t>、连接装置、全身式安全带、生命线、抓绳器、减速装置、定位系索或其组合。</a:t>
            </a:r>
            <a:r>
              <a:rPr lang="zh-CN" altLang="en-US" sz="2400" dirty="0">
                <a:ea typeface="楷体_GB2312" pitchFamily="49" charset="-122"/>
              </a:rPr>
              <a:t> </a:t>
            </a:r>
            <a:endParaRPr lang="zh-CN" altLang="en-US" sz="2400" b="1" dirty="0">
              <a:solidFill>
                <a:srgbClr val="000000"/>
              </a:solidFill>
              <a:latin typeface="楷体_GB2312" pitchFamily="49" charset="-122"/>
              <a:ea typeface="楷体_GB2312" pitchFamily="49" charset="-122"/>
            </a:endParaRPr>
          </a:p>
          <a:p>
            <a:pPr marL="87630" indent="-87630" algn="just" defTabSz="914400" eaLnBrk="1" hangingPunct="1">
              <a:lnSpc>
                <a:spcPct val="110000"/>
              </a:lnSpc>
              <a:buNone/>
            </a:pPr>
            <a:r>
              <a:rPr lang="en-US" altLang="zh-CN" sz="2400" b="1" dirty="0">
                <a:solidFill>
                  <a:srgbClr val="000000"/>
                </a:solidFill>
                <a:latin typeface="楷体_GB2312" pitchFamily="49" charset="-122"/>
                <a:ea typeface="楷体_GB2312" pitchFamily="49" charset="-122"/>
              </a:rPr>
              <a:t>   在</a:t>
            </a:r>
            <a:r>
              <a:rPr lang="zh-CN" altLang="en-US" sz="2400" b="1" dirty="0">
                <a:solidFill>
                  <a:srgbClr val="000000"/>
                </a:solidFill>
                <a:latin typeface="楷体_GB2312" pitchFamily="49" charset="-122"/>
                <a:ea typeface="楷体_GB2312" pitchFamily="49" charset="-122"/>
              </a:rPr>
              <a:t>使用这些装备之前，应注意以下问题： </a:t>
            </a:r>
            <a:endParaRPr lang="zh-CN" altLang="en-US" sz="2400" b="1" dirty="0">
              <a:solidFill>
                <a:srgbClr val="000000"/>
              </a:solidFill>
              <a:latin typeface="楷体_GB2312" pitchFamily="49" charset="-122"/>
              <a:ea typeface="楷体_GB2312" pitchFamily="49" charset="-122"/>
            </a:endParaRPr>
          </a:p>
          <a:p>
            <a:pPr marL="965200" lvl="1" indent="-515620" algn="just" defTabSz="914400" eaLnBrk="1" hangingPunct="1">
              <a:lnSpc>
                <a:spcPct val="110000"/>
              </a:lnSpc>
              <a:buFont typeface="Wingdings" panose="05000000000000000000" pitchFamily="2" charset="2"/>
              <a:buChar char="p"/>
            </a:pPr>
            <a:r>
              <a:rPr lang="zh-CN" altLang="en-US" sz="2400" b="1" dirty="0">
                <a:solidFill>
                  <a:srgbClr val="000000"/>
                </a:solidFill>
                <a:latin typeface="楷体_GB2312" pitchFamily="49" charset="-122"/>
                <a:ea typeface="楷体_GB2312" pitchFamily="49" charset="-122"/>
              </a:rPr>
              <a:t>使用人员已接受培训，能够识别坠落隐患并正确使用个人坠落防护装备；</a:t>
            </a:r>
            <a:endParaRPr lang="zh-CN" altLang="en-US" sz="2400" b="1" dirty="0">
              <a:solidFill>
                <a:srgbClr val="000000"/>
              </a:solidFill>
              <a:latin typeface="楷体_GB2312" pitchFamily="49" charset="-122"/>
              <a:ea typeface="楷体_GB2312" pitchFamily="49" charset="-122"/>
            </a:endParaRPr>
          </a:p>
          <a:p>
            <a:pPr marL="965200" lvl="1" indent="-515620" algn="just" defTabSz="914400" eaLnBrk="1" hangingPunct="1">
              <a:lnSpc>
                <a:spcPct val="110000"/>
              </a:lnSpc>
              <a:buFont typeface="Wingdings" panose="05000000000000000000" pitchFamily="2" charset="2"/>
              <a:buChar char="p"/>
            </a:pPr>
            <a:r>
              <a:rPr lang="zh-CN" altLang="en-US" sz="2400" b="1" dirty="0">
                <a:solidFill>
                  <a:srgbClr val="000000"/>
                </a:solidFill>
                <a:latin typeface="楷体_GB2312" pitchFamily="49" charset="-122"/>
                <a:ea typeface="楷体_GB2312" pitchFamily="49" charset="-122"/>
              </a:rPr>
              <a:t>装备的所有组件应与制造商的说明书一致；</a:t>
            </a:r>
            <a:endParaRPr lang="zh-CN" altLang="en-US" sz="2400" b="1" dirty="0">
              <a:solidFill>
                <a:srgbClr val="000000"/>
              </a:solidFill>
              <a:latin typeface="楷体_GB2312" pitchFamily="49" charset="-122"/>
              <a:ea typeface="楷体_GB2312" pitchFamily="49" charset="-122"/>
            </a:endParaRPr>
          </a:p>
          <a:p>
            <a:pPr marL="965200" lvl="1" indent="-515620" algn="just" defTabSz="914400" eaLnBrk="1" hangingPunct="1">
              <a:lnSpc>
                <a:spcPct val="110000"/>
              </a:lnSpc>
              <a:buFont typeface="Wingdings" panose="05000000000000000000" pitchFamily="2" charset="2"/>
              <a:buChar char="p"/>
            </a:pPr>
            <a:r>
              <a:rPr lang="zh-CN" altLang="en-US" sz="2400" b="1" dirty="0">
                <a:solidFill>
                  <a:srgbClr val="000000"/>
                </a:solidFill>
                <a:latin typeface="楷体_GB2312" pitchFamily="49" charset="-122"/>
                <a:ea typeface="楷体_GB2312" pitchFamily="49" charset="-122"/>
              </a:rPr>
              <a:t>锚固点和连接技术已经检验合格；</a:t>
            </a:r>
            <a:endParaRPr lang="zh-CN" altLang="en-US" sz="2400" b="1" dirty="0">
              <a:solidFill>
                <a:srgbClr val="000000"/>
              </a:solidFill>
              <a:latin typeface="楷体_GB2312" pitchFamily="49" charset="-122"/>
              <a:ea typeface="楷体_GB2312" pitchFamily="49" charset="-122"/>
            </a:endParaRPr>
          </a:p>
          <a:p>
            <a:pPr marL="965200" lvl="1" indent="-515620" algn="just" defTabSz="914400" eaLnBrk="1" hangingPunct="1">
              <a:lnSpc>
                <a:spcPct val="110000"/>
              </a:lnSpc>
              <a:buFont typeface="Wingdings" panose="05000000000000000000" pitchFamily="2" charset="2"/>
              <a:buChar char="p"/>
            </a:pPr>
            <a:r>
              <a:rPr lang="en-US" altLang="zh-CN" sz="2400" b="1" dirty="0">
                <a:solidFill>
                  <a:srgbClr val="000000"/>
                </a:solidFill>
                <a:latin typeface="楷体_GB2312" pitchFamily="49" charset="-122"/>
                <a:ea typeface="楷体_GB2312" pitchFamily="49" charset="-122"/>
              </a:rPr>
              <a:t>在</a:t>
            </a:r>
            <a:r>
              <a:rPr lang="zh-CN" altLang="en-US" sz="2400" b="1" dirty="0">
                <a:solidFill>
                  <a:srgbClr val="000000"/>
                </a:solidFill>
                <a:latin typeface="楷体_GB2312" pitchFamily="49" charset="-122"/>
                <a:ea typeface="楷体_GB2312" pitchFamily="49" charset="-122"/>
              </a:rPr>
              <a:t>每次使用前必须对个人坠落防护装备所有附件进行检查。</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096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0964"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0965" name="Rectangle 5"/>
          <p:cNvSpPr>
            <a:spLocks noGrp="1"/>
          </p:cNvSpPr>
          <p:nvPr>
            <p:ph idx="1"/>
          </p:nvPr>
        </p:nvSpPr>
        <p:spPr>
          <a:xfrm>
            <a:off x="1223963" y="1951038"/>
            <a:ext cx="8424862" cy="4421187"/>
          </a:xfrm>
          <a:ln w="28575">
            <a:solidFill>
              <a:srgbClr val="8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1.</a:t>
            </a:r>
            <a:r>
              <a:rPr lang="zh-CN" altLang="en-US" sz="2600" b="1" dirty="0">
                <a:solidFill>
                  <a:srgbClr val="FF0000"/>
                </a:solidFill>
                <a:latin typeface="楷体_GB2312" pitchFamily="49" charset="-122"/>
                <a:ea typeface="楷体_GB2312" pitchFamily="49" charset="-122"/>
              </a:rPr>
              <a:t>人员坠落的防护</a:t>
            </a:r>
            <a:endParaRPr lang="zh-CN" altLang="en-US" sz="2600" b="1" dirty="0">
              <a:solidFill>
                <a:srgbClr val="FF0000"/>
              </a:solidFill>
              <a:latin typeface="楷体_GB2312" pitchFamily="49" charset="-122"/>
              <a:ea typeface="楷体_GB2312" pitchFamily="49" charset="-122"/>
            </a:endParaRPr>
          </a:p>
          <a:p>
            <a:pPr marL="87630" indent="-87630" algn="just" defTabSz="914400" eaLnBrk="1" hangingPunct="1">
              <a:lnSpc>
                <a:spcPct val="120000"/>
              </a:lnSpc>
              <a:buNone/>
            </a:pPr>
            <a:r>
              <a:rPr lang="zh-CN" altLang="en-US" sz="2600" b="1" dirty="0">
                <a:solidFill>
                  <a:srgbClr val="000000"/>
                </a:solidFill>
                <a:latin typeface="楷体_GB2312" pitchFamily="49" charset="-122"/>
                <a:ea typeface="楷体_GB2312" pitchFamily="49" charset="-122"/>
              </a:rPr>
              <a:t>   </a:t>
            </a:r>
            <a:r>
              <a:rPr lang="en-US" altLang="zh-CN" sz="2600" b="1" dirty="0">
                <a:solidFill>
                  <a:srgbClr val="000000"/>
                </a:solidFill>
                <a:latin typeface="楷体_GB2312" pitchFamily="49" charset="-122"/>
                <a:ea typeface="楷体_GB2312" pitchFamily="49" charset="-122"/>
              </a:rPr>
              <a:t>2</a:t>
            </a:r>
            <a:r>
              <a:rPr lang="zh-CN" altLang="en-US" sz="2600" b="1" dirty="0">
                <a:solidFill>
                  <a:srgbClr val="000000"/>
                </a:solidFill>
                <a:latin typeface="楷体_GB2312" pitchFamily="49" charset="-122"/>
                <a:ea typeface="楷体_GB2312" pitchFamily="49" charset="-122"/>
              </a:rPr>
              <a:t>）已经消除工作面的不稳定和人员的晃动带来的坠落隐患；</a:t>
            </a:r>
            <a:endParaRPr lang="zh-CN" altLang="en-US" sz="2600" b="1" dirty="0">
              <a:solidFill>
                <a:srgbClr val="000000"/>
              </a:solidFill>
              <a:latin typeface="楷体_GB2312" pitchFamily="49" charset="-122"/>
              <a:ea typeface="楷体_GB2312" pitchFamily="49" charset="-122"/>
            </a:endParaRPr>
          </a:p>
          <a:p>
            <a:pPr marL="87630" indent="-87630" algn="just" defTabSz="914400" eaLnBrk="1" hangingPunct="1">
              <a:lnSpc>
                <a:spcPct val="120000"/>
              </a:lnSpc>
              <a:buNone/>
            </a:pPr>
            <a:r>
              <a:rPr lang="en-US" altLang="zh-CN" sz="2600" b="1" dirty="0">
                <a:solidFill>
                  <a:srgbClr val="000000"/>
                </a:solidFill>
                <a:latin typeface="楷体_GB2312" pitchFamily="49" charset="-122"/>
                <a:ea typeface="楷体_GB2312" pitchFamily="49" charset="-122"/>
              </a:rPr>
              <a:t>   3</a:t>
            </a:r>
            <a:r>
              <a:rPr lang="zh-CN" altLang="en-US" sz="2600" b="1" dirty="0">
                <a:solidFill>
                  <a:srgbClr val="000000"/>
                </a:solidFill>
                <a:latin typeface="楷体_GB2312" pitchFamily="49" charset="-122"/>
                <a:ea typeface="楷体_GB2312" pitchFamily="49" charset="-122"/>
              </a:rPr>
              <a:t>）已经考虑在坠落过程中防止撞上低层的表面或物体的措施；</a:t>
            </a:r>
            <a:endParaRPr lang="zh-CN" altLang="en-US" sz="2600" b="1" dirty="0">
              <a:solidFill>
                <a:srgbClr val="000000"/>
              </a:solidFill>
              <a:latin typeface="楷体_GB2312" pitchFamily="49" charset="-122"/>
              <a:ea typeface="楷体_GB2312" pitchFamily="49" charset="-122"/>
            </a:endParaRPr>
          </a:p>
          <a:p>
            <a:pPr marL="87630" indent="-87630" algn="just" defTabSz="914400" eaLnBrk="1" hangingPunct="1">
              <a:lnSpc>
                <a:spcPct val="120000"/>
              </a:lnSpc>
              <a:buNone/>
            </a:pPr>
            <a:r>
              <a:rPr lang="en-US" altLang="zh-CN" sz="2600" b="1" dirty="0">
                <a:solidFill>
                  <a:srgbClr val="000000"/>
                </a:solidFill>
                <a:latin typeface="楷体_GB2312" pitchFamily="49" charset="-122"/>
                <a:ea typeface="楷体_GB2312" pitchFamily="49" charset="-122"/>
              </a:rPr>
              <a:t>   4</a:t>
            </a:r>
            <a:r>
              <a:rPr lang="zh-CN" altLang="en-US" sz="2600" b="1" dirty="0">
                <a:solidFill>
                  <a:srgbClr val="000000"/>
                </a:solidFill>
                <a:latin typeface="楷体_GB2312" pitchFamily="49" charset="-122"/>
                <a:ea typeface="楷体_GB2312" pitchFamily="49" charset="-122"/>
              </a:rPr>
              <a:t>）高处作业人员必须系好安全带，戴好安全帽，衣着要灵便，禁止穿带钉易滑的鞋，安全带的各种部件不得任意拆除。安全带和安全帽应符合国家标准。</a:t>
            </a:r>
            <a:endParaRPr lang="en-US" altLang="zh-CN" sz="2400" b="1" dirty="0">
              <a:solidFill>
                <a:srgbClr val="000000"/>
              </a:solidFill>
              <a:latin typeface="楷体_GB2312" pitchFamily="49" charset="-122"/>
              <a:ea typeface="楷体_GB2312" pitchFamily="49"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198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1988"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1989" name="Rectangle 5"/>
          <p:cNvSpPr>
            <a:spLocks noGrp="1"/>
          </p:cNvSpPr>
          <p:nvPr>
            <p:ph idx="1"/>
          </p:nvPr>
        </p:nvSpPr>
        <p:spPr>
          <a:xfrm>
            <a:off x="1223963" y="1951038"/>
            <a:ext cx="8424862" cy="4781550"/>
          </a:xfrm>
          <a:ln w="28575">
            <a:solidFill>
              <a:srgbClr val="8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1.</a:t>
            </a:r>
            <a:r>
              <a:rPr lang="zh-CN" altLang="en-US" sz="2600" b="1" dirty="0">
                <a:solidFill>
                  <a:srgbClr val="FF0000"/>
                </a:solidFill>
                <a:latin typeface="楷体_GB2312" pitchFamily="49" charset="-122"/>
                <a:ea typeface="楷体_GB2312" pitchFamily="49" charset="-122"/>
              </a:rPr>
              <a:t>人员坠落的防护</a:t>
            </a:r>
            <a:endParaRPr lang="zh-CN" altLang="en-US" sz="2600" b="1" dirty="0">
              <a:solidFill>
                <a:srgbClr val="FF0000"/>
              </a:solidFill>
              <a:latin typeface="楷体_GB2312" pitchFamily="49" charset="-122"/>
              <a:ea typeface="楷体_GB2312" pitchFamily="49" charset="-122"/>
            </a:endParaRPr>
          </a:p>
          <a:p>
            <a:pPr marL="87630" indent="-87630" algn="just" defTabSz="914400" eaLnBrk="1" hangingPunct="1">
              <a:lnSpc>
                <a:spcPct val="110000"/>
              </a:lnSpc>
              <a:buNone/>
            </a:pPr>
            <a:r>
              <a:rPr lang="en-US" altLang="zh-CN" sz="2400" b="1" dirty="0">
                <a:solidFill>
                  <a:srgbClr val="000000"/>
                </a:solidFill>
                <a:latin typeface="楷体_GB2312" pitchFamily="49" charset="-122"/>
                <a:ea typeface="楷体_GB2312" pitchFamily="49" charset="-122"/>
              </a:rPr>
              <a:t>   5</a:t>
            </a:r>
            <a:r>
              <a:rPr lang="zh-CN" altLang="en-US" sz="2400" b="1" dirty="0">
                <a:solidFill>
                  <a:srgbClr val="000000"/>
                </a:solidFill>
                <a:latin typeface="楷体_GB2312" pitchFamily="49" charset="-122"/>
                <a:ea typeface="楷体_GB2312" pitchFamily="49" charset="-122"/>
              </a:rPr>
              <a:t>）安全带使用时必须挂在施工作业处上方的牢固构件上，不得系挂在有尖锐棱角的部位。安全带系挂点下方应有足够的净空；</a:t>
            </a:r>
            <a:endParaRPr lang="zh-CN" altLang="en-US" sz="2400" b="1" dirty="0">
              <a:solidFill>
                <a:srgbClr val="000000"/>
              </a:solidFill>
              <a:latin typeface="楷体_GB2312" pitchFamily="49" charset="-122"/>
              <a:ea typeface="楷体_GB2312" pitchFamily="49" charset="-122"/>
            </a:endParaRPr>
          </a:p>
          <a:p>
            <a:pPr marL="87630" indent="-87630" algn="just" defTabSz="914400" eaLnBrk="1" hangingPunct="1">
              <a:lnSpc>
                <a:spcPct val="110000"/>
              </a:lnSpc>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6</a:t>
            </a:r>
            <a:r>
              <a:rPr lang="zh-CN" altLang="en-US" sz="2400" b="1" dirty="0">
                <a:solidFill>
                  <a:srgbClr val="000000"/>
                </a:solidFill>
                <a:latin typeface="楷体_GB2312" pitchFamily="49" charset="-122"/>
                <a:ea typeface="楷体_GB2312" pitchFamily="49" charset="-122"/>
              </a:rPr>
              <a:t>）安全带应高挂</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系</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低用，不得采用低于肩部水平的系挂方法；</a:t>
            </a:r>
            <a:endParaRPr lang="zh-CN" altLang="en-US" sz="2400" b="1" dirty="0">
              <a:solidFill>
                <a:srgbClr val="000000"/>
              </a:solidFill>
              <a:latin typeface="楷体_GB2312" pitchFamily="49" charset="-122"/>
              <a:ea typeface="楷体_GB2312" pitchFamily="49" charset="-122"/>
            </a:endParaRPr>
          </a:p>
          <a:p>
            <a:pPr marL="87630" indent="-87630" algn="just" defTabSz="914400" eaLnBrk="1" hangingPunct="1">
              <a:lnSpc>
                <a:spcPct val="110000"/>
              </a:lnSpc>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7</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严禁用绳子捆在腰部代替安全带或仅在腰部系扎一字型安全带；</a:t>
            </a:r>
            <a:endParaRPr lang="zh-CN" altLang="en-US" sz="2400" b="1" dirty="0">
              <a:solidFill>
                <a:srgbClr val="FF0000"/>
              </a:solidFill>
              <a:latin typeface="楷体_GB2312" pitchFamily="49" charset="-122"/>
              <a:ea typeface="楷体_GB2312" pitchFamily="49" charset="-122"/>
            </a:endParaRPr>
          </a:p>
          <a:p>
            <a:pPr marL="87630" indent="-87630" algn="just" defTabSz="914400" eaLnBrk="1" hangingPunct="1">
              <a:lnSpc>
                <a:spcPct val="110000"/>
              </a:lnSpc>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0000"/>
                </a:solidFill>
                <a:latin typeface="楷体_GB2312" pitchFamily="49" charset="-122"/>
                <a:ea typeface="楷体_GB2312" pitchFamily="49" charset="-122"/>
              </a:rPr>
              <a:t>8</a:t>
            </a:r>
            <a:r>
              <a:rPr lang="zh-CN" altLang="en-US" sz="2400" b="1" dirty="0">
                <a:solidFill>
                  <a:srgbClr val="000000"/>
                </a:solidFill>
                <a:latin typeface="楷体_GB2312" pitchFamily="49" charset="-122"/>
                <a:ea typeface="楷体_GB2312" pitchFamily="49" charset="-122"/>
              </a:rPr>
              <a:t>）所有的设备，包括安全带、系索、安全帽、救生索等，不得存在如焊接损坏、化学腐蚀、机械损伤等状况。</a:t>
            </a:r>
            <a:endParaRPr lang="en-US" altLang="zh-CN" sz="2400" b="1" dirty="0">
              <a:solidFill>
                <a:srgbClr val="000000"/>
              </a:solidFill>
              <a:latin typeface="楷体_GB2312" pitchFamily="49" charset="-122"/>
              <a:ea typeface="楷体_GB2312" pitchFamily="49" charset="-122"/>
            </a:endParaRPr>
          </a:p>
        </p:txBody>
      </p:sp>
      <p:pic>
        <p:nvPicPr>
          <p:cNvPr id="41990" name="Picture 6"/>
          <p:cNvPicPr>
            <a:picLocks noChangeAspect="1"/>
          </p:cNvPicPr>
          <p:nvPr/>
        </p:nvPicPr>
        <p:blipFill>
          <a:blip r:embed="rId1"/>
          <a:stretch>
            <a:fillRect/>
          </a:stretch>
        </p:blipFill>
        <p:spPr>
          <a:xfrm>
            <a:off x="7488238" y="1150938"/>
            <a:ext cx="1809750" cy="1309687"/>
          </a:xfrm>
          <a:prstGeom prst="rect">
            <a:avLst/>
          </a:prstGeom>
          <a:noFill/>
          <a:ln w="12700">
            <a:noFill/>
          </a:ln>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3011"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3012"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3013" name="Rectangle 5"/>
          <p:cNvSpPr>
            <a:spLocks noGrp="1"/>
          </p:cNvSpPr>
          <p:nvPr>
            <p:ph idx="1"/>
          </p:nvPr>
        </p:nvSpPr>
        <p:spPr>
          <a:xfrm>
            <a:off x="863600" y="1951038"/>
            <a:ext cx="9145588" cy="4781550"/>
          </a:xfrm>
          <a:ln w="28575">
            <a:solidFill>
              <a:srgbClr val="8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2.</a:t>
            </a:r>
            <a:r>
              <a:rPr lang="zh-CN" altLang="en-US" sz="2600" b="1" dirty="0">
                <a:solidFill>
                  <a:srgbClr val="FF0000"/>
                </a:solidFill>
                <a:latin typeface="楷体_GB2312" pitchFamily="49" charset="-122"/>
                <a:ea typeface="楷体_GB2312" pitchFamily="49" charset="-122"/>
              </a:rPr>
              <a:t>脚手架使用要求</a:t>
            </a:r>
            <a:endParaRPr lang="zh-CN" altLang="en-US" sz="2600" b="1" dirty="0">
              <a:solidFill>
                <a:srgbClr val="FF0000"/>
              </a:solidFill>
              <a:latin typeface="楷体_GB2312" pitchFamily="49" charset="-122"/>
              <a:ea typeface="楷体_GB2312" pitchFamily="49" charset="-122"/>
            </a:endParaRPr>
          </a:p>
          <a:p>
            <a:pPr marL="711200" lvl="1" indent="-444500" algn="just" defTabSz="914400" eaLnBrk="1" hangingPunct="1">
              <a:lnSpc>
                <a:spcPct val="120000"/>
              </a:lnSpc>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脚手架的搭设必须符合国家、行业有关规程或标准的要求；</a:t>
            </a:r>
            <a:endParaRPr lang="zh-CN" altLang="en-US" sz="2600" b="1" dirty="0">
              <a:solidFill>
                <a:srgbClr val="000000"/>
              </a:solidFill>
              <a:latin typeface="楷体_GB2312" pitchFamily="49" charset="-122"/>
              <a:ea typeface="楷体_GB2312" pitchFamily="49" charset="-122"/>
            </a:endParaRPr>
          </a:p>
          <a:p>
            <a:pPr marL="711200" lvl="1" indent="-444500" algn="just" defTabSz="914400" eaLnBrk="1" hangingPunct="1">
              <a:lnSpc>
                <a:spcPct val="120000"/>
              </a:lnSpc>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搭架人员必须经特殊作业人员的培训并考核合格，做到持证上岗；</a:t>
            </a:r>
            <a:endParaRPr lang="zh-CN" altLang="en-US" sz="2600" b="1" dirty="0">
              <a:solidFill>
                <a:srgbClr val="000000"/>
              </a:solidFill>
              <a:latin typeface="楷体_GB2312" pitchFamily="49" charset="-122"/>
              <a:ea typeface="楷体_GB2312" pitchFamily="49" charset="-122"/>
            </a:endParaRPr>
          </a:p>
          <a:p>
            <a:pPr marL="711200" lvl="1" indent="-444500" algn="just" defTabSz="914400" eaLnBrk="1" hangingPunct="1">
              <a:lnSpc>
                <a:spcPct val="120000"/>
              </a:lnSpc>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应使用符合国家、行业有关标准规范的吊架、脚手板、防护围栏和档脚板等；</a:t>
            </a:r>
            <a:endParaRPr lang="zh-CN" altLang="en-US" sz="2600" b="1" dirty="0">
              <a:solidFill>
                <a:srgbClr val="000000"/>
              </a:solidFill>
              <a:latin typeface="楷体_GB2312" pitchFamily="49" charset="-122"/>
              <a:ea typeface="楷体_GB2312" pitchFamily="49" charset="-122"/>
            </a:endParaRPr>
          </a:p>
          <a:p>
            <a:pPr marL="711200" lvl="1" indent="-444500" algn="just" defTabSz="914400" eaLnBrk="1" hangingPunct="1">
              <a:lnSpc>
                <a:spcPct val="120000"/>
              </a:lnSpc>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作业前，作业人员应仔细检查作业平台是否坚固、牢靠，安全措施是否落实。</a:t>
            </a:r>
            <a:endParaRPr lang="zh-CN" altLang="en-US" sz="2600" b="1" dirty="0">
              <a:solidFill>
                <a:srgbClr val="000000"/>
              </a:solidFill>
              <a:latin typeface="楷体_GB2312" pitchFamily="49" charset="-122"/>
              <a:ea typeface="楷体_GB2312" pitchFamily="49"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4035"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4036" name="Rectangle 4"/>
          <p:cNvSpPr/>
          <p:nvPr/>
        </p:nvSpPr>
        <p:spPr>
          <a:xfrm>
            <a:off x="936625" y="1535113"/>
            <a:ext cx="2665413" cy="719137"/>
          </a:xfrm>
          <a:prstGeom prst="rect">
            <a:avLst/>
          </a:prstGeom>
          <a:noFill/>
          <a:ln w="28575" cap="flat" cmpd="sng">
            <a:solidFill>
              <a:srgbClr val="0000FF"/>
            </a:solidFill>
            <a:prstDash val="solid"/>
            <a:miter/>
            <a:headEnd type="none" w="med" len="med"/>
            <a:tailEnd type="none" w="med" len="med"/>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脚手架示例</a:t>
            </a:r>
            <a:endParaRPr lang="zh-CN" altLang="en-US" sz="2800" dirty="0">
              <a:solidFill>
                <a:srgbClr val="1136EF"/>
              </a:solidFill>
              <a:latin typeface="楷体_GB2312" pitchFamily="49" charset="-122"/>
              <a:ea typeface="楷体_GB2312" pitchFamily="49" charset="-122"/>
            </a:endParaRPr>
          </a:p>
        </p:txBody>
      </p:sp>
      <p:pic>
        <p:nvPicPr>
          <p:cNvPr id="44037" name="Picture 7" descr="脚手架1"/>
          <p:cNvPicPr>
            <a:picLocks noChangeAspect="1"/>
          </p:cNvPicPr>
          <p:nvPr/>
        </p:nvPicPr>
        <p:blipFill>
          <a:blip r:embed="rId1"/>
          <a:stretch>
            <a:fillRect/>
          </a:stretch>
        </p:blipFill>
        <p:spPr>
          <a:xfrm>
            <a:off x="936625" y="2771775"/>
            <a:ext cx="2901950" cy="3754438"/>
          </a:xfrm>
          <a:prstGeom prst="rect">
            <a:avLst/>
          </a:prstGeom>
          <a:noFill/>
          <a:ln w="9525">
            <a:noFill/>
          </a:ln>
        </p:spPr>
      </p:pic>
      <p:pic>
        <p:nvPicPr>
          <p:cNvPr id="44038" name="Picture 8" descr="脚手架2"/>
          <p:cNvPicPr>
            <a:picLocks noChangeAspect="1"/>
          </p:cNvPicPr>
          <p:nvPr/>
        </p:nvPicPr>
        <p:blipFill>
          <a:blip r:embed="rId2"/>
          <a:stretch>
            <a:fillRect/>
          </a:stretch>
        </p:blipFill>
        <p:spPr>
          <a:xfrm>
            <a:off x="4913313" y="4068763"/>
            <a:ext cx="4149725" cy="2825750"/>
          </a:xfrm>
          <a:prstGeom prst="rect">
            <a:avLst/>
          </a:prstGeom>
          <a:noFill/>
          <a:ln w="9525">
            <a:noFill/>
          </a:ln>
        </p:spPr>
      </p:pic>
      <p:pic>
        <p:nvPicPr>
          <p:cNvPr id="44039" name="Picture 9" descr="脚手架"/>
          <p:cNvPicPr>
            <a:picLocks noChangeAspect="1"/>
          </p:cNvPicPr>
          <p:nvPr/>
        </p:nvPicPr>
        <p:blipFill>
          <a:blip r:embed="rId3"/>
          <a:stretch>
            <a:fillRect/>
          </a:stretch>
        </p:blipFill>
        <p:spPr>
          <a:xfrm>
            <a:off x="4930775" y="1176338"/>
            <a:ext cx="4132263" cy="2668587"/>
          </a:xfrm>
          <a:prstGeom prst="rect">
            <a:avLst/>
          </a:prstGeom>
          <a:noFill/>
          <a:ln w="9525">
            <a:noFill/>
          </a:ln>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505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5060"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5061" name="Rectangle 5"/>
          <p:cNvSpPr>
            <a:spLocks noGrp="1"/>
          </p:cNvSpPr>
          <p:nvPr>
            <p:ph idx="1"/>
          </p:nvPr>
        </p:nvSpPr>
        <p:spPr>
          <a:xfrm>
            <a:off x="1223963" y="1951038"/>
            <a:ext cx="8424862" cy="4421187"/>
          </a:xfrm>
          <a:ln w="28575">
            <a:solidFill>
              <a:srgbClr val="8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3.</a:t>
            </a:r>
            <a:r>
              <a:rPr lang="zh-CN" altLang="en-US" sz="2600" b="1" dirty="0">
                <a:solidFill>
                  <a:srgbClr val="FF0000"/>
                </a:solidFill>
                <a:latin typeface="楷体_GB2312" pitchFamily="49" charset="-122"/>
                <a:ea typeface="楷体_GB2312" pitchFamily="49" charset="-122"/>
              </a:rPr>
              <a:t>梯子使用要求</a:t>
            </a:r>
            <a:endParaRPr lang="zh-CN" altLang="en-US" sz="2600" b="1" dirty="0">
              <a:solidFill>
                <a:srgbClr val="FF0000"/>
              </a:solidFill>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使用前应仔细检查，结构必须牢固；</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踏步间距不得大于</a:t>
            </a:r>
            <a:r>
              <a:rPr lang="en-US" altLang="zh-CN" sz="2600" b="1" dirty="0">
                <a:latin typeface="楷体_GB2312" pitchFamily="49" charset="-122"/>
                <a:ea typeface="楷体_GB2312" pitchFamily="49" charset="-122"/>
              </a:rPr>
              <a:t>0.4</a:t>
            </a:r>
            <a:r>
              <a:rPr lang="zh-CN" altLang="en-US" sz="2600" b="1" dirty="0">
                <a:latin typeface="楷体_GB2312" pitchFamily="49" charset="-122"/>
                <a:ea typeface="楷体_GB2312" pitchFamily="49" charset="-122"/>
              </a:rPr>
              <a:t>米；</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人字梯应有坚固的铰链和限制跨度的拉链；</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solidFill>
                  <a:srgbClr val="FF0000"/>
                </a:solidFill>
                <a:latin typeface="楷体_GB2312" pitchFamily="49" charset="-122"/>
                <a:ea typeface="楷体_GB2312" pitchFamily="49" charset="-122"/>
              </a:rPr>
              <a:t>禁止踏在梯子顶端工作：</a:t>
            </a:r>
            <a:endParaRPr lang="zh-CN" altLang="en-US" sz="2600" b="1" dirty="0">
              <a:solidFill>
                <a:srgbClr val="FF0000"/>
              </a:solidFill>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zh-CN" altLang="en-US"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用直梯时，脚距梯子顶端不得少于四步；</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zh-CN" altLang="en-US"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用人字梯时，脚距梯子顶端不得少于二步。</a:t>
            </a:r>
            <a:endParaRPr lang="zh-CN" altLang="en-US" sz="2600" b="1" dirty="0">
              <a:latin typeface="楷体_GB2312" pitchFamily="49" charset="-122"/>
              <a:ea typeface="楷体_GB2312" pitchFamily="49" charset="-122"/>
            </a:endParaRPr>
          </a:p>
        </p:txBody>
      </p:sp>
      <p:pic>
        <p:nvPicPr>
          <p:cNvPr id="45062" name="Picture 7" descr="portable_ladder_02"/>
          <p:cNvPicPr>
            <a:picLocks noChangeAspect="1"/>
          </p:cNvPicPr>
          <p:nvPr/>
        </p:nvPicPr>
        <p:blipFill>
          <a:blip r:embed="rId1"/>
          <a:stretch>
            <a:fillRect/>
          </a:stretch>
        </p:blipFill>
        <p:spPr>
          <a:xfrm>
            <a:off x="8455025" y="2030413"/>
            <a:ext cx="1193800" cy="2398712"/>
          </a:xfrm>
          <a:prstGeom prst="rect">
            <a:avLst/>
          </a:prstGeom>
          <a:noFill/>
          <a:ln w="9525">
            <a:noFill/>
          </a:ln>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608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6084"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6085" name="Rectangle 5"/>
          <p:cNvSpPr>
            <a:spLocks noGrp="1"/>
          </p:cNvSpPr>
          <p:nvPr>
            <p:ph idx="1"/>
          </p:nvPr>
        </p:nvSpPr>
        <p:spPr>
          <a:xfrm>
            <a:off x="1223963" y="1951038"/>
            <a:ext cx="8424862" cy="4421187"/>
          </a:xfrm>
          <a:ln w="28575">
            <a:solidFill>
              <a:srgbClr val="8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3.</a:t>
            </a:r>
            <a:r>
              <a:rPr lang="zh-CN" altLang="en-US" sz="2600" b="1" dirty="0">
                <a:solidFill>
                  <a:srgbClr val="FF0000"/>
                </a:solidFill>
                <a:latin typeface="楷体_GB2312" pitchFamily="49" charset="-122"/>
                <a:ea typeface="楷体_GB2312" pitchFamily="49" charset="-122"/>
              </a:rPr>
              <a:t>梯子使用要求</a:t>
            </a:r>
            <a:endParaRPr lang="zh-CN" altLang="en-US" sz="2600" b="1" dirty="0">
              <a:solidFill>
                <a:srgbClr val="FF0000"/>
              </a:solidFill>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直梯的高度如超过</a:t>
            </a:r>
            <a:r>
              <a:rPr lang="en-US" altLang="zh-CN" sz="2600" b="1" dirty="0">
                <a:latin typeface="楷体_GB2312" pitchFamily="49" charset="-122"/>
                <a:ea typeface="楷体_GB2312" pitchFamily="49" charset="-122"/>
              </a:rPr>
              <a:t>6</a:t>
            </a:r>
            <a:r>
              <a:rPr lang="zh-CN" altLang="en-US" sz="2600" b="1" dirty="0">
                <a:latin typeface="楷体_GB2312" pitchFamily="49" charset="-122"/>
                <a:ea typeface="楷体_GB2312" pitchFamily="49" charset="-122"/>
              </a:rPr>
              <a:t>米，应在中间设支撑加固；</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直梯应放置稳定，与地面夹角以</a:t>
            </a:r>
            <a:r>
              <a:rPr lang="en-US" altLang="zh-CN" sz="2600" b="1" dirty="0">
                <a:latin typeface="楷体_GB2312" pitchFamily="49" charset="-122"/>
                <a:ea typeface="楷体_GB2312" pitchFamily="49" charset="-122"/>
              </a:rPr>
              <a:t>60</a:t>
            </a:r>
            <a:r>
              <a:rPr lang="zh-CN" altLang="en-US" sz="2600" b="1" dirty="0">
                <a:latin typeface="楷体_GB2312" pitchFamily="49" charset="-122"/>
                <a:ea typeface="楷体_GB2312" pitchFamily="49" charset="-122"/>
              </a:rPr>
              <a:t>～</a:t>
            </a:r>
            <a:r>
              <a:rPr lang="en-US" altLang="zh-CN" sz="2600" b="1" dirty="0">
                <a:latin typeface="楷体_GB2312" pitchFamily="49" charset="-122"/>
                <a:ea typeface="楷体_GB2312" pitchFamily="49" charset="-122"/>
              </a:rPr>
              <a:t>70</a:t>
            </a:r>
            <a:r>
              <a:rPr lang="zh-CN" altLang="en-US" sz="2600" b="1" dirty="0">
                <a:latin typeface="楷体_GB2312" pitchFamily="49" charset="-122"/>
                <a:ea typeface="楷体_GB2312" pitchFamily="49" charset="-122"/>
              </a:rPr>
              <a:t>度为宜；</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在平滑面上使用的梯子，应采取端部套绑防滑胶皮等防滑措施；</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在容易滑偏的构件上靠梯时，梯子上端应用绳绑在上方牢固构件上；</a:t>
            </a:r>
            <a:endParaRPr lang="zh-CN" altLang="en-US" sz="2600" b="1" dirty="0">
              <a:latin typeface="楷体_GB2312" pitchFamily="49" charset="-122"/>
              <a:ea typeface="楷体_GB2312" pitchFamily="49"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99CC00">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374788" name="Rectangle 4"/>
          <p:cNvSpPr>
            <a:spLocks noChangeArrowheads="1"/>
          </p:cNvSpPr>
          <p:nvPr/>
        </p:nvSpPr>
        <p:spPr bwMode="auto">
          <a:xfrm>
            <a:off x="1512888" y="1887538"/>
            <a:ext cx="5695950" cy="2901950"/>
          </a:xfrm>
          <a:prstGeom prst="rect">
            <a:avLst/>
          </a:prstGeom>
          <a:noFill/>
          <a:ln w="9525">
            <a:noFill/>
            <a:miter lim="800000"/>
          </a:ln>
          <a:effectLst/>
        </p:spPr>
        <p:txBody>
          <a:bodyPr lIns="107507" tIns="53754" rIns="107507" bIns="53754" anchor="ctr">
            <a:spAutoFit/>
          </a:bodyPr>
          <a:lstStyle/>
          <a:p>
            <a:pPr marL="0" marR="0" lvl="0" indent="624205" algn="just" defTabSz="1075055" rtl="0" eaLnBrk="1" fontAlgn="base" latinLnBrk="0" hangingPunct="1">
              <a:lnSpc>
                <a:spcPct val="170000"/>
              </a:lnSpc>
              <a:spcBef>
                <a:spcPct val="0"/>
              </a:spcBef>
              <a:spcAft>
                <a:spcPct val="0"/>
              </a:spcAft>
              <a:buClr>
                <a:srgbClr val="FF3399"/>
              </a:buClr>
              <a:buSzTx/>
              <a:buFont typeface="Wingdings" panose="05000000000000000000" pitchFamily="2" charset="2"/>
              <a:buChar char="p"/>
              <a:defRPr/>
            </a:pPr>
            <a:r>
              <a:rPr kumimoji="0" lang="zh-CN" altLang="en-US" sz="2700" b="1" i="0" u="none" strike="noStrike" kern="1200" cap="none" spc="0" normalizeH="0" baseline="0" noProof="0" smtClean="0">
                <a:ln>
                  <a:noFill/>
                </a:ln>
                <a:solidFill>
                  <a:schemeClr val="tx2"/>
                </a:solidFill>
                <a:effectLst/>
                <a:uLnTx/>
                <a:uFillTx/>
                <a:latin typeface="Arial" panose="020B0604020202090204" pitchFamily="34" charset="0"/>
                <a:ea typeface="楷体_GB2312" pitchFamily="49" charset="-122"/>
                <a:cs typeface="+mn-cs"/>
              </a:rPr>
              <a:t>消除坠落隐患</a:t>
            </a:r>
            <a:endParaRPr kumimoji="0" lang="zh-CN" altLang="en-US" sz="2700" b="1" i="0" u="none" strike="noStrike" kern="1200" cap="none" spc="0" normalizeH="0" baseline="0" noProof="0" smtClean="0">
              <a:ln>
                <a:noFill/>
              </a:ln>
              <a:solidFill>
                <a:schemeClr val="tx2"/>
              </a:solidFill>
              <a:effectLst/>
              <a:uLnTx/>
              <a:uFillTx/>
              <a:latin typeface="Arial" panose="020B0604020202090204" pitchFamily="34" charset="0"/>
              <a:ea typeface="楷体_GB2312" pitchFamily="49" charset="-122"/>
              <a:cs typeface="+mn-cs"/>
            </a:endParaRPr>
          </a:p>
          <a:p>
            <a:pPr marL="0" marR="0" lvl="0" indent="624205" algn="just" defTabSz="1075055" rtl="0" eaLnBrk="1" fontAlgn="base" latinLnBrk="0" hangingPunct="1">
              <a:lnSpc>
                <a:spcPct val="170000"/>
              </a:lnSpc>
              <a:spcBef>
                <a:spcPct val="0"/>
              </a:spcBef>
              <a:spcAft>
                <a:spcPct val="0"/>
              </a:spcAft>
              <a:buClr>
                <a:srgbClr val="FF3399"/>
              </a:buClr>
              <a:buSzTx/>
              <a:buFont typeface="Wingdings" panose="05000000000000000000" pitchFamily="2" charset="2"/>
              <a:buChar char="p"/>
              <a:defRPr/>
            </a:pPr>
            <a:r>
              <a:rPr kumimoji="0" lang="zh-CN" altLang="en-US" sz="2700" b="1" i="0" u="none" strike="noStrike" kern="1200" cap="none" spc="0" normalizeH="0" baseline="0" noProof="0" smtClean="0">
                <a:ln>
                  <a:noFill/>
                </a:ln>
                <a:solidFill>
                  <a:schemeClr val="tx2"/>
                </a:solidFill>
                <a:effectLst/>
                <a:uLnTx/>
                <a:uFillTx/>
                <a:latin typeface="Arial" panose="020B0604020202090204" pitchFamily="34" charset="0"/>
                <a:ea typeface="楷体_GB2312" pitchFamily="49" charset="-122"/>
                <a:cs typeface="+mn-cs"/>
              </a:rPr>
              <a:t>防止发生坠落事故</a:t>
            </a:r>
            <a:endParaRPr kumimoji="0" lang="zh-CN" altLang="en-US" sz="2700" b="1" i="0" u="none" strike="noStrike" kern="1200" cap="none" spc="0" normalizeH="0" baseline="0" noProof="0" smtClean="0">
              <a:ln>
                <a:noFill/>
              </a:ln>
              <a:solidFill>
                <a:schemeClr val="tx2"/>
              </a:solidFill>
              <a:effectLst/>
              <a:uLnTx/>
              <a:uFillTx/>
              <a:latin typeface="Arial" panose="020B0604020202090204" pitchFamily="34" charset="0"/>
              <a:ea typeface="楷体_GB2312" pitchFamily="49" charset="-122"/>
              <a:cs typeface="+mn-cs"/>
            </a:endParaRPr>
          </a:p>
          <a:p>
            <a:pPr marL="0" marR="0" lvl="0" indent="624205" algn="just" defTabSz="1075055" rtl="0" eaLnBrk="1" fontAlgn="base" latinLnBrk="0" hangingPunct="1">
              <a:lnSpc>
                <a:spcPct val="170000"/>
              </a:lnSpc>
              <a:spcBef>
                <a:spcPct val="0"/>
              </a:spcBef>
              <a:spcAft>
                <a:spcPct val="0"/>
              </a:spcAft>
              <a:buClr>
                <a:srgbClr val="FF3399"/>
              </a:buClr>
              <a:buSzTx/>
              <a:buFont typeface="Wingdings" panose="05000000000000000000" pitchFamily="2" charset="2"/>
              <a:buChar char="p"/>
              <a:defRPr/>
            </a:pPr>
            <a:r>
              <a:rPr kumimoji="0" lang="zh-CN" altLang="en-US" sz="2700" b="1" i="0" u="none" strike="noStrike" kern="1200" cap="none" spc="0" normalizeH="0" baseline="0" noProof="0" smtClean="0">
                <a:ln>
                  <a:noFill/>
                </a:ln>
                <a:solidFill>
                  <a:schemeClr val="tx2"/>
                </a:solidFill>
                <a:effectLst/>
                <a:uLnTx/>
                <a:uFillTx/>
                <a:latin typeface="Arial" panose="020B0604020202090204" pitchFamily="34" charset="0"/>
                <a:ea typeface="楷体_GB2312" pitchFamily="49" charset="-122"/>
                <a:cs typeface="+mn-cs"/>
              </a:rPr>
              <a:t>消除或降低坠落发生后的伤害</a:t>
            </a:r>
            <a:endParaRPr kumimoji="0" lang="zh-CN" altLang="en-US" sz="2700" b="1" i="0" u="none" strike="noStrike" kern="1200" cap="none" spc="0" normalizeH="0" baseline="0" noProof="0" smtClean="0">
              <a:ln>
                <a:noFill/>
              </a:ln>
              <a:solidFill>
                <a:schemeClr val="tx2"/>
              </a:solidFill>
              <a:effectLst/>
              <a:uLnTx/>
              <a:uFillTx/>
              <a:latin typeface="Arial" panose="020B0604020202090204" pitchFamily="34" charset="0"/>
              <a:ea typeface="楷体_GB2312" pitchFamily="49" charset="-122"/>
              <a:cs typeface="+mn-cs"/>
            </a:endParaRPr>
          </a:p>
          <a:p>
            <a:pPr marL="0" marR="0" lvl="0" indent="624205" algn="just" defTabSz="1075055" rtl="0" eaLnBrk="1" fontAlgn="base" latinLnBrk="0" hangingPunct="1">
              <a:lnSpc>
                <a:spcPct val="170000"/>
              </a:lnSpc>
              <a:spcBef>
                <a:spcPct val="0"/>
              </a:spcBef>
              <a:spcAft>
                <a:spcPct val="0"/>
              </a:spcAft>
              <a:buClr>
                <a:srgbClr val="FF3399"/>
              </a:buClr>
              <a:buSzTx/>
              <a:buFont typeface="Wingdings" panose="05000000000000000000" pitchFamily="2" charset="2"/>
              <a:buChar char="p"/>
              <a:defRPr/>
            </a:pPr>
            <a:r>
              <a:rPr kumimoji="0" lang="zh-CN" altLang="en-US" sz="2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rPr>
              <a:t>落实坠落预防措施和控制方法</a:t>
            </a:r>
            <a:endParaRPr kumimoji="0" lang="zh-CN" altLang="en-US" sz="2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endParaRPr>
          </a:p>
        </p:txBody>
      </p:sp>
      <p:sp>
        <p:nvSpPr>
          <p:cNvPr id="10244" name="Rectangle 5"/>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一、目的和应用领域</a:t>
            </a:r>
            <a:endParaRPr lang="zh-CN" altLang="en-US" sz="3000" dirty="0">
              <a:solidFill>
                <a:schemeClr val="tx1"/>
              </a:solidFill>
              <a:latin typeface="黑体" pitchFamily="2" charset="-122"/>
              <a:ea typeface="黑体" pitchFamily="2" charset="-122"/>
            </a:endParaRPr>
          </a:p>
        </p:txBody>
      </p:sp>
      <p:sp>
        <p:nvSpPr>
          <p:cNvPr id="10245" name="Rectangle 6"/>
          <p:cNvSpPr/>
          <p:nvPr/>
        </p:nvSpPr>
        <p:spPr>
          <a:xfrm>
            <a:off x="739775" y="1547813"/>
            <a:ext cx="7827963" cy="534987"/>
          </a:xfrm>
          <a:prstGeom prst="rect">
            <a:avLst/>
          </a:prstGeom>
          <a:noFill/>
          <a:ln w="9525">
            <a:noFill/>
          </a:ln>
        </p:spPr>
        <p:txBody>
          <a:bodyPr lIns="107507" tIns="53754" rIns="107507" bIns="53754" anchor="t">
            <a:spAutoFit/>
          </a:bodyPr>
          <a:p>
            <a:pPr defTabSz="1075055" fontAlgn="base" latinLnBrk="1"/>
            <a:r>
              <a:rPr lang="en-US" altLang="zh-CN" sz="2800" dirty="0">
                <a:solidFill>
                  <a:srgbClr val="1136EF"/>
                </a:solidFill>
                <a:latin typeface="楷体_GB2312" pitchFamily="49" charset="-122"/>
                <a:ea typeface="楷体_GB2312" pitchFamily="49" charset="-122"/>
              </a:rPr>
              <a:t>1</a:t>
            </a:r>
            <a:r>
              <a:rPr lang="zh-CN" altLang="en-US" sz="2800" dirty="0">
                <a:solidFill>
                  <a:srgbClr val="1136EF"/>
                </a:solidFill>
                <a:latin typeface="楷体_GB2312" pitchFamily="49" charset="-122"/>
                <a:ea typeface="楷体_GB2312" pitchFamily="49" charset="-122"/>
              </a:rPr>
              <a:t>、目的</a:t>
            </a:r>
            <a:endParaRPr lang="zh-CN" altLang="en-US" sz="2800" dirty="0">
              <a:solidFill>
                <a:srgbClr val="1136EF"/>
              </a:solidFill>
              <a:latin typeface="楷体_GB2312" pitchFamily="49" charset="-122"/>
              <a:ea typeface="楷体_GB2312" pitchFamily="49" charset="-122"/>
            </a:endParaRPr>
          </a:p>
        </p:txBody>
      </p:sp>
      <p:sp>
        <p:nvSpPr>
          <p:cNvPr id="10246" name="Rectangle 7"/>
          <p:cNvSpPr/>
          <p:nvPr/>
        </p:nvSpPr>
        <p:spPr>
          <a:xfrm>
            <a:off x="739775" y="4902200"/>
            <a:ext cx="7827963" cy="534988"/>
          </a:xfrm>
          <a:prstGeom prst="rect">
            <a:avLst/>
          </a:prstGeom>
          <a:noFill/>
          <a:ln w="9525">
            <a:noFill/>
          </a:ln>
        </p:spPr>
        <p:txBody>
          <a:bodyPr lIns="107507" tIns="53754" rIns="107507" bIns="53754" anchor="t">
            <a:spAutoFit/>
          </a:bodyPr>
          <a:p>
            <a:pPr defTabSz="1075055" fontAlgn="base" latinLnBrk="1"/>
            <a:r>
              <a:rPr lang="en-US" altLang="zh-CN" sz="2800" dirty="0">
                <a:solidFill>
                  <a:srgbClr val="1136EF"/>
                </a:solidFill>
                <a:latin typeface="楷体_GB2312" pitchFamily="49" charset="-122"/>
                <a:ea typeface="楷体_GB2312" pitchFamily="49" charset="-122"/>
              </a:rPr>
              <a:t>2</a:t>
            </a:r>
            <a:r>
              <a:rPr lang="zh-CN" altLang="en-US" sz="2800" dirty="0">
                <a:solidFill>
                  <a:srgbClr val="1136EF"/>
                </a:solidFill>
                <a:latin typeface="楷体_GB2312" pitchFamily="49" charset="-122"/>
                <a:ea typeface="楷体_GB2312" pitchFamily="49" charset="-122"/>
              </a:rPr>
              <a:t>、应用领域</a:t>
            </a:r>
            <a:endParaRPr lang="zh-CN" altLang="en-US" sz="2800" dirty="0">
              <a:solidFill>
                <a:srgbClr val="1136EF"/>
              </a:solidFill>
              <a:latin typeface="楷体_GB2312" pitchFamily="49" charset="-122"/>
              <a:ea typeface="楷体_GB2312" pitchFamily="49" charset="-122"/>
            </a:endParaRPr>
          </a:p>
        </p:txBody>
      </p:sp>
      <p:sp>
        <p:nvSpPr>
          <p:cNvPr id="374793" name="Rectangle 9"/>
          <p:cNvSpPr>
            <a:spLocks noChangeArrowheads="1"/>
          </p:cNvSpPr>
          <p:nvPr/>
        </p:nvSpPr>
        <p:spPr bwMode="auto">
          <a:xfrm>
            <a:off x="1512888" y="5581650"/>
            <a:ext cx="5695950" cy="503238"/>
          </a:xfrm>
          <a:prstGeom prst="rect">
            <a:avLst/>
          </a:prstGeom>
          <a:noFill/>
          <a:ln w="9525">
            <a:noFill/>
            <a:miter lim="800000"/>
          </a:ln>
          <a:effectLst/>
        </p:spPr>
        <p:txBody>
          <a:bodyPr wrap="none">
            <a:spAutoFit/>
          </a:bodyPr>
          <a:lstStyle/>
          <a:p>
            <a:pPr marL="0" marR="0" lvl="0" indent="0" algn="ctr" defTabSz="1075055" rtl="0" eaLnBrk="1" fontAlgn="ctr" latinLnBrk="0" hangingPunct="1">
              <a:lnSpc>
                <a:spcPct val="100000"/>
              </a:lnSpc>
              <a:spcBef>
                <a:spcPct val="0"/>
              </a:spcBef>
              <a:spcAft>
                <a:spcPct val="0"/>
              </a:spcAft>
              <a:buClrTx/>
              <a:buSzTx/>
              <a:buFontTx/>
              <a:buNone/>
              <a:defRPr/>
            </a:pPr>
            <a:r>
              <a:rPr kumimoji="0" lang="zh-CN" altLang="en-US" sz="2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rPr>
              <a:t>本规范应用于所有的高处作业活动。</a:t>
            </a:r>
            <a:endParaRPr kumimoji="0" lang="zh-CN" altLang="en-US" sz="2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90204" pitchFamily="34" charset="0"/>
              <a:ea typeface="楷体_GB2312" pitchFamily="49" charset="-122"/>
              <a:cs typeface="+mn-cs"/>
            </a:endParaRPr>
          </a:p>
        </p:txBody>
      </p:sp>
      <p:pic>
        <p:nvPicPr>
          <p:cNvPr id="10248" name="Picture 1027" descr="npo000008"/>
          <p:cNvPicPr>
            <a:picLocks noChangeAspect="1"/>
          </p:cNvPicPr>
          <p:nvPr/>
        </p:nvPicPr>
        <p:blipFill>
          <a:blip r:embed="rId1"/>
          <a:stretch>
            <a:fillRect/>
          </a:stretch>
        </p:blipFill>
        <p:spPr>
          <a:xfrm>
            <a:off x="7345363" y="1517650"/>
            <a:ext cx="2592387" cy="5143500"/>
          </a:xfrm>
          <a:prstGeom prst="rect">
            <a:avLst/>
          </a:prstGeom>
          <a:noFill/>
          <a:ln w="9525" cap="flat" cmpd="sng">
            <a:solidFill>
              <a:srgbClr val="FF3300"/>
            </a:solidFill>
            <a:prstDash val="solid"/>
            <a:miter/>
            <a:headEnd type="none" w="med" len="med"/>
            <a:tailEnd type="none" w="med" len="med"/>
          </a:ln>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710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7108"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7109" name="Rectangle 5"/>
          <p:cNvSpPr>
            <a:spLocks noGrp="1"/>
          </p:cNvSpPr>
          <p:nvPr>
            <p:ph idx="1"/>
          </p:nvPr>
        </p:nvSpPr>
        <p:spPr>
          <a:xfrm>
            <a:off x="1223963" y="1951038"/>
            <a:ext cx="8424862" cy="4421187"/>
          </a:xfrm>
          <a:ln w="28575">
            <a:solidFill>
              <a:srgbClr val="800080"/>
            </a:solidFill>
            <a:miter/>
          </a:ln>
        </p:spPr>
        <p:txBody>
          <a:bodyPr vert="horz" wrap="square" lIns="103718" tIns="51860" rIns="103718" bIns="51860" anchor="t"/>
          <a:p>
            <a:pPr marL="87630" indent="-87630" algn="just" defTabSz="914400" eaLnBrk="1" hangingPunct="1">
              <a:lnSpc>
                <a:spcPct val="140000"/>
              </a:lnSpc>
              <a:buNone/>
            </a:pPr>
            <a:r>
              <a:rPr lang="en-US" altLang="zh-CN" sz="2800" b="1" dirty="0">
                <a:solidFill>
                  <a:srgbClr val="FF0000"/>
                </a:solidFill>
                <a:latin typeface="楷体_GB2312" pitchFamily="49" charset="-122"/>
                <a:ea typeface="楷体_GB2312" pitchFamily="49" charset="-122"/>
              </a:rPr>
              <a:t>3.</a:t>
            </a:r>
            <a:r>
              <a:rPr lang="zh-CN" altLang="en-US" sz="2800" b="1" dirty="0">
                <a:solidFill>
                  <a:srgbClr val="FF0000"/>
                </a:solidFill>
                <a:latin typeface="楷体_GB2312" pitchFamily="49" charset="-122"/>
                <a:ea typeface="楷体_GB2312" pitchFamily="49" charset="-122"/>
              </a:rPr>
              <a:t>梯子使用要求</a:t>
            </a:r>
            <a:endParaRPr lang="zh-CN" altLang="en-US" sz="2800" b="1" dirty="0">
              <a:solidFill>
                <a:srgbClr val="FF0000"/>
              </a:solidFill>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电工作业必须使用绝缘梯；</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solidFill>
                  <a:srgbClr val="FF0000"/>
                </a:solidFill>
                <a:latin typeface="楷体_GB2312" pitchFamily="49" charset="-122"/>
                <a:ea typeface="楷体_GB2312" pitchFamily="49" charset="-122"/>
              </a:rPr>
              <a:t>禁止在吊架上架设梯子</a:t>
            </a:r>
            <a:r>
              <a:rPr lang="zh-CN" altLang="en-US" sz="2800" b="1" dirty="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solidFill>
                  <a:srgbClr val="FF0000"/>
                </a:solidFill>
                <a:latin typeface="楷体_GB2312" pitchFamily="49" charset="-122"/>
                <a:ea typeface="楷体_GB2312" pitchFamily="49" charset="-122"/>
              </a:rPr>
              <a:t>禁止两人以上在同一架梯上工作</a:t>
            </a:r>
            <a:r>
              <a:rPr lang="zh-CN" altLang="en-US" sz="2800" b="1" dirty="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solidFill>
                  <a:srgbClr val="FF0000"/>
                </a:solidFill>
                <a:latin typeface="楷体_GB2312" pitchFamily="49" charset="-122"/>
                <a:ea typeface="楷体_GB2312" pitchFamily="49" charset="-122"/>
              </a:rPr>
              <a:t>禁止带人移动梯子</a:t>
            </a:r>
            <a:r>
              <a:rPr lang="zh-CN" altLang="en-US" sz="2800" b="1" dirty="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solidFill>
                  <a:srgbClr val="000000"/>
                </a:solidFill>
                <a:latin typeface="楷体_GB2312" pitchFamily="49" charset="-122"/>
                <a:ea typeface="楷体_GB2312" pitchFamily="49" charset="-122"/>
              </a:rPr>
              <a:t>应使用符合国家、行业有关标准规范的梯子</a:t>
            </a:r>
            <a:r>
              <a:rPr lang="zh-CN" altLang="en-US" sz="2800" b="1" dirty="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p:txBody>
      </p:sp>
      <p:pic>
        <p:nvPicPr>
          <p:cNvPr id="47110" name="Picture 7"/>
          <p:cNvPicPr>
            <a:picLocks noChangeAspect="1"/>
          </p:cNvPicPr>
          <p:nvPr/>
        </p:nvPicPr>
        <p:blipFill>
          <a:blip r:embed="rId1"/>
          <a:stretch>
            <a:fillRect/>
          </a:stretch>
        </p:blipFill>
        <p:spPr>
          <a:xfrm>
            <a:off x="7793038" y="1951038"/>
            <a:ext cx="1855787" cy="2711450"/>
          </a:xfrm>
          <a:prstGeom prst="rect">
            <a:avLst/>
          </a:prstGeom>
          <a:noFill/>
          <a:ln w="9525">
            <a:noFill/>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8131"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8132" name="Rectangle 4"/>
          <p:cNvSpPr/>
          <p:nvPr/>
        </p:nvSpPr>
        <p:spPr>
          <a:xfrm>
            <a:off x="1479550" y="1331913"/>
            <a:ext cx="2303463" cy="719137"/>
          </a:xfrm>
          <a:prstGeom prst="rect">
            <a:avLst/>
          </a:prstGeom>
          <a:noFill/>
          <a:ln w="28575" cap="flat" cmpd="sng">
            <a:solidFill>
              <a:srgbClr val="0000FF"/>
            </a:solidFill>
            <a:prstDash val="solid"/>
            <a:miter/>
            <a:headEnd type="none" w="med" len="med"/>
            <a:tailEnd type="none" w="med" len="med"/>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直梯示例</a:t>
            </a:r>
            <a:endParaRPr lang="zh-CN" altLang="en-US" sz="2800" dirty="0">
              <a:solidFill>
                <a:srgbClr val="1136EF"/>
              </a:solidFill>
              <a:latin typeface="楷体_GB2312" pitchFamily="49" charset="-122"/>
              <a:ea typeface="楷体_GB2312" pitchFamily="49" charset="-122"/>
            </a:endParaRPr>
          </a:p>
        </p:txBody>
      </p:sp>
      <p:pic>
        <p:nvPicPr>
          <p:cNvPr id="48133" name="Picture 8" descr="直梯1"/>
          <p:cNvPicPr>
            <a:picLocks noChangeAspect="1"/>
          </p:cNvPicPr>
          <p:nvPr/>
        </p:nvPicPr>
        <p:blipFill>
          <a:blip r:embed="rId1"/>
          <a:stretch>
            <a:fillRect/>
          </a:stretch>
        </p:blipFill>
        <p:spPr>
          <a:xfrm>
            <a:off x="868363" y="2700338"/>
            <a:ext cx="1490662" cy="3767137"/>
          </a:xfrm>
          <a:prstGeom prst="rect">
            <a:avLst/>
          </a:prstGeom>
          <a:noFill/>
          <a:ln w="9525" cap="flat" cmpd="sng">
            <a:solidFill>
              <a:schemeClr val="tx1"/>
            </a:solidFill>
            <a:prstDash val="solid"/>
            <a:miter/>
            <a:headEnd type="none" w="med" len="med"/>
            <a:tailEnd type="none" w="med" len="med"/>
          </a:ln>
        </p:spPr>
      </p:pic>
      <p:pic>
        <p:nvPicPr>
          <p:cNvPr id="48134" name="Picture 9" descr="直梯2"/>
          <p:cNvPicPr>
            <a:picLocks noChangeAspect="1"/>
          </p:cNvPicPr>
          <p:nvPr/>
        </p:nvPicPr>
        <p:blipFill>
          <a:blip r:embed="rId2"/>
          <a:stretch>
            <a:fillRect/>
          </a:stretch>
        </p:blipFill>
        <p:spPr>
          <a:xfrm>
            <a:off x="2632075" y="2700338"/>
            <a:ext cx="1890713" cy="3767137"/>
          </a:xfrm>
          <a:prstGeom prst="rect">
            <a:avLst/>
          </a:prstGeom>
          <a:noFill/>
          <a:ln w="9525" cap="flat" cmpd="sng">
            <a:solidFill>
              <a:schemeClr val="tx1"/>
            </a:solidFill>
            <a:prstDash val="solid"/>
            <a:miter/>
            <a:headEnd type="none" w="med" len="med"/>
            <a:tailEnd type="none" w="med" len="med"/>
          </a:ln>
        </p:spPr>
      </p:pic>
      <p:sp>
        <p:nvSpPr>
          <p:cNvPr id="48135" name="Rectangle 10"/>
          <p:cNvSpPr/>
          <p:nvPr/>
        </p:nvSpPr>
        <p:spPr>
          <a:xfrm>
            <a:off x="6100763" y="1331913"/>
            <a:ext cx="2303462" cy="719137"/>
          </a:xfrm>
          <a:prstGeom prst="rect">
            <a:avLst/>
          </a:prstGeom>
          <a:noFill/>
          <a:ln w="28575" cap="flat" cmpd="sng">
            <a:solidFill>
              <a:srgbClr val="800080"/>
            </a:solidFill>
            <a:prstDash val="solid"/>
            <a:miter/>
            <a:headEnd type="none" w="med" len="med"/>
            <a:tailEnd type="none" w="med" len="med"/>
          </a:ln>
        </p:spPr>
        <p:txBody>
          <a:bodyPr anchor="t">
            <a:spAutoFit/>
          </a:bodyPr>
          <a:p>
            <a:pPr algn="ctr" defTabSz="1075055" fontAlgn="base">
              <a:lnSpc>
                <a:spcPct val="140000"/>
              </a:lnSpc>
            </a:pPr>
            <a:r>
              <a:rPr lang="zh-CN" altLang="en-US" sz="2800" dirty="0">
                <a:solidFill>
                  <a:srgbClr val="993366"/>
                </a:solidFill>
                <a:latin typeface="楷体_GB2312" pitchFamily="49" charset="-122"/>
                <a:ea typeface="楷体_GB2312" pitchFamily="49" charset="-122"/>
              </a:rPr>
              <a:t>人字梯示例</a:t>
            </a:r>
            <a:endParaRPr lang="zh-CN" altLang="en-US" sz="2800" dirty="0">
              <a:solidFill>
                <a:srgbClr val="993366"/>
              </a:solidFill>
              <a:latin typeface="楷体_GB2312" pitchFamily="49" charset="-122"/>
              <a:ea typeface="楷体_GB2312" pitchFamily="49" charset="-122"/>
            </a:endParaRPr>
          </a:p>
        </p:txBody>
      </p:sp>
      <p:pic>
        <p:nvPicPr>
          <p:cNvPr id="48136" name="Picture 11" descr="人字梯1"/>
          <p:cNvPicPr>
            <a:picLocks noChangeAspect="1"/>
          </p:cNvPicPr>
          <p:nvPr/>
        </p:nvPicPr>
        <p:blipFill>
          <a:blip r:embed="rId3"/>
          <a:stretch>
            <a:fillRect/>
          </a:stretch>
        </p:blipFill>
        <p:spPr>
          <a:xfrm>
            <a:off x="5021263" y="2124075"/>
            <a:ext cx="2265362" cy="4464050"/>
          </a:xfrm>
          <a:prstGeom prst="rect">
            <a:avLst/>
          </a:prstGeom>
          <a:noFill/>
          <a:ln w="9525">
            <a:noFill/>
          </a:ln>
        </p:spPr>
      </p:pic>
      <p:pic>
        <p:nvPicPr>
          <p:cNvPr id="48137" name="Picture 12" descr="人字梯2"/>
          <p:cNvPicPr>
            <a:picLocks noChangeAspect="1"/>
          </p:cNvPicPr>
          <p:nvPr/>
        </p:nvPicPr>
        <p:blipFill>
          <a:blip r:embed="rId4"/>
          <a:stretch>
            <a:fillRect/>
          </a:stretch>
        </p:blipFill>
        <p:spPr>
          <a:xfrm>
            <a:off x="7272338" y="2700338"/>
            <a:ext cx="2898775" cy="3671887"/>
          </a:xfrm>
          <a:prstGeom prst="rect">
            <a:avLst/>
          </a:prstGeom>
          <a:noFill/>
          <a:ln w="9525">
            <a:noFill/>
          </a:ln>
        </p:spPr>
      </p:pic>
      <p:sp>
        <p:nvSpPr>
          <p:cNvPr id="489485" name="Line 13"/>
          <p:cNvSpPr>
            <a:spLocks noChangeShapeType="1"/>
          </p:cNvSpPr>
          <p:nvPr/>
        </p:nvSpPr>
        <p:spPr bwMode="auto">
          <a:xfrm flipH="1">
            <a:off x="1479550" y="2051050"/>
            <a:ext cx="517525" cy="649288"/>
          </a:xfrm>
          <a:prstGeom prst="line">
            <a:avLst/>
          </a:prstGeom>
          <a:noFill/>
          <a:ln w="19050">
            <a:solidFill>
              <a:srgbClr val="0000FF"/>
            </a:solidFill>
            <a:round/>
            <a:tailEnd type="triangle" w="med" len="med"/>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89486" name="Line 14"/>
          <p:cNvSpPr>
            <a:spLocks noChangeShapeType="1"/>
          </p:cNvSpPr>
          <p:nvPr/>
        </p:nvSpPr>
        <p:spPr bwMode="auto">
          <a:xfrm>
            <a:off x="2860675" y="2051050"/>
            <a:ext cx="360363" cy="649288"/>
          </a:xfrm>
          <a:prstGeom prst="line">
            <a:avLst/>
          </a:prstGeom>
          <a:noFill/>
          <a:ln w="19050">
            <a:solidFill>
              <a:srgbClr val="0000FF"/>
            </a:solidFill>
            <a:round/>
            <a:tailEnd type="triangle" w="med" len="med"/>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89487" name="Line 15"/>
          <p:cNvSpPr>
            <a:spLocks noChangeShapeType="1"/>
          </p:cNvSpPr>
          <p:nvPr/>
        </p:nvSpPr>
        <p:spPr bwMode="auto">
          <a:xfrm flipH="1">
            <a:off x="6318250" y="2051050"/>
            <a:ext cx="574675" cy="865188"/>
          </a:xfrm>
          <a:prstGeom prst="line">
            <a:avLst/>
          </a:prstGeom>
          <a:noFill/>
          <a:ln w="19050">
            <a:solidFill>
              <a:srgbClr val="993366"/>
            </a:solidFill>
            <a:round/>
            <a:tailEnd type="triangle" w="med" len="med"/>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89488" name="Line 16"/>
          <p:cNvSpPr>
            <a:spLocks noChangeShapeType="1"/>
          </p:cNvSpPr>
          <p:nvPr/>
        </p:nvSpPr>
        <p:spPr bwMode="auto">
          <a:xfrm>
            <a:off x="7286625" y="2051050"/>
            <a:ext cx="1223963" cy="2667000"/>
          </a:xfrm>
          <a:prstGeom prst="line">
            <a:avLst/>
          </a:prstGeom>
          <a:noFill/>
          <a:ln w="19050">
            <a:solidFill>
              <a:srgbClr val="993366"/>
            </a:solidFill>
            <a:round/>
            <a:tailEnd type="triangle" w="med" len="med"/>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49155"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49156"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49157" name="Rectangle 5"/>
          <p:cNvSpPr>
            <a:spLocks noGrp="1"/>
          </p:cNvSpPr>
          <p:nvPr>
            <p:ph idx="1"/>
          </p:nvPr>
        </p:nvSpPr>
        <p:spPr>
          <a:xfrm>
            <a:off x="1008063" y="1951038"/>
            <a:ext cx="9217025" cy="4421187"/>
          </a:xfrm>
          <a:ln w="28575">
            <a:solidFill>
              <a:srgbClr val="800080"/>
            </a:solidFill>
            <a:miter/>
          </a:ln>
        </p:spPr>
        <p:txBody>
          <a:bodyPr vert="horz" wrap="square" lIns="103718" tIns="51860" rIns="103718" bIns="51860" anchor="t"/>
          <a:p>
            <a:pPr marL="87630" indent="-87630" algn="just" defTabSz="914400" eaLnBrk="1" hangingPunct="1">
              <a:lnSpc>
                <a:spcPct val="150000"/>
              </a:lnSpc>
              <a:buNone/>
            </a:pPr>
            <a:r>
              <a:rPr lang="en-US" altLang="zh-CN" sz="2600" b="1" dirty="0">
                <a:solidFill>
                  <a:srgbClr val="FF0000"/>
                </a:solidFill>
                <a:latin typeface="楷体_GB2312" pitchFamily="49" charset="-122"/>
                <a:ea typeface="楷体_GB2312" pitchFamily="49" charset="-122"/>
              </a:rPr>
              <a:t>4.</a:t>
            </a:r>
            <a:r>
              <a:rPr lang="zh-CN" altLang="en-US" sz="2600" b="1" dirty="0">
                <a:solidFill>
                  <a:srgbClr val="FF0000"/>
                </a:solidFill>
                <a:latin typeface="楷体_GB2312" pitchFamily="49" charset="-122"/>
                <a:ea typeface="楷体_GB2312" pitchFamily="49" charset="-122"/>
              </a:rPr>
              <a:t>救生索使用要求</a:t>
            </a:r>
            <a:endParaRPr lang="zh-CN" altLang="en-US" sz="2600" b="1" dirty="0">
              <a:solidFill>
                <a:srgbClr val="FF0000"/>
              </a:solidFill>
              <a:latin typeface="楷体_GB2312" pitchFamily="49" charset="-122"/>
              <a:ea typeface="楷体_GB2312" pitchFamily="49" charset="-122"/>
            </a:endParaRPr>
          </a:p>
          <a:p>
            <a:pPr marL="900430" lvl="1" indent="-45085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使用自动收缩式救生索时，监护人员和使用者必须确认：</a:t>
            </a:r>
            <a:endParaRPr lang="zh-CN" altLang="en-US" sz="2400" b="1" dirty="0">
              <a:latin typeface="楷体_GB2312" pitchFamily="49" charset="-122"/>
              <a:ea typeface="楷体_GB2312" pitchFamily="49" charset="-122"/>
            </a:endParaRPr>
          </a:p>
          <a:p>
            <a:pPr marL="900430" lvl="1" indent="-450850" algn="just" defTabSz="914400" eaLnBrk="1" hangingPunct="1">
              <a:lnSpc>
                <a:spcPct val="150000"/>
              </a:lnSpc>
              <a:buFont typeface="Wingdings" panose="05000000000000000000" pitchFamily="2" charset="2"/>
              <a:buNone/>
            </a:pPr>
            <a:r>
              <a:rPr lang="zh-CN" altLang="en-US" sz="2400" b="1" dirty="0">
                <a:latin typeface="楷体_GB2312" pitchFamily="49" charset="-122"/>
                <a:ea typeface="楷体_GB2312" pitchFamily="49" charset="-122"/>
              </a:rPr>
              <a:t>  </a:t>
            </a:r>
            <a:r>
              <a:rPr lang="en-US" altLang="zh-CN" sz="2400" b="1" dirty="0">
                <a:ea typeface="楷体_GB2312" pitchFamily="49" charset="-122"/>
              </a:rPr>
              <a:t>—</a:t>
            </a: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使用者经过训练，能够正确使用自动收缩式救生索；</a:t>
            </a:r>
            <a:endParaRPr lang="zh-CN" altLang="en-US" sz="2400" b="1" dirty="0">
              <a:latin typeface="楷体_GB2312" pitchFamily="49" charset="-122"/>
              <a:ea typeface="楷体_GB2312" pitchFamily="49" charset="-122"/>
            </a:endParaRPr>
          </a:p>
          <a:p>
            <a:pPr marL="900430" lvl="1" indent="-450850" algn="just" defTabSz="914400" eaLnBrk="1" hangingPunct="1">
              <a:lnSpc>
                <a:spcPct val="150000"/>
              </a:lnSpc>
              <a:buFont typeface="Wingdings" panose="05000000000000000000" pitchFamily="2" charset="2"/>
              <a:buNone/>
            </a:pPr>
            <a:r>
              <a:rPr lang="en-US" altLang="zh-CN" sz="2400" b="1" dirty="0">
                <a:latin typeface="楷体_GB2312" pitchFamily="49" charset="-122"/>
                <a:ea typeface="楷体_GB2312" pitchFamily="49" charset="-122"/>
              </a:rPr>
              <a:t>  </a:t>
            </a:r>
            <a:r>
              <a:rPr lang="en-US" altLang="zh-CN" sz="2400" b="1" dirty="0">
                <a:ea typeface="楷体_GB2312" pitchFamily="49" charset="-122"/>
              </a:rPr>
              <a:t>—</a:t>
            </a: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自动收缩式救生索与正确配置的坠落防护装置联合使用；</a:t>
            </a:r>
            <a:endParaRPr lang="zh-CN" altLang="en-US" sz="2400" b="1" dirty="0">
              <a:latin typeface="楷体_GB2312" pitchFamily="49" charset="-122"/>
              <a:ea typeface="楷体_GB2312" pitchFamily="49" charset="-122"/>
            </a:endParaRPr>
          </a:p>
          <a:p>
            <a:pPr marL="900430" lvl="1" indent="-45085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自动收缩式救生索一次只能一人使用；</a:t>
            </a:r>
            <a:endParaRPr lang="zh-CN" altLang="en-US" sz="2400" b="1" dirty="0">
              <a:latin typeface="楷体_GB2312" pitchFamily="49" charset="-122"/>
              <a:ea typeface="楷体_GB2312" pitchFamily="49" charset="-122"/>
            </a:endParaRPr>
          </a:p>
          <a:p>
            <a:pPr marL="900430" lvl="1" indent="-45085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自动收缩式救生索应直接连接到安全带的背部</a:t>
            </a:r>
            <a:r>
              <a:rPr lang="en-US" altLang="zh-CN" sz="2400" b="1" dirty="0">
                <a:latin typeface="楷体_GB2312" pitchFamily="49" charset="-122"/>
                <a:ea typeface="楷体_GB2312" pitchFamily="49" charset="-122"/>
              </a:rPr>
              <a:t>D</a:t>
            </a:r>
            <a:r>
              <a:rPr lang="zh-CN" altLang="en-US" sz="2400" b="1" dirty="0">
                <a:latin typeface="楷体_GB2312" pitchFamily="49" charset="-122"/>
                <a:ea typeface="楷体_GB2312" pitchFamily="49" charset="-122"/>
              </a:rPr>
              <a:t>形环上，严禁与缓冲系索一起使用或与其连接；</a:t>
            </a:r>
            <a:endParaRPr lang="zh-CN" altLang="en-US" sz="2400" b="1" dirty="0">
              <a:latin typeface="楷体_GB2312" pitchFamily="49" charset="-122"/>
              <a:ea typeface="楷体_GB2312" pitchFamily="49" charset="-122"/>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017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0180"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50181" name="Rectangle 5"/>
          <p:cNvSpPr>
            <a:spLocks noGrp="1"/>
          </p:cNvSpPr>
          <p:nvPr>
            <p:ph idx="1"/>
          </p:nvPr>
        </p:nvSpPr>
        <p:spPr>
          <a:xfrm>
            <a:off x="1223963" y="1951038"/>
            <a:ext cx="8424862" cy="4421187"/>
          </a:xfrm>
          <a:ln w="28575">
            <a:solidFill>
              <a:srgbClr val="800080"/>
            </a:solidFill>
            <a:miter/>
          </a:ln>
        </p:spPr>
        <p:txBody>
          <a:bodyPr vert="horz" wrap="square" lIns="103718" tIns="51860" rIns="103718" bIns="51860" anchor="t"/>
          <a:p>
            <a:pPr marL="87630" indent="-87630" algn="just" defTabSz="914400" eaLnBrk="1" hangingPunct="1">
              <a:lnSpc>
                <a:spcPct val="130000"/>
              </a:lnSpc>
              <a:buNone/>
            </a:pPr>
            <a:r>
              <a:rPr lang="en-US" altLang="zh-CN" sz="2600" b="1" dirty="0">
                <a:solidFill>
                  <a:srgbClr val="FF0000"/>
                </a:solidFill>
                <a:latin typeface="楷体_GB2312" pitchFamily="49" charset="-122"/>
                <a:ea typeface="楷体_GB2312" pitchFamily="49" charset="-122"/>
              </a:rPr>
              <a:t>4.</a:t>
            </a:r>
            <a:r>
              <a:rPr lang="zh-CN" altLang="en-US" sz="2600" b="1" dirty="0">
                <a:solidFill>
                  <a:srgbClr val="FF0000"/>
                </a:solidFill>
                <a:latin typeface="楷体_GB2312" pitchFamily="49" charset="-122"/>
                <a:ea typeface="楷体_GB2312" pitchFamily="49" charset="-122"/>
              </a:rPr>
              <a:t>救生索使用要求</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在屋顶、脚手架、贮罐、塔、容器、人孔等处作业时，应考虑使用自动收缩式救生索；</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在攀登垂直固定梯子、移动式梯子及升降平台等设施时，也应考虑使用自动收缩式救生索；</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solidFill>
                  <a:srgbClr val="FF0000"/>
                </a:solidFill>
                <a:latin typeface="楷体_GB2312" pitchFamily="49" charset="-122"/>
                <a:ea typeface="楷体_GB2312" pitchFamily="49" charset="-122"/>
              </a:rPr>
              <a:t>救生索必须由经过培训的人员或在其监督下进行安装和使用</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solidFill>
                  <a:srgbClr val="000000"/>
                </a:solidFill>
                <a:latin typeface="楷体_GB2312" pitchFamily="49" charset="-122"/>
                <a:ea typeface="楷体_GB2312" pitchFamily="49" charset="-122"/>
              </a:rPr>
              <a:t>救生索的连接点必须采取双卡扣</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120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1204"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51205" name="Rectangle 5"/>
          <p:cNvSpPr>
            <a:spLocks noGrp="1"/>
          </p:cNvSpPr>
          <p:nvPr>
            <p:ph idx="1"/>
          </p:nvPr>
        </p:nvSpPr>
        <p:spPr>
          <a:xfrm>
            <a:off x="1152525" y="1878013"/>
            <a:ext cx="8713788" cy="4854575"/>
          </a:xfrm>
          <a:ln w="28575">
            <a:solidFill>
              <a:srgbClr val="800080"/>
            </a:solidFill>
            <a:miter/>
          </a:ln>
        </p:spPr>
        <p:txBody>
          <a:bodyPr vert="horz" wrap="square" lIns="103718" tIns="51860" rIns="103718" bIns="51860" anchor="t"/>
          <a:p>
            <a:pPr marL="87630" indent="-87630" algn="just" defTabSz="914400" eaLnBrk="1" hangingPunct="1">
              <a:lnSpc>
                <a:spcPct val="120000"/>
              </a:lnSpc>
              <a:buNone/>
            </a:pPr>
            <a:r>
              <a:rPr lang="en-US" altLang="zh-CN" sz="2600" b="1" dirty="0">
                <a:solidFill>
                  <a:srgbClr val="FF0000"/>
                </a:solidFill>
                <a:latin typeface="楷体_GB2312" pitchFamily="49" charset="-122"/>
                <a:ea typeface="楷体_GB2312" pitchFamily="49" charset="-122"/>
              </a:rPr>
              <a:t>5.</a:t>
            </a:r>
            <a:r>
              <a:rPr lang="zh-CN" altLang="en-US" sz="2600" b="1" dirty="0">
                <a:solidFill>
                  <a:srgbClr val="FF0000"/>
                </a:solidFill>
                <a:latin typeface="楷体_GB2312" pitchFamily="49" charset="-122"/>
                <a:ea typeface="楷体_GB2312" pitchFamily="49" charset="-122"/>
              </a:rPr>
              <a:t>安全网使用要求</a:t>
            </a:r>
            <a:endParaRPr lang="zh-CN" altLang="en-US" sz="2600" b="1" dirty="0">
              <a:latin typeface="楷体_GB2312" pitchFamily="49" charset="-122"/>
              <a:ea typeface="楷体_GB2312" pitchFamily="49" charset="-122"/>
            </a:endParaRPr>
          </a:p>
          <a:p>
            <a:pPr marL="965200" lvl="1" indent="-515620" algn="just" defTabSz="914400" eaLnBrk="1" hangingPunct="1">
              <a:lnSpc>
                <a:spcPct val="120000"/>
              </a:lnSpc>
              <a:buFont typeface="Wingdings" panose="05000000000000000000" pitchFamily="2" charset="2"/>
              <a:buChar char="p"/>
            </a:pPr>
            <a:r>
              <a:rPr lang="zh-CN" altLang="en-US" sz="2600" b="1" dirty="0">
                <a:latin typeface="楷体_GB2312" pitchFamily="49" charset="-122"/>
                <a:ea typeface="楷体_GB2312" pitchFamily="49" charset="-122"/>
              </a:rPr>
              <a:t>安全网是防止坠落的最后措施。使用之前，监护人员和使用者必须确认以下事项：</a:t>
            </a:r>
            <a:endParaRPr lang="zh-CN" altLang="en-US" sz="2600" b="1" dirty="0">
              <a:latin typeface="楷体_GB2312" pitchFamily="49" charset="-122"/>
              <a:ea typeface="楷体_GB2312" pitchFamily="49" charset="-122"/>
            </a:endParaRPr>
          </a:p>
          <a:p>
            <a:pPr marL="965200" lvl="1" indent="-515620" algn="just" defTabSz="914400" eaLnBrk="1" hangingPunct="1">
              <a:lnSpc>
                <a:spcPct val="120000"/>
              </a:lnSpc>
              <a:buFont typeface="Wingdings" panose="05000000000000000000" pitchFamily="2" charset="2"/>
              <a:buNone/>
            </a:pPr>
            <a:r>
              <a:rPr lang="en-US" altLang="zh-CN" sz="2600" b="1" dirty="0">
                <a:latin typeface="楷体_GB2312" pitchFamily="49" charset="-122"/>
                <a:ea typeface="楷体_GB2312" pitchFamily="49" charset="-122"/>
              </a:rPr>
              <a:t> 1) </a:t>
            </a:r>
            <a:r>
              <a:rPr lang="zh-CN" altLang="en-US" sz="2600" b="1" dirty="0">
                <a:latin typeface="楷体_GB2312" pitchFamily="49" charset="-122"/>
                <a:ea typeface="楷体_GB2312" pitchFamily="49" charset="-122"/>
              </a:rPr>
              <a:t>安装或拆除安全网时是否在高处作业；</a:t>
            </a:r>
            <a:endParaRPr lang="zh-CN" altLang="en-US" sz="2600" b="1" dirty="0">
              <a:latin typeface="楷体_GB2312" pitchFamily="49" charset="-122"/>
              <a:ea typeface="楷体_GB2312" pitchFamily="49" charset="-122"/>
            </a:endParaRPr>
          </a:p>
          <a:p>
            <a:pPr marL="965200" lvl="1" indent="-515620" algn="just" defTabSz="914400" eaLnBrk="1" hangingPunct="1">
              <a:lnSpc>
                <a:spcPct val="120000"/>
              </a:lnSpc>
              <a:buFont typeface="Wingdings" panose="05000000000000000000" pitchFamily="2" charset="2"/>
              <a:buNone/>
            </a:pPr>
            <a:r>
              <a:rPr lang="en-US" altLang="zh-CN" sz="2600" b="1" dirty="0">
                <a:latin typeface="楷体_GB2312" pitchFamily="49" charset="-122"/>
                <a:ea typeface="楷体_GB2312" pitchFamily="49" charset="-122"/>
              </a:rPr>
              <a:t> 2) </a:t>
            </a:r>
            <a:r>
              <a:rPr lang="zh-CN" altLang="en-US" sz="2600" b="1" dirty="0">
                <a:latin typeface="楷体_GB2312" pitchFamily="49" charset="-122"/>
                <a:ea typeface="楷体_GB2312" pitchFamily="49" charset="-122"/>
              </a:rPr>
              <a:t>安全网尽可能接近工作面；</a:t>
            </a:r>
            <a:endParaRPr lang="zh-CN" altLang="en-US" sz="2600" b="1" dirty="0">
              <a:latin typeface="楷体_GB2312" pitchFamily="49" charset="-122"/>
              <a:ea typeface="楷体_GB2312" pitchFamily="49" charset="-122"/>
            </a:endParaRPr>
          </a:p>
          <a:p>
            <a:pPr marL="965200" lvl="1" indent="-515620" algn="just" defTabSz="914400" eaLnBrk="1" hangingPunct="1">
              <a:lnSpc>
                <a:spcPct val="120000"/>
              </a:lnSpc>
              <a:buFont typeface="Wingdings" panose="05000000000000000000" pitchFamily="2" charset="2"/>
              <a:buNone/>
            </a:pPr>
            <a:r>
              <a:rPr lang="en-US" altLang="zh-CN" sz="2600" b="1" dirty="0">
                <a:latin typeface="楷体_GB2312" pitchFamily="49" charset="-122"/>
                <a:ea typeface="楷体_GB2312" pitchFamily="49" charset="-122"/>
              </a:rPr>
              <a:t> 3) </a:t>
            </a:r>
            <a:r>
              <a:rPr lang="zh-CN" altLang="en-US" sz="2600" b="1" dirty="0">
                <a:latin typeface="楷体_GB2312" pitchFamily="49" charset="-122"/>
                <a:ea typeface="楷体_GB2312" pitchFamily="49" charset="-122"/>
              </a:rPr>
              <a:t>保证安全网下方有足够的净空；</a:t>
            </a:r>
            <a:endParaRPr lang="zh-CN" altLang="en-US" sz="2600" b="1" dirty="0">
              <a:latin typeface="楷体_GB2312" pitchFamily="49" charset="-122"/>
              <a:ea typeface="楷体_GB2312" pitchFamily="49" charset="-122"/>
            </a:endParaRPr>
          </a:p>
          <a:p>
            <a:pPr marL="965200" lvl="1" indent="-515620" algn="just" defTabSz="914400" eaLnBrk="1" hangingPunct="1">
              <a:lnSpc>
                <a:spcPct val="120000"/>
              </a:lnSpc>
              <a:buFont typeface="Wingdings" panose="05000000000000000000" pitchFamily="2" charset="2"/>
              <a:buNone/>
            </a:pPr>
            <a:r>
              <a:rPr lang="en-US" altLang="zh-CN" sz="2600" b="1" dirty="0">
                <a:latin typeface="楷体_GB2312" pitchFamily="49" charset="-122"/>
                <a:ea typeface="楷体_GB2312" pitchFamily="49" charset="-122"/>
              </a:rPr>
              <a:t> 4) </a:t>
            </a:r>
            <a:r>
              <a:rPr lang="zh-CN" altLang="en-US" sz="2600" b="1" dirty="0">
                <a:latin typeface="楷体_GB2312" pitchFamily="49" charset="-122"/>
                <a:ea typeface="楷体_GB2312" pitchFamily="49" charset="-122"/>
              </a:rPr>
              <a:t>安全网应该有足够保护工作面的面积；</a:t>
            </a:r>
            <a:endParaRPr lang="zh-CN" altLang="en-US" sz="2600" b="1" dirty="0">
              <a:latin typeface="楷体_GB2312" pitchFamily="49" charset="-122"/>
              <a:ea typeface="楷体_GB2312" pitchFamily="49" charset="-122"/>
            </a:endParaRPr>
          </a:p>
          <a:p>
            <a:pPr marL="965200" lvl="1" indent="-515620" algn="just" defTabSz="914400" eaLnBrk="1" hangingPunct="1">
              <a:lnSpc>
                <a:spcPct val="120000"/>
              </a:lnSpc>
              <a:buFont typeface="Wingdings" panose="05000000000000000000" pitchFamily="2" charset="2"/>
              <a:buNone/>
            </a:pPr>
            <a:r>
              <a:rPr lang="en-US" altLang="zh-CN" sz="2600" b="1" dirty="0">
                <a:latin typeface="楷体_GB2312" pitchFamily="49" charset="-122"/>
                <a:ea typeface="楷体_GB2312" pitchFamily="49" charset="-122"/>
              </a:rPr>
              <a:t> 5) </a:t>
            </a:r>
            <a:r>
              <a:rPr lang="zh-CN" altLang="en-US" sz="2600" b="1" dirty="0">
                <a:latin typeface="楷体_GB2312" pitchFamily="49" charset="-122"/>
                <a:ea typeface="楷体_GB2312" pitchFamily="49" charset="-122"/>
              </a:rPr>
              <a:t>安全网支撑桩、柱的设计是否能防止坠落人员落在上面。</a:t>
            </a:r>
            <a:endParaRPr lang="zh-CN" altLang="en-US" sz="2600" b="1" dirty="0">
              <a:latin typeface="楷体_GB2312" pitchFamily="49" charset="-122"/>
              <a:ea typeface="楷体_GB2312" pitchFamily="49" charset="-122"/>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222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2228" name="Rectangle 4"/>
          <p:cNvSpPr/>
          <p:nvPr/>
        </p:nvSpPr>
        <p:spPr>
          <a:xfrm>
            <a:off x="676275" y="1116013"/>
            <a:ext cx="3571875"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52229" name="Rectangle 5"/>
          <p:cNvSpPr>
            <a:spLocks noGrp="1"/>
          </p:cNvSpPr>
          <p:nvPr>
            <p:ph idx="1"/>
          </p:nvPr>
        </p:nvSpPr>
        <p:spPr>
          <a:xfrm>
            <a:off x="1079500" y="2024063"/>
            <a:ext cx="8785225" cy="4348162"/>
          </a:xfrm>
          <a:ln w="28575">
            <a:solidFill>
              <a:srgbClr val="800080"/>
            </a:solidFill>
            <a:miter/>
          </a:ln>
        </p:spPr>
        <p:txBody>
          <a:bodyPr vert="horz" wrap="square" lIns="103718" tIns="51860" rIns="103718" bIns="51860" anchor="t"/>
          <a:p>
            <a:pPr marL="87630" indent="-87630" algn="just" defTabSz="914400" eaLnBrk="1" hangingPunct="1">
              <a:lnSpc>
                <a:spcPct val="140000"/>
              </a:lnSpc>
              <a:buNone/>
            </a:pPr>
            <a:r>
              <a:rPr lang="en-US" altLang="zh-CN" sz="2800" b="1" dirty="0">
                <a:solidFill>
                  <a:srgbClr val="FF0000"/>
                </a:solidFill>
                <a:latin typeface="楷体_GB2312" pitchFamily="49" charset="-122"/>
                <a:ea typeface="楷体_GB2312" pitchFamily="49" charset="-122"/>
              </a:rPr>
              <a:t>5.</a:t>
            </a:r>
            <a:r>
              <a:rPr lang="zh-CN" altLang="en-US" sz="2800" b="1" dirty="0">
                <a:solidFill>
                  <a:srgbClr val="FF0000"/>
                </a:solidFill>
                <a:latin typeface="楷体_GB2312" pitchFamily="49" charset="-122"/>
                <a:ea typeface="楷体_GB2312" pitchFamily="49" charset="-122"/>
              </a:rPr>
              <a:t>安全网使用要求</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使用时应按</a:t>
            </a:r>
            <a:r>
              <a:rPr lang="en-US" altLang="zh-CN" sz="2800" b="1" dirty="0">
                <a:latin typeface="楷体_GB2312" pitchFamily="49" charset="-122"/>
                <a:ea typeface="楷体_GB2312" pitchFamily="49" charset="-122"/>
              </a:rPr>
              <a:t>GB 5725-1997《</a:t>
            </a:r>
            <a:r>
              <a:rPr lang="zh-CN" altLang="en-US" sz="2800" b="1" dirty="0">
                <a:latin typeface="楷体_GB2312" pitchFamily="49" charset="-122"/>
                <a:ea typeface="楷体_GB2312" pitchFamily="49" charset="-122"/>
              </a:rPr>
              <a:t>安全网</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的要求进行安装和坠落测试，满足要求后方可投入使用；</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安全网应每周至少检查一次磨损、损坏和老化情况；</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掉入安全网的材料、构件和工具应及时清除。</a:t>
            </a:r>
            <a:endParaRPr lang="zh-CN" altLang="en-US" sz="2800" b="1" dirty="0">
              <a:latin typeface="楷体_GB2312" pitchFamily="49" charset="-122"/>
              <a:ea typeface="楷体_GB2312" pitchFamily="49"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3251"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3252" name="Rectangle 4"/>
          <p:cNvSpPr/>
          <p:nvPr/>
        </p:nvSpPr>
        <p:spPr>
          <a:xfrm>
            <a:off x="3602038" y="1535113"/>
            <a:ext cx="2665412" cy="719137"/>
          </a:xfrm>
          <a:prstGeom prst="rect">
            <a:avLst/>
          </a:prstGeom>
          <a:noFill/>
          <a:ln w="28575" cap="flat" cmpd="sng">
            <a:solidFill>
              <a:srgbClr val="0000FF"/>
            </a:solidFill>
            <a:prstDash val="solid"/>
            <a:miter/>
            <a:headEnd type="none" w="med" len="med"/>
            <a:tailEnd type="none" w="med" len="med"/>
          </a:ln>
        </p:spPr>
        <p:txBody>
          <a:bodyPr anchor="t">
            <a:spAutoFit/>
          </a:bodyPr>
          <a:p>
            <a:pPr algn="ctr" defTabSz="1075055" fontAlgn="base">
              <a:lnSpc>
                <a:spcPct val="140000"/>
              </a:lnSpc>
            </a:pPr>
            <a:r>
              <a:rPr lang="zh-CN" altLang="en-US" sz="2800" dirty="0">
                <a:solidFill>
                  <a:srgbClr val="1136EF"/>
                </a:solidFill>
                <a:latin typeface="楷体_GB2312" pitchFamily="49" charset="-122"/>
                <a:ea typeface="楷体_GB2312" pitchFamily="49" charset="-122"/>
              </a:rPr>
              <a:t>安全网示例</a:t>
            </a:r>
            <a:endParaRPr lang="zh-CN" altLang="en-US" sz="2800" dirty="0">
              <a:solidFill>
                <a:srgbClr val="1136EF"/>
              </a:solidFill>
              <a:latin typeface="楷体_GB2312" pitchFamily="49" charset="-122"/>
              <a:ea typeface="楷体_GB2312" pitchFamily="49" charset="-122"/>
            </a:endParaRPr>
          </a:p>
        </p:txBody>
      </p:sp>
      <p:pic>
        <p:nvPicPr>
          <p:cNvPr id="53253" name="Picture 9" descr="安全网2"/>
          <p:cNvPicPr>
            <a:picLocks noChangeAspect="1"/>
          </p:cNvPicPr>
          <p:nvPr/>
        </p:nvPicPr>
        <p:blipFill>
          <a:blip r:embed="rId1"/>
          <a:stretch>
            <a:fillRect/>
          </a:stretch>
        </p:blipFill>
        <p:spPr>
          <a:xfrm>
            <a:off x="4968875" y="3132138"/>
            <a:ext cx="4824413" cy="3184525"/>
          </a:xfrm>
          <a:prstGeom prst="rect">
            <a:avLst/>
          </a:prstGeom>
          <a:noFill/>
          <a:ln w="9525" cap="flat" cmpd="sng">
            <a:solidFill>
              <a:srgbClr val="C0C0C0"/>
            </a:solidFill>
            <a:prstDash val="solid"/>
            <a:miter/>
            <a:headEnd type="none" w="med" len="med"/>
            <a:tailEnd type="none" w="med" len="med"/>
          </a:ln>
        </p:spPr>
      </p:pic>
      <p:pic>
        <p:nvPicPr>
          <p:cNvPr id="53254" name="Picture 10" descr="安全网3"/>
          <p:cNvPicPr>
            <a:picLocks noChangeAspect="1"/>
          </p:cNvPicPr>
          <p:nvPr/>
        </p:nvPicPr>
        <p:blipFill>
          <a:blip r:embed="rId2"/>
          <a:stretch>
            <a:fillRect/>
          </a:stretch>
        </p:blipFill>
        <p:spPr>
          <a:xfrm>
            <a:off x="576263" y="3132138"/>
            <a:ext cx="3838575" cy="3243262"/>
          </a:xfrm>
          <a:prstGeom prst="rect">
            <a:avLst/>
          </a:prstGeom>
          <a:noFill/>
          <a:ln w="9525">
            <a:noFill/>
          </a:ln>
        </p:spPr>
      </p:pic>
      <p:sp>
        <p:nvSpPr>
          <p:cNvPr id="491531" name="Line 11"/>
          <p:cNvSpPr>
            <a:spLocks noChangeShapeType="1"/>
          </p:cNvSpPr>
          <p:nvPr/>
        </p:nvSpPr>
        <p:spPr bwMode="auto">
          <a:xfrm flipH="1">
            <a:off x="3313113" y="2260600"/>
            <a:ext cx="936625" cy="1743075"/>
          </a:xfrm>
          <a:prstGeom prst="line">
            <a:avLst/>
          </a:prstGeom>
          <a:noFill/>
          <a:ln w="28575">
            <a:solidFill>
              <a:srgbClr val="FF0000"/>
            </a:solidFill>
            <a:round/>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91532" name="Line 12"/>
          <p:cNvSpPr>
            <a:spLocks noChangeShapeType="1"/>
          </p:cNvSpPr>
          <p:nvPr/>
        </p:nvSpPr>
        <p:spPr bwMode="auto">
          <a:xfrm>
            <a:off x="5256213" y="2254250"/>
            <a:ext cx="1011238" cy="2101850"/>
          </a:xfrm>
          <a:prstGeom prst="line">
            <a:avLst/>
          </a:prstGeom>
          <a:noFill/>
          <a:ln w="28575">
            <a:solidFill>
              <a:srgbClr val="FF0000"/>
            </a:solidFill>
            <a:round/>
          </a:ln>
          <a:effectLst/>
        </p:spPr>
        <p:txBody>
          <a:bodyPr anchor="ctr">
            <a:spAutoFit/>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4275"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4276" name="Rectangle 4"/>
          <p:cNvSpPr/>
          <p:nvPr/>
        </p:nvSpPr>
        <p:spPr>
          <a:xfrm>
            <a:off x="676275" y="1146175"/>
            <a:ext cx="3571875" cy="690563"/>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三</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作业安全措施</a:t>
            </a:r>
            <a:endParaRPr lang="zh-CN" altLang="en-US" sz="2800" dirty="0">
              <a:solidFill>
                <a:srgbClr val="1136EF"/>
              </a:solidFill>
              <a:latin typeface="楷体_GB2312" pitchFamily="49" charset="-122"/>
              <a:ea typeface="楷体_GB2312" pitchFamily="49" charset="-122"/>
            </a:endParaRPr>
          </a:p>
        </p:txBody>
      </p:sp>
      <p:sp>
        <p:nvSpPr>
          <p:cNvPr id="54277" name="Rectangle 5"/>
          <p:cNvSpPr>
            <a:spLocks noGrp="1"/>
          </p:cNvSpPr>
          <p:nvPr>
            <p:ph idx="1"/>
          </p:nvPr>
        </p:nvSpPr>
        <p:spPr>
          <a:xfrm>
            <a:off x="1079500" y="2024063"/>
            <a:ext cx="8785225" cy="4565650"/>
          </a:xfrm>
          <a:ln w="28575">
            <a:solidFill>
              <a:srgbClr val="800080"/>
            </a:solidFill>
            <a:miter/>
          </a:ln>
        </p:spPr>
        <p:txBody>
          <a:bodyPr vert="horz" wrap="square" lIns="103718" tIns="51860" rIns="103718" bIns="51860" anchor="t"/>
          <a:p>
            <a:pPr marL="87630" indent="-87630" algn="just" defTabSz="914400" eaLnBrk="1" hangingPunct="1">
              <a:lnSpc>
                <a:spcPct val="130000"/>
              </a:lnSpc>
              <a:buNone/>
            </a:pPr>
            <a:r>
              <a:rPr lang="en-US" altLang="zh-CN" sz="2600" b="1" dirty="0">
                <a:solidFill>
                  <a:srgbClr val="FF0000"/>
                </a:solidFill>
                <a:latin typeface="楷体_GB2312" pitchFamily="49" charset="-122"/>
                <a:ea typeface="楷体_GB2312" pitchFamily="49" charset="-122"/>
              </a:rPr>
              <a:t>6.</a:t>
            </a:r>
            <a:r>
              <a:rPr lang="zh-CN" altLang="en-US" sz="2600" b="1" dirty="0">
                <a:solidFill>
                  <a:srgbClr val="FF0000"/>
                </a:solidFill>
                <a:latin typeface="楷体_GB2312" pitchFamily="49" charset="-122"/>
                <a:ea typeface="楷体_GB2312" pitchFamily="49" charset="-122"/>
              </a:rPr>
              <a:t>锚固点要求</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必须独立于其它任何用来支持或悬挂工作台的固定点；</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在经过培训的人员监督下进行设计、安装和使用；</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每增加一个连接到该点的人，则该点的承受拉力必须增加至少</a:t>
            </a:r>
            <a:r>
              <a:rPr lang="en-US" altLang="zh-CN" sz="2400" b="1" dirty="0">
                <a:latin typeface="楷体_GB2312" pitchFamily="49" charset="-122"/>
                <a:ea typeface="楷体_GB2312" pitchFamily="49" charset="-122"/>
              </a:rPr>
              <a:t>2268</a:t>
            </a:r>
            <a:r>
              <a:rPr lang="zh-CN" altLang="en-US" sz="2400" b="1" dirty="0">
                <a:latin typeface="楷体_GB2312" pitchFamily="49" charset="-122"/>
                <a:ea typeface="楷体_GB2312" pitchFamily="49" charset="-122"/>
              </a:rPr>
              <a:t>千克；</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全身安全带的所有锚固点应超过肩部高度，自动收缩式生命线系统的锚固点应超过头顶高度；</a:t>
            </a:r>
            <a:endParaRPr lang="zh-CN" altLang="en-US" sz="24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Char char="p"/>
            </a:pPr>
            <a:r>
              <a:rPr lang="zh-CN" altLang="en-US" sz="2400" b="1" dirty="0">
                <a:latin typeface="楷体_GB2312" pitchFamily="49" charset="-122"/>
                <a:ea typeface="楷体_GB2312" pitchFamily="49" charset="-122"/>
              </a:rPr>
              <a:t>必须对作为锚固点的管道、梁柱等进行评估。</a:t>
            </a:r>
            <a:endParaRPr lang="zh-CN" altLang="en-US" sz="2400" b="1" dirty="0">
              <a:latin typeface="楷体_GB2312" pitchFamily="49" charset="-122"/>
              <a:ea typeface="楷体_GB2312" pitchFamily="49" charset="-122"/>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529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5300" name="Rectangle 4"/>
          <p:cNvSpPr/>
          <p:nvPr/>
        </p:nvSpPr>
        <p:spPr>
          <a:xfrm>
            <a:off x="676275" y="1116013"/>
            <a:ext cx="4724400"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四</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其他安全作业要求</a:t>
            </a:r>
            <a:endParaRPr lang="zh-CN" altLang="en-US" sz="2800" dirty="0">
              <a:solidFill>
                <a:srgbClr val="1136EF"/>
              </a:solidFill>
              <a:latin typeface="楷体_GB2312" pitchFamily="49" charset="-122"/>
              <a:ea typeface="楷体_GB2312" pitchFamily="49" charset="-122"/>
            </a:endParaRPr>
          </a:p>
        </p:txBody>
      </p:sp>
      <p:sp>
        <p:nvSpPr>
          <p:cNvPr id="55301" name="Rectangle 5"/>
          <p:cNvSpPr>
            <a:spLocks noGrp="1"/>
          </p:cNvSpPr>
          <p:nvPr>
            <p:ph idx="1"/>
          </p:nvPr>
        </p:nvSpPr>
        <p:spPr>
          <a:xfrm>
            <a:off x="355600" y="1951038"/>
            <a:ext cx="7100888" cy="4638675"/>
          </a:xfrm>
          <a:ln w="28575">
            <a:solidFill>
              <a:srgbClr val="800080"/>
            </a:solidFill>
            <a:miter/>
          </a:ln>
        </p:spPr>
        <p:txBody>
          <a:bodyPr vert="horz" wrap="square" lIns="103718" tIns="51860" rIns="103718" bIns="51860" anchor="t"/>
          <a:p>
            <a:pPr marL="965200" lvl="1" indent="-515620" algn="just" defTabSz="914400" eaLnBrk="1" hangingPunct="1">
              <a:lnSpc>
                <a:spcPct val="150000"/>
              </a:lnSpc>
              <a:buFont typeface="Wingdings" panose="05000000000000000000" pitchFamily="2" charset="2"/>
              <a:buChar char="p"/>
            </a:pPr>
            <a:r>
              <a:rPr lang="zh-CN" altLang="en-US" sz="2600" b="1" dirty="0">
                <a:latin typeface="楷体_GB2312" pitchFamily="49" charset="-122"/>
                <a:ea typeface="楷体_GB2312" pitchFamily="49" charset="-122"/>
              </a:rPr>
              <a:t>高处作业应与架空电线保持安全距离；</a:t>
            </a:r>
            <a:endParaRPr lang="zh-CN" altLang="en-US" sz="2600" b="1" dirty="0">
              <a:latin typeface="楷体_GB2312" pitchFamily="49" charset="-122"/>
              <a:ea typeface="楷体_GB2312" pitchFamily="49" charset="-122"/>
            </a:endParaRPr>
          </a:p>
          <a:p>
            <a:pPr marL="965200" lvl="1" indent="-515620" algn="just" defTabSz="914400" eaLnBrk="1" hangingPunct="1">
              <a:lnSpc>
                <a:spcPct val="150000"/>
              </a:lnSpc>
              <a:buFont typeface="Wingdings" panose="05000000000000000000" pitchFamily="2" charset="2"/>
              <a:buChar char="p"/>
            </a:pPr>
            <a:r>
              <a:rPr lang="zh-CN" altLang="en-US" sz="2600" b="1" dirty="0">
                <a:latin typeface="楷体_GB2312" pitchFamily="49" charset="-122"/>
                <a:ea typeface="楷体_GB2312" pitchFamily="49" charset="-122"/>
              </a:rPr>
              <a:t>夜间高处作业应有充足的照明；</a:t>
            </a:r>
            <a:endParaRPr lang="zh-CN" altLang="en-US" sz="2600" b="1" dirty="0">
              <a:latin typeface="楷体_GB2312" pitchFamily="49" charset="-122"/>
              <a:ea typeface="楷体_GB2312" pitchFamily="49" charset="-122"/>
            </a:endParaRPr>
          </a:p>
          <a:p>
            <a:pPr marL="965200" lvl="1" indent="-515620" algn="just" defTabSz="914400" eaLnBrk="1" hangingPunct="1">
              <a:lnSpc>
                <a:spcPct val="150000"/>
              </a:lnSpc>
              <a:buFont typeface="Wingdings" panose="05000000000000000000" pitchFamily="2" charset="2"/>
              <a:buChar char="p"/>
            </a:pPr>
            <a:r>
              <a:rPr lang="zh-CN" altLang="en-US" sz="2600" b="1" dirty="0">
                <a:solidFill>
                  <a:srgbClr val="FF0000"/>
                </a:solidFill>
                <a:latin typeface="楷体_GB2312" pitchFamily="49" charset="-122"/>
                <a:ea typeface="楷体_GB2312" pitchFamily="49" charset="-122"/>
              </a:rPr>
              <a:t>高处作业禁止投掷工具、材料和杂物等，工具应有防掉绳，并放入工具袋</a:t>
            </a:r>
            <a:r>
              <a:rPr lang="zh-CN" altLang="en-US" sz="2600" b="1" dirty="0">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a:p>
            <a:pPr marL="965200" lvl="1" indent="-515620" algn="just" defTabSz="914400" eaLnBrk="1" hangingPunct="1">
              <a:lnSpc>
                <a:spcPct val="150000"/>
              </a:lnSpc>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所用材料应堆放平稳，作业点下方应设安全警戒区，应有明显警戒标志，并设专人监护</a:t>
            </a:r>
            <a:r>
              <a:rPr lang="zh-CN" altLang="en-US" sz="2600" b="1" dirty="0">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p:txBody>
      </p:sp>
      <p:pic>
        <p:nvPicPr>
          <p:cNvPr id="55302" name="Picture 6" descr="高处作业工具包"/>
          <p:cNvPicPr>
            <a:picLocks noChangeAspect="1"/>
          </p:cNvPicPr>
          <p:nvPr/>
        </p:nvPicPr>
        <p:blipFill>
          <a:blip r:embed="rId1"/>
          <a:stretch>
            <a:fillRect/>
          </a:stretch>
        </p:blipFill>
        <p:spPr>
          <a:xfrm>
            <a:off x="7561263" y="3284538"/>
            <a:ext cx="3057525" cy="3305175"/>
          </a:xfrm>
          <a:prstGeom prst="rect">
            <a:avLst/>
          </a:prstGeom>
          <a:noFill/>
          <a:ln w="9525">
            <a:noFill/>
          </a:ln>
        </p:spPr>
      </p:pic>
      <p:pic>
        <p:nvPicPr>
          <p:cNvPr id="55303" name="Picture 7"/>
          <p:cNvPicPr>
            <a:picLocks noChangeAspect="1"/>
          </p:cNvPicPr>
          <p:nvPr/>
        </p:nvPicPr>
        <p:blipFill>
          <a:blip r:embed="rId2"/>
          <a:stretch>
            <a:fillRect/>
          </a:stretch>
        </p:blipFill>
        <p:spPr>
          <a:xfrm>
            <a:off x="7975600" y="1176338"/>
            <a:ext cx="2192338" cy="1941512"/>
          </a:xfrm>
          <a:prstGeom prst="rect">
            <a:avLst/>
          </a:prstGeom>
          <a:noFill/>
          <a:ln w="12700">
            <a:noFill/>
          </a:ln>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632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6324" name="Rectangle 4"/>
          <p:cNvSpPr/>
          <p:nvPr/>
        </p:nvSpPr>
        <p:spPr>
          <a:xfrm>
            <a:off x="676275" y="1116013"/>
            <a:ext cx="4724400"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四</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其他安全作业要求</a:t>
            </a:r>
            <a:endParaRPr lang="zh-CN" altLang="en-US" sz="2800" dirty="0">
              <a:solidFill>
                <a:srgbClr val="1136EF"/>
              </a:solidFill>
              <a:latin typeface="楷体_GB2312" pitchFamily="49" charset="-122"/>
              <a:ea typeface="楷体_GB2312" pitchFamily="49" charset="-122"/>
            </a:endParaRPr>
          </a:p>
        </p:txBody>
      </p:sp>
      <p:sp>
        <p:nvSpPr>
          <p:cNvPr id="56325" name="Rectangle 5"/>
          <p:cNvSpPr>
            <a:spLocks noGrp="1"/>
          </p:cNvSpPr>
          <p:nvPr>
            <p:ph idx="1"/>
          </p:nvPr>
        </p:nvSpPr>
        <p:spPr>
          <a:xfrm>
            <a:off x="1079500" y="2022475"/>
            <a:ext cx="8569325" cy="4349750"/>
          </a:xfrm>
          <a:ln w="28575">
            <a:solidFill>
              <a:srgbClr val="800080"/>
            </a:solidFill>
            <a:miter/>
          </a:ln>
        </p:spPr>
        <p:txBody>
          <a:bodyPr vert="horz" wrap="square" lIns="103718" tIns="51860" rIns="103718" bIns="51860" anchor="t"/>
          <a:p>
            <a:pPr marL="965200" lvl="1" indent="-515620" algn="just" defTabSz="914400" eaLnBrk="1" hangingPunct="1">
              <a:lnSpc>
                <a:spcPct val="140000"/>
              </a:lnSpc>
              <a:buFont typeface="Wingdings" panose="05000000000000000000" pitchFamily="2" charset="2"/>
              <a:buChar char="p"/>
            </a:pPr>
            <a:r>
              <a:rPr lang="zh-CN" altLang="en-US" sz="2600" b="1" dirty="0">
                <a:solidFill>
                  <a:srgbClr val="FF0000"/>
                </a:solidFill>
                <a:latin typeface="楷体_GB2312" pitchFamily="49" charset="-122"/>
                <a:ea typeface="楷体_GB2312" pitchFamily="49" charset="-122"/>
              </a:rPr>
              <a:t>禁止上下垂直进行高处作业</a:t>
            </a:r>
            <a:r>
              <a:rPr lang="zh-CN" altLang="en-US" sz="2600" b="1" dirty="0">
                <a:latin typeface="楷体_GB2312" pitchFamily="49" charset="-122"/>
                <a:ea typeface="楷体_GB2312" pitchFamily="49" charset="-122"/>
              </a:rPr>
              <a:t>，如需分层进行作业，中间应有隔离措施；</a:t>
            </a:r>
            <a:endParaRPr lang="zh-CN" altLang="en-US" sz="26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en-US" altLang="zh-CN" sz="2600" b="1" dirty="0">
                <a:latin typeface="楷体_GB2312" pitchFamily="49" charset="-122"/>
                <a:ea typeface="楷体_GB2312" pitchFamily="49" charset="-122"/>
              </a:rPr>
              <a:t>30</a:t>
            </a:r>
            <a:r>
              <a:rPr lang="zh-CN" altLang="en-US" sz="2600" b="1" dirty="0">
                <a:latin typeface="楷体_GB2312" pitchFamily="49" charset="-122"/>
                <a:ea typeface="楷体_GB2312" pitchFamily="49" charset="-122"/>
              </a:rPr>
              <a:t>米以上的高处作业与地面联系应设有相应的通讯装置；</a:t>
            </a:r>
            <a:endParaRPr lang="zh-CN" altLang="en-US" sz="26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600" b="1" dirty="0">
                <a:latin typeface="楷体_GB2312" pitchFamily="49" charset="-122"/>
                <a:ea typeface="楷体_GB2312" pitchFamily="49" charset="-122"/>
              </a:rPr>
              <a:t>外用电梯、罐笼应有可靠的安全装置；</a:t>
            </a:r>
            <a:endParaRPr lang="zh-CN" altLang="en-US" sz="26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600" b="1" dirty="0">
                <a:solidFill>
                  <a:srgbClr val="000000"/>
                </a:solidFill>
                <a:latin typeface="楷体_GB2312" pitchFamily="49" charset="-122"/>
                <a:ea typeface="楷体_GB2312" pitchFamily="49" charset="-122"/>
              </a:rPr>
              <a:t>作业人员应沿着通道、梯子上下，</a:t>
            </a:r>
            <a:r>
              <a:rPr lang="zh-CN" altLang="en-US" sz="2600" b="1" dirty="0">
                <a:solidFill>
                  <a:srgbClr val="FF0000"/>
                </a:solidFill>
                <a:latin typeface="楷体_GB2312" pitchFamily="49" charset="-122"/>
                <a:ea typeface="楷体_GB2312" pitchFamily="49" charset="-122"/>
              </a:rPr>
              <a:t>禁止沿着绳索、立杆或栏杆攀登</a:t>
            </a:r>
            <a:r>
              <a:rPr lang="zh-CN" altLang="en-US" sz="2600" b="1" dirty="0">
                <a:solidFill>
                  <a:srgbClr val="000000"/>
                </a:solidFill>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851400" cy="636588"/>
          </a:xfrm>
          <a:prstGeom prst="rect">
            <a:avLst/>
          </a:prstGeom>
          <a:solidFill>
            <a:srgbClr val="99CC00">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1267" name="Rectangle 3"/>
          <p:cNvSpPr/>
          <p:nvPr/>
        </p:nvSpPr>
        <p:spPr>
          <a:xfrm>
            <a:off x="1152525" y="2136775"/>
            <a:ext cx="8359775" cy="4197350"/>
          </a:xfrm>
          <a:prstGeom prst="rect">
            <a:avLst/>
          </a:prstGeom>
          <a:noFill/>
          <a:ln w="9525">
            <a:noFill/>
          </a:ln>
        </p:spPr>
        <p:txBody>
          <a:bodyPr lIns="107507" tIns="53754" rIns="107507" bIns="53754" anchor="ctr">
            <a:spAutoFit/>
          </a:bodyPr>
          <a:p>
            <a:pPr indent="624205" algn="just" defTabSz="1075055" fontAlgn="base">
              <a:lnSpc>
                <a:spcPct val="160000"/>
              </a:lnSpc>
              <a:buClr>
                <a:srgbClr val="FF3399"/>
              </a:buClr>
              <a:buFont typeface="Wingdings" panose="05000000000000000000" pitchFamily="2" charset="2"/>
              <a:buChar char="p"/>
            </a:pPr>
            <a:r>
              <a:rPr lang="zh-CN" altLang="en-US" sz="2400" dirty="0">
                <a:latin typeface="楷体_GB2312" pitchFamily="49" charset="-122"/>
                <a:ea typeface="楷体_GB2312" pitchFamily="49" charset="-122"/>
              </a:rPr>
              <a:t>体现了直线组织的责任，根据现场风险评估结果，由相应资源调动和协调权限的现场直线人员审批；</a:t>
            </a:r>
            <a:endParaRPr lang="zh-CN" altLang="en-US" sz="2400" dirty="0">
              <a:latin typeface="楷体_GB2312" pitchFamily="49" charset="-122"/>
              <a:ea typeface="楷体_GB2312" pitchFamily="49" charset="-122"/>
            </a:endParaRPr>
          </a:p>
          <a:p>
            <a:pPr indent="624205" algn="just" defTabSz="1075055" fontAlgn="base">
              <a:lnSpc>
                <a:spcPct val="160000"/>
              </a:lnSpc>
              <a:buClr>
                <a:srgbClr val="FF3399"/>
              </a:buClr>
              <a:buFont typeface="Wingdings" panose="05000000000000000000" pitchFamily="2" charset="2"/>
              <a:buChar char="p"/>
            </a:pPr>
            <a:r>
              <a:rPr lang="zh-CN" altLang="en-US" sz="2400" dirty="0">
                <a:latin typeface="楷体_GB2312" pitchFamily="49" charset="-122"/>
                <a:ea typeface="楷体_GB2312" pitchFamily="49" charset="-122"/>
              </a:rPr>
              <a:t>本标准未对高处作业进行分级，原办法分为三级管理；</a:t>
            </a:r>
            <a:endParaRPr lang="zh-CN" altLang="en-US" sz="2400" dirty="0">
              <a:latin typeface="楷体_GB2312" pitchFamily="49" charset="-122"/>
              <a:ea typeface="楷体_GB2312" pitchFamily="49" charset="-122"/>
            </a:endParaRPr>
          </a:p>
          <a:p>
            <a:pPr indent="624205" algn="just" defTabSz="1075055" fontAlgn="base">
              <a:lnSpc>
                <a:spcPct val="160000"/>
              </a:lnSpc>
              <a:buClr>
                <a:srgbClr val="FF3399"/>
              </a:buClr>
              <a:buFont typeface="Wingdings" panose="05000000000000000000" pitchFamily="2" charset="2"/>
              <a:buChar char="p"/>
            </a:pPr>
            <a:r>
              <a:rPr lang="zh-CN" altLang="en-US" sz="2400" dirty="0">
                <a:latin typeface="楷体_GB2312" pitchFamily="49" charset="-122"/>
                <a:ea typeface="楷体_GB2312" pitchFamily="49" charset="-122"/>
              </a:rPr>
              <a:t>本标准主要从避免高处作业、坠落预防、控制高处坠落的思路出发编写的，原办法主要内容是如何进行高处作业及相关要求；</a:t>
            </a:r>
            <a:endParaRPr lang="zh-CN" altLang="en-US" sz="2400" dirty="0">
              <a:latin typeface="楷体_GB2312" pitchFamily="49" charset="-122"/>
              <a:ea typeface="楷体_GB2312" pitchFamily="49" charset="-122"/>
            </a:endParaRPr>
          </a:p>
          <a:p>
            <a:pPr indent="624205" algn="just" defTabSz="1075055" fontAlgn="base">
              <a:lnSpc>
                <a:spcPct val="160000"/>
              </a:lnSpc>
              <a:buClr>
                <a:srgbClr val="FF3399"/>
              </a:buClr>
              <a:buFont typeface="Wingdings" panose="05000000000000000000" pitchFamily="2" charset="2"/>
              <a:buChar char="p"/>
            </a:pPr>
            <a:r>
              <a:rPr lang="zh-CN" altLang="en-US" sz="2400" dirty="0">
                <a:latin typeface="楷体_GB2312" pitchFamily="49" charset="-122"/>
                <a:ea typeface="楷体_GB2312" pitchFamily="49" charset="-122"/>
              </a:rPr>
              <a:t>附录中给出一些指南性文件和检查清单。</a:t>
            </a:r>
            <a:endParaRPr lang="zh-CN" altLang="en-US" sz="2400" dirty="0">
              <a:latin typeface="楷体_GB2312" pitchFamily="49" charset="-122"/>
              <a:ea typeface="楷体_GB2312" pitchFamily="49" charset="-122"/>
            </a:endParaRPr>
          </a:p>
        </p:txBody>
      </p:sp>
      <p:sp>
        <p:nvSpPr>
          <p:cNvPr id="11268" name="Rectangle 4"/>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一、目的和应用领域</a:t>
            </a:r>
            <a:endParaRPr lang="zh-CN" altLang="en-US" sz="3000" dirty="0">
              <a:solidFill>
                <a:schemeClr val="tx1"/>
              </a:solidFill>
              <a:latin typeface="黑体" pitchFamily="2" charset="-122"/>
              <a:ea typeface="黑体" pitchFamily="2" charset="-122"/>
            </a:endParaRPr>
          </a:p>
        </p:txBody>
      </p:sp>
      <p:sp>
        <p:nvSpPr>
          <p:cNvPr id="11269" name="Rectangle 5"/>
          <p:cNvSpPr/>
          <p:nvPr/>
        </p:nvSpPr>
        <p:spPr>
          <a:xfrm>
            <a:off x="1152525" y="1533525"/>
            <a:ext cx="7827963" cy="519113"/>
          </a:xfrm>
          <a:prstGeom prst="rect">
            <a:avLst/>
          </a:prstGeom>
          <a:noFill/>
          <a:ln w="9525">
            <a:noFill/>
          </a:ln>
        </p:spPr>
        <p:txBody>
          <a:bodyPr lIns="107507" tIns="53754" rIns="107507" bIns="53754" anchor="t">
            <a:spAutoFit/>
          </a:bodyPr>
          <a:p>
            <a:pPr defTabSz="1075055" fontAlgn="base" latinLnBrk="1"/>
            <a:r>
              <a:rPr lang="zh-CN" altLang="en-US" dirty="0">
                <a:solidFill>
                  <a:srgbClr val="FF0000"/>
                </a:solidFill>
                <a:latin typeface="Arial" panose="020B0604020202090204" pitchFamily="34" charset="0"/>
                <a:ea typeface="黑体" pitchFamily="2" charset="-122"/>
              </a:rPr>
              <a:t>本标准与原来高处作业管理办法的差异：</a:t>
            </a:r>
            <a:endParaRPr lang="zh-CN" altLang="en-US" dirty="0">
              <a:solidFill>
                <a:srgbClr val="FF0000"/>
              </a:solidFill>
              <a:latin typeface="Arial" panose="020B0604020202090204" pitchFamily="34" charset="0"/>
              <a:ea typeface="黑体" pitchFamily="2"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608513" cy="636588"/>
          </a:xfrm>
          <a:prstGeom prst="rect">
            <a:avLst/>
          </a:prstGeom>
          <a:solidFill>
            <a:srgbClr val="FFFF00">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5734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四、高处作业管理要求</a:t>
            </a:r>
            <a:endParaRPr lang="zh-CN" altLang="en-US" sz="3000" dirty="0">
              <a:solidFill>
                <a:schemeClr val="tx1"/>
              </a:solidFill>
              <a:latin typeface="黑体" pitchFamily="2" charset="-122"/>
              <a:ea typeface="黑体" pitchFamily="2" charset="-122"/>
            </a:endParaRPr>
          </a:p>
        </p:txBody>
      </p:sp>
      <p:sp>
        <p:nvSpPr>
          <p:cNvPr id="57348" name="Rectangle 4"/>
          <p:cNvSpPr/>
          <p:nvPr/>
        </p:nvSpPr>
        <p:spPr>
          <a:xfrm>
            <a:off x="676275" y="1116013"/>
            <a:ext cx="4724400" cy="690562"/>
          </a:xfrm>
          <a:prstGeom prst="rect">
            <a:avLst/>
          </a:prstGeom>
          <a:noFill/>
          <a:ln w="9525">
            <a:noFill/>
          </a:ln>
        </p:spPr>
        <p:txBody>
          <a:bodyPr anchor="t">
            <a:spAutoFit/>
          </a:bodyPr>
          <a:p>
            <a:pPr algn="ctr" defTabSz="1075055" fontAlgn="base">
              <a:lnSpc>
                <a:spcPct val="140000"/>
              </a:lnSpc>
            </a:pP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四</a:t>
            </a:r>
            <a:r>
              <a:rPr lang="en-US" altLang="en-US" sz="2800" dirty="0">
                <a:solidFill>
                  <a:srgbClr val="1136EF"/>
                </a:solidFill>
                <a:latin typeface="楷体_GB2312" pitchFamily="49" charset="-122"/>
                <a:ea typeface="楷体_GB2312" pitchFamily="49" charset="-122"/>
              </a:rPr>
              <a:t>）</a:t>
            </a:r>
            <a:r>
              <a:rPr lang="zh-CN" altLang="en-US" sz="2800" dirty="0">
                <a:solidFill>
                  <a:srgbClr val="1136EF"/>
                </a:solidFill>
                <a:latin typeface="楷体_GB2312" pitchFamily="49" charset="-122"/>
                <a:ea typeface="楷体_GB2312" pitchFamily="49" charset="-122"/>
              </a:rPr>
              <a:t>其他安全作业要求</a:t>
            </a:r>
            <a:endParaRPr lang="zh-CN" altLang="en-US" sz="2800" dirty="0">
              <a:solidFill>
                <a:srgbClr val="1136EF"/>
              </a:solidFill>
              <a:latin typeface="楷体_GB2312" pitchFamily="49" charset="-122"/>
              <a:ea typeface="楷体_GB2312" pitchFamily="49" charset="-122"/>
            </a:endParaRPr>
          </a:p>
        </p:txBody>
      </p:sp>
      <p:sp>
        <p:nvSpPr>
          <p:cNvPr id="57349" name="Rectangle 5"/>
          <p:cNvSpPr>
            <a:spLocks noGrp="1"/>
          </p:cNvSpPr>
          <p:nvPr>
            <p:ph idx="1"/>
          </p:nvPr>
        </p:nvSpPr>
        <p:spPr>
          <a:xfrm>
            <a:off x="1079500" y="2022475"/>
            <a:ext cx="8569325" cy="4206875"/>
          </a:xfrm>
          <a:ln w="28575">
            <a:solidFill>
              <a:srgbClr val="800080"/>
            </a:solidFill>
            <a:miter/>
          </a:ln>
        </p:spPr>
        <p:txBody>
          <a:bodyPr vert="horz" wrap="square" lIns="103718" tIns="51860" rIns="103718" bIns="51860" anchor="t"/>
          <a:p>
            <a:pPr marL="965200" lvl="1" indent="-515620" algn="just" defTabSz="914400" eaLnBrk="1" hangingPunct="1">
              <a:lnSpc>
                <a:spcPct val="150000"/>
              </a:lnSpc>
              <a:buFont typeface="Wingdings" panose="05000000000000000000" pitchFamily="2" charset="2"/>
              <a:buChar char="p"/>
            </a:pPr>
            <a:r>
              <a:rPr lang="zh-CN" altLang="en-US" sz="2600" b="1" dirty="0">
                <a:solidFill>
                  <a:srgbClr val="FF0000"/>
                </a:solidFill>
                <a:latin typeface="楷体_GB2312" pitchFamily="49" charset="-122"/>
                <a:ea typeface="楷体_GB2312" pitchFamily="49" charset="-122"/>
              </a:rPr>
              <a:t>禁止</a:t>
            </a:r>
            <a:r>
              <a:rPr lang="zh-CN" altLang="en-US" sz="2600" b="1" dirty="0">
                <a:latin typeface="楷体_GB2312" pitchFamily="49" charset="-122"/>
                <a:ea typeface="楷体_GB2312" pitchFamily="49" charset="-122"/>
              </a:rPr>
              <a:t>在不牢固的结构物</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如石棉瓦、木板条等</a:t>
            </a:r>
            <a:r>
              <a:rPr lang="en-US" altLang="zh-CN" sz="26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上进行作业；</a:t>
            </a:r>
            <a:endParaRPr lang="zh-CN" altLang="en-US" sz="2600" b="1" dirty="0">
              <a:latin typeface="楷体_GB2312" pitchFamily="49" charset="-122"/>
              <a:ea typeface="楷体_GB2312" pitchFamily="49" charset="-122"/>
            </a:endParaRPr>
          </a:p>
          <a:p>
            <a:pPr marL="965200" lvl="1" indent="-515620" algn="just" defTabSz="914400" eaLnBrk="1" hangingPunct="1">
              <a:lnSpc>
                <a:spcPct val="150000"/>
              </a:lnSpc>
              <a:buFont typeface="Wingdings" panose="05000000000000000000" pitchFamily="2" charset="2"/>
              <a:buChar char="p"/>
            </a:pPr>
            <a:r>
              <a:rPr lang="zh-CN" altLang="en-US" sz="2600" b="1" dirty="0">
                <a:solidFill>
                  <a:srgbClr val="FF0000"/>
                </a:solidFill>
                <a:latin typeface="楷体_GB2312" pitchFamily="49" charset="-122"/>
                <a:ea typeface="楷体_GB2312" pitchFamily="49" charset="-122"/>
              </a:rPr>
              <a:t>禁止</a:t>
            </a:r>
            <a:r>
              <a:rPr lang="zh-CN" altLang="en-US" sz="2600" b="1" dirty="0">
                <a:latin typeface="楷体_GB2312" pitchFamily="49" charset="-122"/>
                <a:ea typeface="楷体_GB2312" pitchFamily="49" charset="-122"/>
              </a:rPr>
              <a:t>在平台、孔洞边缘、通道或安全网内休息；</a:t>
            </a:r>
            <a:endParaRPr lang="zh-CN" altLang="en-US" sz="2600" b="1" dirty="0">
              <a:latin typeface="楷体_GB2312" pitchFamily="49" charset="-122"/>
              <a:ea typeface="楷体_GB2312" pitchFamily="49" charset="-122"/>
            </a:endParaRPr>
          </a:p>
          <a:p>
            <a:pPr marL="965200" lvl="1" indent="-515620" algn="just" defTabSz="914400" eaLnBrk="1" hangingPunct="1">
              <a:lnSpc>
                <a:spcPct val="150000"/>
              </a:lnSpc>
              <a:buFont typeface="Wingdings" panose="05000000000000000000" pitchFamily="2" charset="2"/>
              <a:buChar char="p"/>
            </a:pPr>
            <a:r>
              <a:rPr lang="zh-CN" altLang="en-US" sz="2600" b="1" dirty="0">
                <a:latin typeface="楷体_GB2312" pitchFamily="49" charset="-122"/>
                <a:ea typeface="楷体_GB2312" pitchFamily="49" charset="-122"/>
              </a:rPr>
              <a:t>楼板上的孔洞应设盖板或围栏；</a:t>
            </a:r>
            <a:endParaRPr lang="zh-CN" altLang="en-US" sz="2600" b="1" dirty="0">
              <a:latin typeface="楷体_GB2312" pitchFamily="49" charset="-122"/>
              <a:ea typeface="楷体_GB2312" pitchFamily="49" charset="-122"/>
            </a:endParaRPr>
          </a:p>
          <a:p>
            <a:pPr marL="965200" lvl="1" indent="-515620" algn="just" defTabSz="914400" eaLnBrk="1" hangingPunct="1">
              <a:lnSpc>
                <a:spcPct val="150000"/>
              </a:lnSpc>
              <a:buFont typeface="Wingdings" panose="05000000000000000000" pitchFamily="2" charset="2"/>
              <a:buChar char="p"/>
            </a:pPr>
            <a:r>
              <a:rPr lang="zh-CN" altLang="en-US" sz="2600" b="1" dirty="0">
                <a:solidFill>
                  <a:srgbClr val="FF0000"/>
                </a:solidFill>
                <a:latin typeface="楷体_GB2312" pitchFamily="49" charset="-122"/>
                <a:ea typeface="楷体_GB2312" pitchFamily="49" charset="-122"/>
              </a:rPr>
              <a:t>禁止</a:t>
            </a:r>
            <a:r>
              <a:rPr lang="zh-CN" altLang="en-US" sz="2600" b="1" dirty="0">
                <a:latin typeface="楷体_GB2312" pitchFamily="49" charset="-122"/>
                <a:ea typeface="楷体_GB2312" pitchFamily="49" charset="-122"/>
              </a:rPr>
              <a:t>在屋架、桁架的上弦、支撑、檩条、挑架、挑梁、砌体、不固定的构件上行走或作业。</a:t>
            </a:r>
            <a:endParaRPr lang="zh-CN" altLang="en-US" sz="2600" b="1" dirty="0">
              <a:latin typeface="楷体_GB2312" pitchFamily="49" charset="-122"/>
              <a:ea typeface="楷体_GB2312" pitchFamily="49"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26338" name="Rectangle 2"/>
          <p:cNvSpPr>
            <a:spLocks noChangeArrowheads="1"/>
          </p:cNvSpPr>
          <p:nvPr/>
        </p:nvSpPr>
        <p:spPr bwMode="auto">
          <a:xfrm>
            <a:off x="2101850" y="396875"/>
            <a:ext cx="5891213" cy="766763"/>
          </a:xfrm>
          <a:prstGeom prst="rect">
            <a:avLst/>
          </a:prstGeom>
          <a:noFill/>
          <a:ln w="9525" algn="ctr">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rPr>
              <a:t>提 纲</a:t>
            </a:r>
            <a:endPar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526339" name="AutoShape 3"/>
          <p:cNvSpPr>
            <a:spLocks noChangeArrowheads="1"/>
          </p:cNvSpPr>
          <p:nvPr/>
        </p:nvSpPr>
        <p:spPr bwMode="auto">
          <a:xfrm>
            <a:off x="2808288" y="1454150"/>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6340" name="Rectangle 4"/>
          <p:cNvSpPr>
            <a:spLocks noChangeArrowheads="1"/>
          </p:cNvSpPr>
          <p:nvPr/>
        </p:nvSpPr>
        <p:spPr bwMode="auto">
          <a:xfrm>
            <a:off x="3094038" y="1404938"/>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一、目的和应用领域</a:t>
            </a:r>
            <a:r>
              <a:rPr kumimoji="1" lang="en-US" altLang="zh-CN"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6341" name="AutoShape 5"/>
          <p:cNvSpPr>
            <a:spLocks noChangeArrowheads="1"/>
          </p:cNvSpPr>
          <p:nvPr/>
        </p:nvSpPr>
        <p:spPr bwMode="auto">
          <a:xfrm>
            <a:off x="2808288" y="23193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8374" name="Rectangle 6"/>
          <p:cNvSpPr/>
          <p:nvPr/>
        </p:nvSpPr>
        <p:spPr>
          <a:xfrm>
            <a:off x="3094038" y="2316163"/>
            <a:ext cx="6194425" cy="528637"/>
          </a:xfrm>
          <a:prstGeom prst="rect">
            <a:avLst/>
          </a:prstGeom>
          <a:noFill/>
          <a:ln w="9525">
            <a:noFill/>
          </a:ln>
        </p:spPr>
        <p:txBody>
          <a:bodyPr lIns="102495" tIns="51248" rIns="102495" bIns="51248" anchor="t">
            <a:spAutoFit/>
          </a:bodyPr>
          <a:p>
            <a:pPr defTabSz="1075055" fontAlgn="base" latinLnBrk="1"/>
            <a:r>
              <a:rPr lang="zh-CN" altLang="en-US" sz="2800" dirty="0">
                <a:solidFill>
                  <a:schemeClr val="tx1"/>
                </a:solidFill>
                <a:latin typeface="黑体" pitchFamily="2" charset="-122"/>
                <a:ea typeface="黑体" pitchFamily="2" charset="-122"/>
              </a:rPr>
              <a:t>二、</a:t>
            </a:r>
            <a:r>
              <a:rPr lang="zh-CN" altLang="ko-KR" sz="2800" dirty="0">
                <a:solidFill>
                  <a:schemeClr val="tx1"/>
                </a:solidFill>
                <a:latin typeface="黑体" pitchFamily="2" charset="-122"/>
                <a:ea typeface="黑体" pitchFamily="2" charset="-122"/>
              </a:rPr>
              <a:t>术语与定义</a:t>
            </a:r>
            <a:endParaRPr lang="en-US" altLang="ko-KR" sz="2800" dirty="0">
              <a:solidFill>
                <a:schemeClr val="tx1"/>
              </a:solidFill>
              <a:latin typeface="黑体" pitchFamily="2" charset="-122"/>
              <a:ea typeface="黑体" pitchFamily="2" charset="-122"/>
            </a:endParaRPr>
          </a:p>
        </p:txBody>
      </p:sp>
      <p:sp>
        <p:nvSpPr>
          <p:cNvPr id="526343" name="AutoShape 7"/>
          <p:cNvSpPr>
            <a:spLocks noChangeArrowheads="1"/>
          </p:cNvSpPr>
          <p:nvPr/>
        </p:nvSpPr>
        <p:spPr bwMode="auto">
          <a:xfrm>
            <a:off x="2808288" y="31829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6344" name="Rectangle 8"/>
          <p:cNvSpPr>
            <a:spLocks noChangeArrowheads="1"/>
          </p:cNvSpPr>
          <p:nvPr/>
        </p:nvSpPr>
        <p:spPr bwMode="auto">
          <a:xfrm>
            <a:off x="3094038" y="3179763"/>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三、</a:t>
            </a: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高处</a:t>
            </a:r>
            <a:r>
              <a:rPr kumimoji="1" lang="zh-CN"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作业的危险</a:t>
            </a:r>
            <a:endParaRPr kumimoji="1" lang="en-US"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6345" name="AutoShape 9"/>
          <p:cNvSpPr>
            <a:spLocks noChangeArrowheads="1"/>
          </p:cNvSpPr>
          <p:nvPr/>
        </p:nvSpPr>
        <p:spPr bwMode="auto">
          <a:xfrm>
            <a:off x="2808288" y="41195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6346" name="Rectangle 10"/>
          <p:cNvSpPr>
            <a:spLocks noChangeArrowheads="1"/>
          </p:cNvSpPr>
          <p:nvPr/>
        </p:nvSpPr>
        <p:spPr bwMode="auto">
          <a:xfrm>
            <a:off x="3094038" y="40703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四、高处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管理</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要求</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6347" name="AutoShape 11"/>
          <p:cNvSpPr>
            <a:spLocks noChangeArrowheads="1"/>
          </p:cNvSpPr>
          <p:nvPr/>
        </p:nvSpPr>
        <p:spPr bwMode="auto">
          <a:xfrm>
            <a:off x="2808288" y="49831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6348" name="Rectangle 12"/>
          <p:cNvSpPr>
            <a:spLocks noChangeArrowheads="1"/>
          </p:cNvSpPr>
          <p:nvPr/>
        </p:nvSpPr>
        <p:spPr bwMode="auto">
          <a:xfrm>
            <a:off x="3094038" y="4979988"/>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五、高处</a:t>
            </a:r>
            <a:r>
              <a:rPr kumimoji="1" lang="zh-CN" altLang="ko-KR"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许可流程</a:t>
            </a:r>
            <a:endParaRPr kumimoji="1" lang="en-US"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6349" name="AutoShape 13"/>
          <p:cNvSpPr>
            <a:spLocks noChangeArrowheads="1"/>
          </p:cNvSpPr>
          <p:nvPr/>
        </p:nvSpPr>
        <p:spPr bwMode="auto">
          <a:xfrm>
            <a:off x="2808288" y="58467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6350" name="Rectangle 14"/>
          <p:cNvSpPr>
            <a:spLocks noChangeArrowheads="1"/>
          </p:cNvSpPr>
          <p:nvPr/>
        </p:nvSpPr>
        <p:spPr bwMode="auto">
          <a:xfrm>
            <a:off x="3097213" y="57975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六、工作职责</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9394" name="Rectangle 3"/>
          <p:cNvSpPr/>
          <p:nvPr>
            <p:ph type="title"/>
          </p:nvPr>
        </p:nvSpPr>
        <p:spPr>
          <a:xfrm>
            <a:off x="1223963" y="1404938"/>
            <a:ext cx="1017587" cy="4392612"/>
          </a:xfrm>
          <a:ln w="76200" cmpd="tri">
            <a:solidFill>
              <a:srgbClr val="008000"/>
            </a:solidFill>
            <a:miter/>
          </a:ln>
        </p:spPr>
        <p:txBody>
          <a:bodyPr vert="horz" wrap="square" lIns="103718" tIns="51860" rIns="103718" bIns="51860" anchor="ctr"/>
          <a:p>
            <a:pPr eaLnBrk="1" hangingPunct="1"/>
            <a:r>
              <a:rPr lang="zh-CN" altLang="en-US" sz="3200" b="1" dirty="0">
                <a:solidFill>
                  <a:srgbClr val="0000CC"/>
                </a:solidFill>
                <a:latin typeface="Century Gothic" pitchFamily="34" charset="0"/>
              </a:rPr>
              <a:t>作</a:t>
            </a:r>
            <a:br>
              <a:rPr lang="zh-CN" altLang="en-US" sz="3200" b="1" dirty="0">
                <a:solidFill>
                  <a:srgbClr val="0000CC"/>
                </a:solidFill>
                <a:latin typeface="Century Gothic" pitchFamily="34" charset="0"/>
              </a:rPr>
            </a:br>
            <a:r>
              <a:rPr lang="zh-CN" altLang="en-US" sz="3200" b="1" dirty="0">
                <a:solidFill>
                  <a:srgbClr val="0000CC"/>
                </a:solidFill>
                <a:latin typeface="Century Gothic" pitchFamily="34" charset="0"/>
              </a:rPr>
              <a:t>业</a:t>
            </a:r>
            <a:br>
              <a:rPr lang="zh-CN" altLang="en-US" sz="3200" b="1" dirty="0">
                <a:solidFill>
                  <a:srgbClr val="0000CC"/>
                </a:solidFill>
                <a:latin typeface="Century Gothic" pitchFamily="34" charset="0"/>
              </a:rPr>
            </a:br>
            <a:r>
              <a:rPr lang="zh-CN" altLang="en-US" sz="3200" b="1" dirty="0">
                <a:solidFill>
                  <a:srgbClr val="0000CC"/>
                </a:solidFill>
                <a:latin typeface="Century Gothic" pitchFamily="34" charset="0"/>
              </a:rPr>
              <a:t>许可管理流程</a:t>
            </a:r>
            <a:endParaRPr lang="zh-CN" altLang="en-US" sz="3200" b="1" dirty="0">
              <a:solidFill>
                <a:srgbClr val="0000CC"/>
              </a:solidFill>
              <a:latin typeface="Century Gothic" pitchFamily="34" charset="0"/>
            </a:endParaRPr>
          </a:p>
        </p:txBody>
      </p:sp>
      <p:pic>
        <p:nvPicPr>
          <p:cNvPr id="59395" name="Picture 4"/>
          <p:cNvPicPr>
            <a:picLocks noChangeAspect="1"/>
          </p:cNvPicPr>
          <p:nvPr/>
        </p:nvPicPr>
        <p:blipFill>
          <a:blip r:embed="rId1"/>
          <a:stretch>
            <a:fillRect/>
          </a:stretch>
        </p:blipFill>
        <p:spPr>
          <a:xfrm>
            <a:off x="3227388" y="323850"/>
            <a:ext cx="3967162" cy="6702425"/>
          </a:xfrm>
          <a:prstGeom prst="rect">
            <a:avLst/>
          </a:prstGeom>
          <a:noFill/>
          <a:ln w="9525">
            <a:noFill/>
          </a:ln>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0418" name="Rectangle 6"/>
          <p:cNvSpPr/>
          <p:nvPr/>
        </p:nvSpPr>
        <p:spPr>
          <a:xfrm>
            <a:off x="790575" y="1331913"/>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1.</a:t>
            </a:r>
            <a:r>
              <a:rPr lang="zh-CN" altLang="en-US" sz="2800" dirty="0">
                <a:solidFill>
                  <a:srgbClr val="1136EF"/>
                </a:solidFill>
                <a:latin typeface="楷体_GB2312" pitchFamily="49" charset="-122"/>
                <a:ea typeface="楷体_GB2312" pitchFamily="49" charset="-122"/>
              </a:rPr>
              <a:t>作业许可证的申请</a:t>
            </a:r>
            <a:endParaRPr lang="zh-CN" altLang="en-US" sz="2800" dirty="0">
              <a:solidFill>
                <a:srgbClr val="1136EF"/>
              </a:solidFill>
              <a:latin typeface="楷体_GB2312" pitchFamily="49" charset="-122"/>
              <a:ea typeface="楷体_GB2312" pitchFamily="49" charset="-122"/>
            </a:endParaRPr>
          </a:p>
        </p:txBody>
      </p:sp>
      <p:sp>
        <p:nvSpPr>
          <p:cNvPr id="60419" name="Rectangle 16"/>
          <p:cNvSpPr>
            <a:spLocks noGrp="1"/>
          </p:cNvSpPr>
          <p:nvPr>
            <p:ph idx="1"/>
          </p:nvPr>
        </p:nvSpPr>
        <p:spPr>
          <a:xfrm>
            <a:off x="1079500" y="2238375"/>
            <a:ext cx="8569325" cy="3990975"/>
          </a:xfrm>
          <a:ln w="28575">
            <a:solidFill>
              <a:srgbClr val="800080"/>
            </a:solidFill>
            <a:miter/>
          </a:ln>
        </p:spPr>
        <p:txBody>
          <a:bodyPr vert="horz" wrap="square" lIns="103718" tIns="51860" rIns="103718" bIns="51860" anchor="t"/>
          <a:p>
            <a:pPr marL="965200" lvl="1" indent="-51562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高处作业实行作业许可，需要</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None/>
            </a:pPr>
            <a:r>
              <a:rPr lang="zh-CN" altLang="en-US" sz="2800" b="1" dirty="0">
                <a:latin typeface="楷体_GB2312" pitchFamily="49" charset="-122"/>
                <a:ea typeface="楷体_GB2312" pitchFamily="49" charset="-122"/>
              </a:rPr>
              <a:t>   办理高处作业许可证；</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作业前应进行工作安全分析；</a:t>
            </a:r>
            <a:endParaRPr lang="zh-CN" altLang="en-US" sz="2800" b="1" dirty="0">
              <a:latin typeface="楷体_GB2312" pitchFamily="49" charset="-122"/>
              <a:ea typeface="楷体_GB2312" pitchFamily="49" charset="-122"/>
            </a:endParaRPr>
          </a:p>
          <a:p>
            <a:pPr marL="965200" lvl="1" indent="-515620" algn="just" defTabSz="914400" eaLnBrk="1" hangingPunct="1">
              <a:lnSpc>
                <a:spcPct val="140000"/>
              </a:lnSpc>
              <a:buFont typeface="Wingdings" panose="05000000000000000000" pitchFamily="2" charset="2"/>
              <a:buChar char="p"/>
            </a:pPr>
            <a:r>
              <a:rPr lang="zh-CN" altLang="en-US" sz="2800" b="1" dirty="0">
                <a:solidFill>
                  <a:srgbClr val="FF0000"/>
                </a:solidFill>
                <a:latin typeface="楷体_GB2312" pitchFamily="49" charset="-122"/>
                <a:ea typeface="楷体_GB2312" pitchFamily="49" charset="-122"/>
              </a:rPr>
              <a:t>对于频繁的高处作业，如钻井、井下作业、更换路灯等，有操作规程或方案，且进行了风险识别和控制，可不办理高处作业许可证。</a:t>
            </a:r>
            <a:endParaRPr lang="zh-CN" altLang="en-US" sz="2800" b="1" dirty="0">
              <a:solidFill>
                <a:srgbClr val="FF0000"/>
              </a:solidFill>
              <a:latin typeface="楷体_GB2312" pitchFamily="49" charset="-122"/>
              <a:ea typeface="楷体_GB2312" pitchFamily="49" charset="-122"/>
            </a:endParaRPr>
          </a:p>
        </p:txBody>
      </p:sp>
      <p:pic>
        <p:nvPicPr>
          <p:cNvPr id="60420" name="Picture 18" descr="MCj03434510000[1]"/>
          <p:cNvPicPr>
            <a:picLocks noChangeAspect="1"/>
          </p:cNvPicPr>
          <p:nvPr/>
        </p:nvPicPr>
        <p:blipFill>
          <a:blip r:embed="rId1"/>
          <a:stretch>
            <a:fillRect/>
          </a:stretch>
        </p:blipFill>
        <p:spPr>
          <a:xfrm>
            <a:off x="7561263" y="1692275"/>
            <a:ext cx="2362200" cy="2362200"/>
          </a:xfrm>
          <a:prstGeom prst="rect">
            <a:avLst/>
          </a:prstGeom>
          <a:noFill/>
          <a:ln w="9525" cap="flat" cmpd="sng">
            <a:solidFill>
              <a:schemeClr val="tx1"/>
            </a:solidFill>
            <a:prstDash val="solid"/>
            <a:miter/>
            <a:headEnd type="none" w="med" len="med"/>
            <a:tailEnd type="none" w="med" len="med"/>
          </a:ln>
        </p:spPr>
      </p:pic>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0422" name="Rectangle 20"/>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1442" name="Rectangle 4"/>
          <p:cNvSpPr/>
          <p:nvPr/>
        </p:nvSpPr>
        <p:spPr>
          <a:xfrm>
            <a:off x="790575" y="1331913"/>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1.</a:t>
            </a:r>
            <a:r>
              <a:rPr lang="zh-CN" altLang="en-US" sz="2800" dirty="0">
                <a:solidFill>
                  <a:srgbClr val="1136EF"/>
                </a:solidFill>
                <a:latin typeface="楷体_GB2312" pitchFamily="49" charset="-122"/>
                <a:ea typeface="楷体_GB2312" pitchFamily="49" charset="-122"/>
              </a:rPr>
              <a:t>作业许可证的申请</a:t>
            </a:r>
            <a:endParaRPr lang="zh-CN" altLang="en-US" sz="2800" dirty="0">
              <a:solidFill>
                <a:srgbClr val="1136EF"/>
              </a:solidFill>
              <a:latin typeface="楷体_GB2312" pitchFamily="49" charset="-122"/>
              <a:ea typeface="楷体_GB2312" pitchFamily="49" charset="-122"/>
            </a:endParaRPr>
          </a:p>
        </p:txBody>
      </p:sp>
      <p:sp>
        <p:nvSpPr>
          <p:cNvPr id="61443" name="Rectangle 5"/>
          <p:cNvSpPr>
            <a:spLocks noGrp="1"/>
          </p:cNvSpPr>
          <p:nvPr>
            <p:ph idx="1"/>
          </p:nvPr>
        </p:nvSpPr>
        <p:spPr>
          <a:xfrm>
            <a:off x="1079500" y="2238375"/>
            <a:ext cx="8569325" cy="4206875"/>
          </a:xfrm>
          <a:ln w="28575">
            <a:solidFill>
              <a:srgbClr val="800080"/>
            </a:solidFill>
            <a:miter/>
          </a:ln>
        </p:spPr>
        <p:txBody>
          <a:bodyPr vert="horz" wrap="square" lIns="103718" tIns="51860" rIns="103718" bIns="51860" anchor="t"/>
          <a:p>
            <a:pPr marL="965200" lvl="1" indent="-515620" algn="just" defTabSz="914400" eaLnBrk="1" hangingPunct="1">
              <a:lnSpc>
                <a:spcPct val="130000"/>
              </a:lnSpc>
              <a:buFont typeface="Wingdings" panose="05000000000000000000" pitchFamily="2" charset="2"/>
              <a:buChar char="p"/>
            </a:pPr>
            <a:r>
              <a:rPr lang="zh-CN" altLang="en-US" sz="2600" b="1" dirty="0">
                <a:latin typeface="楷体_GB2312" pitchFamily="49" charset="-122"/>
                <a:ea typeface="楷体_GB2312" pitchFamily="49" charset="-122"/>
              </a:rPr>
              <a:t>作业负责人负责申请办理高处作业许可证，办理前应准备如下相关资料：</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高处作业内容详细说明；</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工作安全分析结果；</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坠落保护计划；</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相关安全培训证明和会议记录；</a:t>
            </a:r>
            <a:endParaRPr lang="zh-CN" altLang="en-US" sz="2600" b="1" dirty="0">
              <a:latin typeface="楷体_GB2312" pitchFamily="49" charset="-122"/>
              <a:ea typeface="楷体_GB2312" pitchFamily="49" charset="-122"/>
            </a:endParaRPr>
          </a:p>
          <a:p>
            <a:pPr marL="965200" lvl="1" indent="-515620" algn="just" defTabSz="914400" eaLnBrk="1" hangingPunct="1">
              <a:lnSpc>
                <a:spcPct val="13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其他。</a:t>
            </a:r>
            <a:endParaRPr lang="zh-CN" altLang="en-US" sz="2800" b="1" dirty="0">
              <a:latin typeface="楷体_GB2312" pitchFamily="49" charset="-122"/>
              <a:ea typeface="楷体_GB2312" pitchFamily="49" charset="-122"/>
            </a:endParaRPr>
          </a:p>
        </p:txBody>
      </p:sp>
      <p:pic>
        <p:nvPicPr>
          <p:cNvPr id="61444" name="Picture 7" descr="200592161924450"/>
          <p:cNvPicPr>
            <a:picLocks noChangeAspect="1"/>
          </p:cNvPicPr>
          <p:nvPr/>
        </p:nvPicPr>
        <p:blipFill>
          <a:blip r:embed="rId1"/>
          <a:stretch>
            <a:fillRect/>
          </a:stretch>
        </p:blipFill>
        <p:spPr>
          <a:xfrm>
            <a:off x="7632700" y="3421063"/>
            <a:ext cx="1928813" cy="2967037"/>
          </a:xfrm>
          <a:prstGeom prst="rect">
            <a:avLst/>
          </a:prstGeom>
          <a:noFill/>
          <a:ln w="9525">
            <a:noFill/>
          </a:ln>
        </p:spPr>
      </p:pic>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1446" name="Rectangle 9"/>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2466" name="Rectangle 4"/>
          <p:cNvSpPr/>
          <p:nvPr/>
        </p:nvSpPr>
        <p:spPr>
          <a:xfrm>
            <a:off x="958850" y="1189038"/>
            <a:ext cx="28511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2.</a:t>
            </a:r>
            <a:r>
              <a:rPr lang="zh-CN" altLang="en-US" sz="2800" dirty="0">
                <a:solidFill>
                  <a:srgbClr val="1136EF"/>
                </a:solidFill>
                <a:latin typeface="楷体_GB2312" pitchFamily="49" charset="-122"/>
                <a:ea typeface="楷体_GB2312" pitchFamily="49" charset="-122"/>
              </a:rPr>
              <a:t>工作安全分析</a:t>
            </a:r>
            <a:endParaRPr lang="zh-CN" altLang="en-US" sz="2800" dirty="0">
              <a:solidFill>
                <a:srgbClr val="1136EF"/>
              </a:solidFill>
              <a:latin typeface="楷体_GB2312" pitchFamily="49" charset="-122"/>
              <a:ea typeface="楷体_GB2312" pitchFamily="49" charset="-122"/>
            </a:endParaRPr>
          </a:p>
        </p:txBody>
      </p:sp>
      <p:sp>
        <p:nvSpPr>
          <p:cNvPr id="62467" name="Rectangle 31"/>
          <p:cNvSpPr>
            <a:spLocks noGrp="1"/>
          </p:cNvSpPr>
          <p:nvPr>
            <p:ph idx="1"/>
          </p:nvPr>
        </p:nvSpPr>
        <p:spPr>
          <a:xfrm>
            <a:off x="1079500" y="2022475"/>
            <a:ext cx="8569325" cy="4710113"/>
          </a:xfrm>
          <a:ln w="28575">
            <a:solidFill>
              <a:srgbClr val="800080"/>
            </a:solidFill>
            <a:miter/>
          </a:ln>
        </p:spPr>
        <p:txBody>
          <a:bodyPr vert="horz" wrap="square" lIns="103718" tIns="51860" rIns="103718" bIns="51860" anchor="t"/>
          <a:p>
            <a:pPr marL="266700" lvl="1" indent="182880" algn="just" defTabSz="914400" eaLnBrk="1" hangingPunct="1">
              <a:lnSpc>
                <a:spcPct val="140000"/>
              </a:lnSpc>
              <a:buFont typeface="Wingdings" panose="05000000000000000000" pitchFamily="2" charset="2"/>
              <a:buNone/>
            </a:pPr>
            <a:r>
              <a:rPr lang="zh-CN" altLang="en-US" sz="2400" b="1" dirty="0">
                <a:latin typeface="楷体_GB2312" pitchFamily="49" charset="-122"/>
                <a:ea typeface="楷体_GB2312" pitchFamily="49" charset="-122"/>
              </a:rPr>
              <a:t>  工作安全分析的内容应包括工作步骤、存在的风险及危害程度、相应的控制措施等；</a:t>
            </a:r>
            <a:endParaRPr lang="zh-CN" altLang="en-US" sz="2400" b="1" dirty="0">
              <a:latin typeface="楷体_GB2312" pitchFamily="49" charset="-122"/>
              <a:ea typeface="楷体_GB2312" pitchFamily="49" charset="-122"/>
            </a:endParaRPr>
          </a:p>
          <a:p>
            <a:pPr marL="87630" indent="-87630" defTabSz="914400" eaLnBrk="1" hangingPunct="1">
              <a:lnSpc>
                <a:spcPct val="140000"/>
              </a:lnSpc>
              <a:spcBef>
                <a:spcPct val="0"/>
              </a:spcBef>
              <a:buNone/>
            </a:pPr>
            <a:r>
              <a:rPr lang="zh-CN" altLang="en-US" sz="2400" b="1" dirty="0">
                <a:solidFill>
                  <a:srgbClr val="000000"/>
                </a:solidFill>
                <a:ea typeface="楷体_GB2312" pitchFamily="49" charset="-122"/>
              </a:rPr>
              <a:t>             </a:t>
            </a:r>
            <a:r>
              <a:rPr lang="zh-CN" altLang="en-US" sz="2400" b="1" dirty="0">
                <a:solidFill>
                  <a:srgbClr val="000000"/>
                </a:solidFill>
                <a:latin typeface="楷体_GB2312" pitchFamily="49" charset="-122"/>
                <a:ea typeface="楷体_GB2312" pitchFamily="49" charset="-122"/>
              </a:rPr>
              <a:t>第一步</a:t>
            </a: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选择要进行分析的工作    </a:t>
            </a:r>
            <a:endParaRPr lang="zh-CN" altLang="en-US" sz="2400" b="1" dirty="0">
              <a:solidFill>
                <a:srgbClr val="000000"/>
              </a:solidFill>
              <a:latin typeface="楷体_GB2312" pitchFamily="49" charset="-122"/>
              <a:ea typeface="楷体_GB2312" pitchFamily="49" charset="-122"/>
            </a:endParaRPr>
          </a:p>
          <a:p>
            <a:pPr marL="87630" indent="-87630" defTabSz="914400" eaLnBrk="1" hangingPunct="1">
              <a:lnSpc>
                <a:spcPct val="140000"/>
              </a:lnSpc>
              <a:spcBef>
                <a:spcPct val="0"/>
              </a:spcBef>
              <a:buNone/>
            </a:pPr>
            <a:r>
              <a:rPr lang="zh-CN" altLang="en-US" sz="2400" b="1" dirty="0">
                <a:solidFill>
                  <a:srgbClr val="4B4B4B"/>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选择的依据为风险的：</a:t>
            </a:r>
            <a:endParaRPr lang="zh-CN" altLang="en-US" sz="2400" b="1" dirty="0">
              <a:solidFill>
                <a:srgbClr val="006600"/>
              </a:solidFill>
              <a:latin typeface="楷体_GB2312" pitchFamily="49" charset="-122"/>
              <a:ea typeface="楷体_GB2312" pitchFamily="49" charset="-122"/>
            </a:endParaRPr>
          </a:p>
          <a:p>
            <a:pPr marL="266700" lvl="1" indent="182880" defTabSz="914400" eaLnBrk="1" hangingPunct="1">
              <a:lnSpc>
                <a:spcPct val="140000"/>
              </a:lnSpc>
              <a:spcBef>
                <a:spcPct val="0"/>
              </a:spcBef>
              <a:buNone/>
            </a:pP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频率</a:t>
            </a:r>
            <a:endParaRPr lang="zh-CN" altLang="en-US" sz="2400" b="1" dirty="0">
              <a:solidFill>
                <a:srgbClr val="006600"/>
              </a:solidFill>
              <a:latin typeface="楷体_GB2312" pitchFamily="49" charset="-122"/>
              <a:ea typeface="楷体_GB2312" pitchFamily="49" charset="-122"/>
            </a:endParaRPr>
          </a:p>
          <a:p>
            <a:pPr marL="266700" lvl="1" indent="182880" defTabSz="914400" eaLnBrk="1" hangingPunct="1">
              <a:lnSpc>
                <a:spcPct val="140000"/>
              </a:lnSpc>
              <a:spcBef>
                <a:spcPct val="0"/>
              </a:spcBef>
              <a:buNone/>
            </a:pP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严重程度</a:t>
            </a:r>
            <a:endParaRPr lang="zh-CN" altLang="en-US" sz="2400" b="1" dirty="0">
              <a:solidFill>
                <a:srgbClr val="006600"/>
              </a:solidFill>
              <a:latin typeface="楷体_GB2312" pitchFamily="49" charset="-122"/>
              <a:ea typeface="楷体_GB2312" pitchFamily="49" charset="-122"/>
            </a:endParaRPr>
          </a:p>
          <a:p>
            <a:pPr marL="266700" lvl="1" indent="182880" defTabSz="914400" eaLnBrk="1" hangingPunct="1">
              <a:lnSpc>
                <a:spcPct val="140000"/>
              </a:lnSpc>
              <a:spcBef>
                <a:spcPct val="0"/>
              </a:spcBef>
              <a:buNone/>
            </a:pP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可能发生的几率</a:t>
            </a:r>
            <a:endParaRPr lang="zh-CN" altLang="en-US" sz="2400" b="1" dirty="0">
              <a:solidFill>
                <a:srgbClr val="006600"/>
              </a:solidFill>
              <a:latin typeface="楷体_GB2312" pitchFamily="49" charset="-122"/>
              <a:ea typeface="楷体_GB2312" pitchFamily="49" charset="-122"/>
            </a:endParaRPr>
          </a:p>
          <a:p>
            <a:pPr marL="87630" indent="-87630" defTabSz="914400" eaLnBrk="1" hangingPunct="1">
              <a:lnSpc>
                <a:spcPct val="140000"/>
              </a:lnSpc>
              <a:spcBef>
                <a:spcPct val="0"/>
              </a:spcBef>
              <a:buNone/>
            </a:pPr>
            <a:r>
              <a:rPr lang="zh-CN" altLang="en-US" sz="2400" b="1" dirty="0">
                <a:solidFill>
                  <a:srgbClr val="000000"/>
                </a:solidFill>
                <a:latin typeface="楷体_GB2312" pitchFamily="49" charset="-122"/>
                <a:ea typeface="楷体_GB2312" pitchFamily="49" charset="-122"/>
              </a:rPr>
              <a:t>       第二步</a:t>
            </a: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把工作分解成具体工作任务或步骤</a:t>
            </a:r>
            <a:endParaRPr lang="zh-CN" altLang="en-US" sz="2400" b="1" dirty="0">
              <a:solidFill>
                <a:srgbClr val="000000"/>
              </a:solidFill>
              <a:latin typeface="楷体_GB2312" pitchFamily="49" charset="-122"/>
              <a:ea typeface="楷体_GB2312" pitchFamily="49" charset="-122"/>
            </a:endParaRPr>
          </a:p>
          <a:p>
            <a:pPr marL="87630" indent="-87630" defTabSz="914400" eaLnBrk="1" hangingPunct="1">
              <a:lnSpc>
                <a:spcPct val="140000"/>
              </a:lnSpc>
              <a:spcBef>
                <a:spcPct val="0"/>
              </a:spcBef>
              <a:buNone/>
            </a:pPr>
            <a:r>
              <a:rPr lang="zh-CN" altLang="en-US" sz="2400" b="1" dirty="0">
                <a:solidFill>
                  <a:srgbClr val="0000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针对主要步骤</a:t>
            </a:r>
            <a:endParaRPr lang="zh-CN" altLang="en-US" sz="2400" b="1" dirty="0">
              <a:latin typeface="楷体_GB2312" pitchFamily="49" charset="-122"/>
              <a:ea typeface="楷体_GB2312" pitchFamily="49" charset="-122"/>
            </a:endParaRPr>
          </a:p>
        </p:txBody>
      </p:sp>
      <p:pic>
        <p:nvPicPr>
          <p:cNvPr id="62468" name="Picture 32"/>
          <p:cNvPicPr>
            <a:picLocks noChangeAspect="1"/>
          </p:cNvPicPr>
          <p:nvPr/>
        </p:nvPicPr>
        <p:blipFill>
          <a:blip r:embed="rId1"/>
          <a:stretch>
            <a:fillRect/>
          </a:stretch>
        </p:blipFill>
        <p:spPr>
          <a:xfrm>
            <a:off x="6985000" y="3459163"/>
            <a:ext cx="3313113" cy="1635125"/>
          </a:xfrm>
          <a:prstGeom prst="rect">
            <a:avLst/>
          </a:prstGeom>
          <a:noFill/>
          <a:ln w="12700">
            <a:noFill/>
          </a:ln>
        </p:spPr>
      </p:pic>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2470" name="Rectangle 34"/>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3490" name="Rectangle 4"/>
          <p:cNvSpPr/>
          <p:nvPr/>
        </p:nvSpPr>
        <p:spPr>
          <a:xfrm>
            <a:off x="958850" y="1189038"/>
            <a:ext cx="28511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2.</a:t>
            </a:r>
            <a:r>
              <a:rPr lang="zh-CN" altLang="en-US" sz="2800" dirty="0">
                <a:solidFill>
                  <a:srgbClr val="1136EF"/>
                </a:solidFill>
                <a:latin typeface="楷体_GB2312" pitchFamily="49" charset="-122"/>
                <a:ea typeface="楷体_GB2312" pitchFamily="49" charset="-122"/>
              </a:rPr>
              <a:t>工作安全分析</a:t>
            </a:r>
            <a:endParaRPr lang="zh-CN" altLang="en-US" sz="2800" dirty="0">
              <a:solidFill>
                <a:srgbClr val="1136EF"/>
              </a:solidFill>
              <a:latin typeface="楷体_GB2312" pitchFamily="49" charset="-122"/>
              <a:ea typeface="楷体_GB2312" pitchFamily="49" charset="-122"/>
            </a:endParaRPr>
          </a:p>
        </p:txBody>
      </p:sp>
      <p:sp>
        <p:nvSpPr>
          <p:cNvPr id="453637" name="Rectangle 5"/>
          <p:cNvSpPr>
            <a:spLocks noGrp="1" noChangeArrowheads="1"/>
          </p:cNvSpPr>
          <p:nvPr>
            <p:ph idx="1"/>
          </p:nvPr>
        </p:nvSpPr>
        <p:spPr>
          <a:xfrm>
            <a:off x="1079500" y="2022475"/>
            <a:ext cx="8569325" cy="4422775"/>
          </a:xfrm>
          <a:ln w="28575">
            <a:solidFill>
              <a:srgbClr val="800080"/>
            </a:solidFill>
          </a:ln>
        </p:spPr>
        <p:txBody>
          <a:bodyPr vert="horz" wrap="square" lIns="103718" tIns="51860" rIns="103718" bIns="51860" numCol="1" anchor="t" anchorCtr="0" compatLnSpc="1"/>
          <a:lstStyle/>
          <a:p>
            <a:pPr marL="87630" marR="0" lvl="0" indent="-87630" algn="l" defTabSz="914400" rtl="0" eaLnBrk="1" fontAlgn="base" latinLnBrk="0" hangingPunct="1">
              <a:lnSpc>
                <a:spcPct val="110000"/>
              </a:lnSpc>
              <a:spcBef>
                <a:spcPct val="0"/>
              </a:spcBef>
              <a:spcAft>
                <a:spcPct val="0"/>
              </a:spcAft>
              <a:buClrTx/>
              <a:buSzTx/>
              <a:buFontTx/>
              <a:buNone/>
              <a:defRPr/>
            </a:pP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第三步</a:t>
            </a:r>
            <a:r>
              <a:rPr kumimoji="1" lang="en-US" altLang="zh-CN"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 </a:t>
            </a: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观察工作的流程</a:t>
            </a:r>
            <a:r>
              <a:rPr kumimoji="1" lang="en-US" altLang="zh-CN"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 </a:t>
            </a: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识别每一步骤相关的危害</a:t>
            </a:r>
            <a:endPar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0" lang="zh-CN" altLang="nl-NL" sz="2400" b="1" i="0" u="none" strike="noStrike" kern="0" cap="none" spc="0" normalizeH="0" baseline="0" noProof="0" smtClean="0">
                <a:ln>
                  <a:noFill/>
                </a:ln>
                <a:solidFill>
                  <a:srgbClr val="006600"/>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nl-NL" altLang="zh-CN" sz="2400" b="1" i="0" u="none" strike="noStrike" kern="0" cap="none" spc="0" normalizeH="0" baseline="0" noProof="0" smtClean="0">
                <a:ln>
                  <a:noFill/>
                </a:ln>
                <a:solidFill>
                  <a:srgbClr val="006600"/>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危害＝暴露频率</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严重性</a:t>
            </a:r>
            <a:endParaRPr kumimoji="1"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第四步</a:t>
            </a:r>
            <a:r>
              <a:rPr kumimoji="1" lang="en-US" altLang="zh-CN"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 </a:t>
            </a: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认识可能的风险</a:t>
            </a:r>
            <a:endPar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1" lang="zh-CN" altLang="en-US" sz="2400" b="0"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     </a:t>
            </a:r>
            <a:r>
              <a:rPr kumimoji="1"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风险 </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暴露频率</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严重性</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可能性</a:t>
            </a:r>
            <a:endParaRPr kumimoji="1"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第五步</a:t>
            </a:r>
            <a:r>
              <a:rPr kumimoji="1" lang="en-US" altLang="zh-CN"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 </a:t>
            </a:r>
            <a:r>
              <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rPr>
              <a:t>确定预防风险的控制措施</a:t>
            </a:r>
            <a:endParaRPr kumimoji="1" lang="zh-CN" altLang="en-US" sz="24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rgbClr val="4B4B4B"/>
                </a:solidFill>
                <a:effectLst/>
                <a:uLnTx/>
                <a:uFillTx/>
                <a:latin typeface="楷体_GB2312" pitchFamily="49" charset="-122"/>
                <a:ea typeface="楷体_GB2312" pitchFamily="49" charset="-122"/>
                <a:cs typeface="+mn-cs"/>
              </a:rPr>
              <a:t>	     </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消除</a:t>
            </a:r>
            <a:endPar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减少</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代替</a:t>
            </a:r>
            <a:endPar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工程控制 </a:t>
            </a:r>
            <a:endPar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管理控制</a:t>
            </a:r>
            <a:endPar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a:p>
            <a:pPr marL="87630" marR="0" lvl="0" indent="-87630" algn="l" defTabSz="914400" rtl="0" eaLnBrk="1" fontAlgn="base" latinLnBrk="0" hangingPunct="1">
              <a:lnSpc>
                <a:spcPct val="11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en-US" altLang="zh-CN"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 </a:t>
            </a:r>
            <a:r>
              <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rPr>
              <a:t>个人防护设备</a:t>
            </a:r>
            <a:endParaRPr kumimoji="0" lang="zh-CN" altLang="en-US" sz="2400" b="1" i="0" u="none" strike="noStrike" kern="0" cap="none" spc="0" normalizeH="0" baseline="0" noProof="0" smtClean="0">
              <a:ln>
                <a:noFill/>
              </a:ln>
              <a:solidFill>
                <a:srgbClr val="006600"/>
              </a:solidFill>
              <a:effectLst/>
              <a:uLnTx/>
              <a:uFillTx/>
              <a:latin typeface="楷体_GB2312" pitchFamily="49" charset="-122"/>
              <a:ea typeface="楷体_GB2312" pitchFamily="49" charset="-122"/>
              <a:cs typeface="+mn-cs"/>
            </a:endParaRPr>
          </a:p>
        </p:txBody>
      </p:sp>
      <p:pic>
        <p:nvPicPr>
          <p:cNvPr id="63492" name="Picture 7" descr="BUSINES2"/>
          <p:cNvPicPr>
            <a:picLocks noChangeAspect="1"/>
          </p:cNvPicPr>
          <p:nvPr/>
        </p:nvPicPr>
        <p:blipFill>
          <a:blip r:embed="rId1"/>
          <a:stretch>
            <a:fillRect/>
          </a:stretch>
        </p:blipFill>
        <p:spPr>
          <a:xfrm>
            <a:off x="6985000" y="4356100"/>
            <a:ext cx="2211388" cy="1828800"/>
          </a:xfrm>
          <a:prstGeom prst="rect">
            <a:avLst/>
          </a:prstGeom>
          <a:noFill/>
          <a:ln w="9525">
            <a:noFill/>
          </a:ln>
          <a:effectLst>
            <a:outerShdw dist="35921" dir="2699999" algn="ctr" rotWithShape="0">
              <a:schemeClr val="tx1"/>
            </a:outerShdw>
          </a:effectLst>
        </p:spPr>
      </p:pic>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3494" name="Rectangle 9"/>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4514" name="Rectangle 4"/>
          <p:cNvSpPr/>
          <p:nvPr/>
        </p:nvSpPr>
        <p:spPr>
          <a:xfrm>
            <a:off x="1030288" y="1331913"/>
            <a:ext cx="21399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3.</a:t>
            </a:r>
            <a:r>
              <a:rPr lang="zh-CN" altLang="en-US" sz="2800" dirty="0">
                <a:solidFill>
                  <a:srgbClr val="1136EF"/>
                </a:solidFill>
                <a:latin typeface="楷体_GB2312" pitchFamily="49" charset="-122"/>
                <a:ea typeface="楷体_GB2312" pitchFamily="49" charset="-122"/>
              </a:rPr>
              <a:t>书面审查</a:t>
            </a:r>
            <a:endParaRPr lang="zh-CN" altLang="en-US" sz="2800" dirty="0">
              <a:solidFill>
                <a:srgbClr val="1136EF"/>
              </a:solidFill>
              <a:latin typeface="楷体_GB2312" pitchFamily="49" charset="-122"/>
              <a:ea typeface="楷体_GB2312" pitchFamily="49" charset="-122"/>
            </a:endParaRPr>
          </a:p>
        </p:txBody>
      </p:sp>
      <p:sp>
        <p:nvSpPr>
          <p:cNvPr id="64515" name="Rectangle 5"/>
          <p:cNvSpPr>
            <a:spLocks noGrp="1"/>
          </p:cNvSpPr>
          <p:nvPr>
            <p:ph idx="1"/>
          </p:nvPr>
        </p:nvSpPr>
        <p:spPr>
          <a:xfrm>
            <a:off x="1079500" y="2238375"/>
            <a:ext cx="8929688" cy="4494213"/>
          </a:xfrm>
          <a:ln w="28575">
            <a:solidFill>
              <a:srgbClr val="800080"/>
            </a:solidFill>
            <a:miter/>
          </a:ln>
        </p:spPr>
        <p:txBody>
          <a:bodyPr vert="horz" wrap="square" lIns="103718" tIns="51860" rIns="103718" bIns="51860" anchor="t"/>
          <a:p>
            <a:pPr marL="266700" lvl="1" indent="0" algn="just" defTabSz="914400" eaLnBrk="1" hangingPunct="1">
              <a:lnSpc>
                <a:spcPct val="140000"/>
              </a:lnSpc>
              <a:buFont typeface="Wingdings" panose="05000000000000000000" pitchFamily="2" charset="2"/>
              <a:buNone/>
            </a:pPr>
            <a:r>
              <a:rPr lang="zh-CN" altLang="en-US" sz="2400" b="1" dirty="0">
                <a:latin typeface="楷体_GB2312" pitchFamily="49" charset="-122"/>
                <a:ea typeface="楷体_GB2312" pitchFamily="49" charset="-122"/>
              </a:rPr>
              <a:t>    收到申请人的作业许可申请后，批准人应组织申请人和作业涉及相关方人员，集中对许可证中提出的安全措施、工作方法进行书面审查，并记录审查结论。审查内容包括：</a:t>
            </a:r>
            <a:endParaRPr lang="zh-CN" altLang="en-US" sz="2400" b="1" dirty="0">
              <a:latin typeface="楷体_GB2312" pitchFamily="49" charset="-122"/>
              <a:ea typeface="楷体_GB2312" pitchFamily="49" charset="-122"/>
            </a:endParaRPr>
          </a:p>
          <a:p>
            <a:pPr marL="624205" lvl="2" indent="520700" algn="just" defTabSz="914400" eaLnBrk="1" hangingPunct="1">
              <a:lnSpc>
                <a:spcPct val="14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确认作业的详细内容；</a:t>
            </a:r>
            <a:endParaRPr lang="zh-CN" altLang="en-US" sz="2400" b="1" dirty="0">
              <a:latin typeface="楷体_GB2312" pitchFamily="49" charset="-122"/>
              <a:ea typeface="楷体_GB2312" pitchFamily="49" charset="-122"/>
            </a:endParaRPr>
          </a:p>
          <a:p>
            <a:pPr marL="624205" lvl="2" indent="520700" algn="just" defTabSz="914400" eaLnBrk="1" hangingPunct="1">
              <a:lnSpc>
                <a:spcPct val="14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确认所有的相关支持文件，包括风险评估、安全工作方案、作业区域相关示意图、作业人员资质证书等；</a:t>
            </a:r>
            <a:endParaRPr lang="zh-CN" altLang="en-US" sz="2400" b="1" dirty="0">
              <a:latin typeface="楷体_GB2312" pitchFamily="49" charset="-122"/>
              <a:ea typeface="楷体_GB2312" pitchFamily="49" charset="-122"/>
            </a:endParaRPr>
          </a:p>
          <a:p>
            <a:pPr marL="624205" lvl="2" indent="520700" algn="just" defTabSz="914400" eaLnBrk="1" hangingPunct="1">
              <a:lnSpc>
                <a:spcPct val="140000"/>
              </a:lnSpc>
              <a:buClr>
                <a:srgbClr val="FF3399"/>
              </a:buClr>
              <a:buFont typeface="Wingdings" panose="05000000000000000000" pitchFamily="2" charset="2"/>
              <a:buChar char="p"/>
            </a:pPr>
            <a:r>
              <a:rPr lang="zh-CN" altLang="en-US" sz="2400" b="1" dirty="0">
                <a:latin typeface="楷体_GB2312" pitchFamily="49" charset="-122"/>
                <a:ea typeface="楷体_GB2312" pitchFamily="49" charset="-122"/>
              </a:rPr>
              <a:t>确认作业前、作业后应采取的所有安全措施，包括应急措施；</a:t>
            </a:r>
            <a:endParaRPr lang="zh-CN" altLang="en-US" sz="2400" b="1" dirty="0">
              <a:latin typeface="楷体_GB2312" pitchFamily="49" charset="-122"/>
              <a:ea typeface="楷体_GB2312" pitchFamily="49" charset="-122"/>
            </a:endParaRPr>
          </a:p>
        </p:txBody>
      </p:sp>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4517" name="Rectangle 7"/>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5538" name="Rectangle 4"/>
          <p:cNvSpPr/>
          <p:nvPr/>
        </p:nvSpPr>
        <p:spPr>
          <a:xfrm>
            <a:off x="1030288" y="1331913"/>
            <a:ext cx="21399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3.</a:t>
            </a:r>
            <a:r>
              <a:rPr lang="zh-CN" altLang="en-US" sz="2800" dirty="0">
                <a:solidFill>
                  <a:srgbClr val="1136EF"/>
                </a:solidFill>
                <a:latin typeface="楷体_GB2312" pitchFamily="49" charset="-122"/>
                <a:ea typeface="楷体_GB2312" pitchFamily="49" charset="-122"/>
              </a:rPr>
              <a:t>书面审查</a:t>
            </a:r>
            <a:endParaRPr lang="zh-CN" altLang="en-US" sz="2800" dirty="0">
              <a:solidFill>
                <a:srgbClr val="1136EF"/>
              </a:solidFill>
              <a:latin typeface="楷体_GB2312" pitchFamily="49" charset="-122"/>
              <a:ea typeface="楷体_GB2312" pitchFamily="49" charset="-122"/>
            </a:endParaRPr>
          </a:p>
        </p:txBody>
      </p:sp>
      <p:sp>
        <p:nvSpPr>
          <p:cNvPr id="65539" name="Rectangle 5"/>
          <p:cNvSpPr>
            <a:spLocks noGrp="1"/>
          </p:cNvSpPr>
          <p:nvPr>
            <p:ph idx="1"/>
          </p:nvPr>
        </p:nvSpPr>
        <p:spPr>
          <a:xfrm>
            <a:off x="792163" y="2311400"/>
            <a:ext cx="9217025" cy="4133850"/>
          </a:xfrm>
          <a:ln w="28575">
            <a:solidFill>
              <a:srgbClr val="800080"/>
            </a:solidFill>
            <a:miter/>
          </a:ln>
        </p:spPr>
        <p:txBody>
          <a:bodyPr vert="horz" wrap="square" lIns="103718" tIns="51860" rIns="103718" bIns="51860" anchor="t"/>
          <a:p>
            <a:pPr marL="624205" lvl="2" indent="520700" algn="just" defTabSz="914400" eaLnBrk="1" hangingPunct="1">
              <a:lnSpc>
                <a:spcPct val="170000"/>
              </a:lnSpc>
              <a:buFont typeface="Wingdings" panose="05000000000000000000" pitchFamily="2" charset="2"/>
              <a:buChar char="p"/>
            </a:pPr>
            <a:r>
              <a:rPr lang="zh-CN" altLang="en-US" sz="2400" b="1" dirty="0">
                <a:latin typeface="楷体_GB2312" pitchFamily="49" charset="-122"/>
                <a:ea typeface="楷体_GB2312" pitchFamily="49" charset="-122"/>
              </a:rPr>
              <a:t>确认安全作业所涉及的其他相关规范遵循情况，如</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作业许可管理规范</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个人防护装备管理规范</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等；</a:t>
            </a:r>
            <a:endParaRPr lang="zh-CN" altLang="en-US" sz="2400" b="1" dirty="0">
              <a:latin typeface="楷体_GB2312" pitchFamily="49" charset="-122"/>
              <a:ea typeface="楷体_GB2312" pitchFamily="49" charset="-122"/>
            </a:endParaRPr>
          </a:p>
          <a:p>
            <a:pPr marL="624205" lvl="2" indent="520700" algn="just" defTabSz="914400" eaLnBrk="1" hangingPunct="1">
              <a:lnSpc>
                <a:spcPct val="170000"/>
              </a:lnSpc>
              <a:buFont typeface="Wingdings" panose="05000000000000000000" pitchFamily="2" charset="2"/>
              <a:buChar char="p"/>
            </a:pPr>
            <a:r>
              <a:rPr lang="zh-CN" altLang="en-US" sz="2400" b="1" dirty="0">
                <a:latin typeface="楷体_GB2312" pitchFamily="49" charset="-122"/>
                <a:ea typeface="楷体_GB2312" pitchFamily="49" charset="-122"/>
              </a:rPr>
              <a:t>分析、评估周围环境或相邻工作区域间的相互影响，并确认安全措施；</a:t>
            </a:r>
            <a:endParaRPr lang="zh-CN" altLang="en-US" sz="2400" b="1" dirty="0">
              <a:latin typeface="楷体_GB2312" pitchFamily="49" charset="-122"/>
              <a:ea typeface="楷体_GB2312" pitchFamily="49" charset="-122"/>
            </a:endParaRPr>
          </a:p>
          <a:p>
            <a:pPr marL="624205" lvl="2" indent="520700" algn="just" defTabSz="914400" eaLnBrk="1" hangingPunct="1">
              <a:lnSpc>
                <a:spcPct val="170000"/>
              </a:lnSpc>
              <a:buFont typeface="Wingdings" panose="05000000000000000000" pitchFamily="2" charset="2"/>
              <a:buChar char="p"/>
            </a:pPr>
            <a:r>
              <a:rPr lang="zh-CN" altLang="en-US" sz="2400" b="1" dirty="0">
                <a:latin typeface="楷体_GB2312" pitchFamily="49" charset="-122"/>
                <a:ea typeface="楷体_GB2312" pitchFamily="49" charset="-122"/>
              </a:rPr>
              <a:t>确认许可证期限及延期次数；</a:t>
            </a:r>
            <a:endParaRPr lang="zh-CN" altLang="en-US" sz="2400" b="1" dirty="0">
              <a:latin typeface="楷体_GB2312" pitchFamily="49" charset="-122"/>
              <a:ea typeface="楷体_GB2312" pitchFamily="49" charset="-122"/>
            </a:endParaRPr>
          </a:p>
          <a:p>
            <a:pPr marL="624205" lvl="2" indent="520700" algn="just" defTabSz="914400" eaLnBrk="1" hangingPunct="1">
              <a:lnSpc>
                <a:spcPct val="170000"/>
              </a:lnSpc>
              <a:buFont typeface="Wingdings" panose="05000000000000000000" pitchFamily="2" charset="2"/>
              <a:buChar char="p"/>
            </a:pPr>
            <a:r>
              <a:rPr lang="zh-CN" altLang="en-US" sz="2400" b="1" dirty="0">
                <a:latin typeface="楷体_GB2312" pitchFamily="49" charset="-122"/>
                <a:ea typeface="楷体_GB2312" pitchFamily="49" charset="-122"/>
              </a:rPr>
              <a:t>其他。</a:t>
            </a:r>
            <a:endParaRPr lang="zh-CN" altLang="en-US" sz="2400" b="1" dirty="0">
              <a:latin typeface="楷体_GB2312" pitchFamily="49" charset="-122"/>
              <a:ea typeface="楷体_GB2312" pitchFamily="49" charset="-122"/>
            </a:endParaRPr>
          </a:p>
        </p:txBody>
      </p:sp>
      <p:graphicFrame>
        <p:nvGraphicFramePr>
          <p:cNvPr id="65540" name="Object 9"/>
          <p:cNvGraphicFramePr/>
          <p:nvPr/>
        </p:nvGraphicFramePr>
        <p:xfrm>
          <a:off x="7921625" y="4500563"/>
          <a:ext cx="1458913" cy="1549400"/>
        </p:xfrm>
        <a:graphic>
          <a:graphicData uri="http://schemas.openxmlformats.org/presentationml/2006/ole">
            <mc:AlternateContent xmlns:mc="http://schemas.openxmlformats.org/markup-compatibility/2006">
              <mc:Choice xmlns:v="urn:schemas-microsoft-com:vml" Requires="v">
                <p:oleObj spid="_x0000_s3076" name="" r:id="rId1" imgW="3681730" imgH="4427855" progId="MS_ClipArt_Gallery.2">
                  <p:embed/>
                </p:oleObj>
              </mc:Choice>
              <mc:Fallback>
                <p:oleObj name="" r:id="rId1" imgW="3681730" imgH="4427855" progId="MS_ClipArt_Gallery.2">
                  <p:embed/>
                  <p:pic>
                    <p:nvPicPr>
                      <p:cNvPr id="0" name="图片 3075"/>
                      <p:cNvPicPr/>
                      <p:nvPr/>
                    </p:nvPicPr>
                    <p:blipFill>
                      <a:blip r:embed="rId2"/>
                      <a:stretch>
                        <a:fillRect/>
                      </a:stretch>
                    </p:blipFill>
                    <p:spPr>
                      <a:xfrm>
                        <a:off x="7921625" y="4500563"/>
                        <a:ext cx="1458913" cy="1549400"/>
                      </a:xfrm>
                      <a:prstGeom prst="rect">
                        <a:avLst/>
                      </a:prstGeom>
                      <a:noFill/>
                      <a:ln w="38100">
                        <a:noFill/>
                        <a:miter/>
                      </a:ln>
                    </p:spPr>
                  </p:pic>
                </p:oleObj>
              </mc:Fallback>
            </mc:AlternateContent>
          </a:graphicData>
        </a:graphic>
      </p:graphicFrame>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5542" name="Rectangle 11"/>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6562" name="Rectangle 4"/>
          <p:cNvSpPr/>
          <p:nvPr/>
        </p:nvSpPr>
        <p:spPr>
          <a:xfrm>
            <a:off x="1030288" y="1331913"/>
            <a:ext cx="21399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4.</a:t>
            </a:r>
            <a:r>
              <a:rPr lang="zh-CN" altLang="en-US" sz="2800" dirty="0">
                <a:solidFill>
                  <a:srgbClr val="1136EF"/>
                </a:solidFill>
                <a:latin typeface="楷体_GB2312" pitchFamily="49" charset="-122"/>
                <a:ea typeface="楷体_GB2312" pitchFamily="49" charset="-122"/>
              </a:rPr>
              <a:t>现场核查</a:t>
            </a:r>
            <a:endParaRPr lang="zh-CN" altLang="en-US" sz="2800" dirty="0">
              <a:solidFill>
                <a:srgbClr val="1136EF"/>
              </a:solidFill>
              <a:latin typeface="楷体_GB2312" pitchFamily="49" charset="-122"/>
              <a:ea typeface="楷体_GB2312" pitchFamily="49" charset="-122"/>
            </a:endParaRPr>
          </a:p>
        </p:txBody>
      </p:sp>
      <p:sp>
        <p:nvSpPr>
          <p:cNvPr id="66563" name="Rectangle 5"/>
          <p:cNvSpPr>
            <a:spLocks noGrp="1"/>
          </p:cNvSpPr>
          <p:nvPr>
            <p:ph idx="1"/>
          </p:nvPr>
        </p:nvSpPr>
        <p:spPr>
          <a:xfrm>
            <a:off x="1079500" y="2238375"/>
            <a:ext cx="8929688" cy="4206875"/>
          </a:xfrm>
          <a:ln w="28575">
            <a:solidFill>
              <a:srgbClr val="800080"/>
            </a:solidFill>
            <a:miter/>
          </a:ln>
        </p:spPr>
        <p:txBody>
          <a:bodyPr vert="horz" wrap="square" lIns="103718" tIns="51860" rIns="103718" bIns="51860" anchor="t"/>
          <a:p>
            <a:pPr marL="266700" lvl="1" indent="0" algn="just" defTabSz="914400" eaLnBrk="1" hangingPunct="1">
              <a:lnSpc>
                <a:spcPct val="150000"/>
              </a:lnSpc>
              <a:buFont typeface="Wingdings" panose="05000000000000000000" pitchFamily="2" charset="2"/>
              <a:buNone/>
            </a:pPr>
            <a:r>
              <a:rPr lang="zh-CN" altLang="en-US" sz="24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书面审查通过后，所有参加书面审查的人员均应到许可证上所涉及的工作区域实地检查，确认各项安全措施的落实情况。现场确认内容包括：</a:t>
            </a:r>
            <a:endParaRPr lang="zh-CN" altLang="en-US" sz="26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与作业有关的设备、工具、材料等；</a:t>
            </a:r>
            <a:endParaRPr lang="zh-CN" altLang="en-US"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现场作业人员资质及能力情况；</a:t>
            </a:r>
            <a:endParaRPr lang="zh-CN" altLang="en-US"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工作平台、锚固点的情况；</a:t>
            </a:r>
            <a:endParaRPr lang="zh-CN" altLang="en-US" b="1" dirty="0">
              <a:latin typeface="楷体_GB2312" pitchFamily="49" charset="-122"/>
              <a:ea typeface="楷体_GB2312" pitchFamily="49" charset="-122"/>
            </a:endParaRPr>
          </a:p>
        </p:txBody>
      </p:sp>
      <p:graphicFrame>
        <p:nvGraphicFramePr>
          <p:cNvPr id="66564" name="Object 10"/>
          <p:cNvGraphicFramePr/>
          <p:nvPr/>
        </p:nvGraphicFramePr>
        <p:xfrm>
          <a:off x="8208963" y="4860925"/>
          <a:ext cx="2087562" cy="1895475"/>
        </p:xfrm>
        <a:graphic>
          <a:graphicData uri="http://schemas.openxmlformats.org/presentationml/2006/ole">
            <mc:AlternateContent xmlns:mc="http://schemas.openxmlformats.org/markup-compatibility/2006">
              <mc:Choice xmlns:v="urn:schemas-microsoft-com:vml" Requires="v">
                <p:oleObj spid="_x0000_s3084" name="" r:id="rId1" imgW="1744980" imgH="1584960" progId="MS_ClipArt_Gallery.5">
                  <p:embed/>
                </p:oleObj>
              </mc:Choice>
              <mc:Fallback>
                <p:oleObj name="" r:id="rId1" imgW="1744980" imgH="1584960" progId="MS_ClipArt_Gallery.5">
                  <p:embed/>
                  <p:pic>
                    <p:nvPicPr>
                      <p:cNvPr id="0" name="图片 3083"/>
                      <p:cNvPicPr/>
                      <p:nvPr/>
                    </p:nvPicPr>
                    <p:blipFill>
                      <a:blip r:embed="rId2"/>
                      <a:stretch>
                        <a:fillRect/>
                      </a:stretch>
                    </p:blipFill>
                    <p:spPr>
                      <a:xfrm>
                        <a:off x="8208963" y="4860925"/>
                        <a:ext cx="2087562" cy="1895475"/>
                      </a:xfrm>
                      <a:prstGeom prst="rect">
                        <a:avLst/>
                      </a:prstGeom>
                      <a:noFill/>
                      <a:ln w="38100">
                        <a:noFill/>
                        <a:miter/>
                      </a:ln>
                    </p:spPr>
                  </p:pic>
                </p:oleObj>
              </mc:Fallback>
            </mc:AlternateContent>
          </a:graphicData>
        </a:graphic>
      </p:graphicFrame>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6566" name="Rectangle 12"/>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23266" name="Rectangle 2"/>
          <p:cNvSpPr>
            <a:spLocks noChangeArrowheads="1"/>
          </p:cNvSpPr>
          <p:nvPr/>
        </p:nvSpPr>
        <p:spPr bwMode="auto">
          <a:xfrm>
            <a:off x="2101850" y="396875"/>
            <a:ext cx="5891213" cy="766763"/>
          </a:xfrm>
          <a:prstGeom prst="rect">
            <a:avLst/>
          </a:prstGeom>
          <a:noFill/>
          <a:ln w="9525" algn="ctr">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rPr>
              <a:t>提 纲</a:t>
            </a:r>
            <a:endPar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523267" name="AutoShape 3"/>
          <p:cNvSpPr>
            <a:spLocks noChangeArrowheads="1"/>
          </p:cNvSpPr>
          <p:nvPr/>
        </p:nvSpPr>
        <p:spPr bwMode="auto">
          <a:xfrm>
            <a:off x="2808288" y="1454150"/>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3268" name="Rectangle 4"/>
          <p:cNvSpPr>
            <a:spLocks noChangeArrowheads="1"/>
          </p:cNvSpPr>
          <p:nvPr/>
        </p:nvSpPr>
        <p:spPr bwMode="auto">
          <a:xfrm>
            <a:off x="3094038" y="1404938"/>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一、目的和应用领域</a:t>
            </a:r>
            <a:r>
              <a:rPr kumimoji="1" lang="en-US" altLang="zh-CN"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3269" name="AutoShape 5"/>
          <p:cNvSpPr>
            <a:spLocks noChangeArrowheads="1"/>
          </p:cNvSpPr>
          <p:nvPr/>
        </p:nvSpPr>
        <p:spPr bwMode="auto">
          <a:xfrm>
            <a:off x="2808288" y="23193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12294" name="Rectangle 6"/>
          <p:cNvSpPr/>
          <p:nvPr/>
        </p:nvSpPr>
        <p:spPr>
          <a:xfrm>
            <a:off x="3094038" y="2316163"/>
            <a:ext cx="6194425" cy="528637"/>
          </a:xfrm>
          <a:prstGeom prst="rect">
            <a:avLst/>
          </a:prstGeom>
          <a:noFill/>
          <a:ln w="9525">
            <a:noFill/>
          </a:ln>
        </p:spPr>
        <p:txBody>
          <a:bodyPr lIns="102495" tIns="51248" rIns="102495" bIns="51248" anchor="t">
            <a:spAutoFit/>
          </a:bodyPr>
          <a:p>
            <a:pPr defTabSz="1075055" fontAlgn="base" latinLnBrk="1"/>
            <a:r>
              <a:rPr lang="zh-CN" altLang="en-US" sz="2800" dirty="0">
                <a:solidFill>
                  <a:srgbClr val="FF0000"/>
                </a:solidFill>
                <a:latin typeface="黑体" pitchFamily="2" charset="-122"/>
                <a:ea typeface="黑体" pitchFamily="2" charset="-122"/>
              </a:rPr>
              <a:t>二、</a:t>
            </a:r>
            <a:r>
              <a:rPr lang="zh-CN" altLang="ko-KR" sz="2800" dirty="0">
                <a:solidFill>
                  <a:srgbClr val="FF0000"/>
                </a:solidFill>
                <a:latin typeface="黑体" pitchFamily="2" charset="-122"/>
                <a:ea typeface="黑体" pitchFamily="2" charset="-122"/>
              </a:rPr>
              <a:t>术语与定义</a:t>
            </a:r>
            <a:endParaRPr lang="en-US" altLang="ko-KR" sz="2800" dirty="0">
              <a:solidFill>
                <a:srgbClr val="FF0000"/>
              </a:solidFill>
              <a:latin typeface="黑体" pitchFamily="2" charset="-122"/>
              <a:ea typeface="黑体" pitchFamily="2" charset="-122"/>
            </a:endParaRPr>
          </a:p>
        </p:txBody>
      </p:sp>
      <p:sp>
        <p:nvSpPr>
          <p:cNvPr id="523271" name="AutoShape 7"/>
          <p:cNvSpPr>
            <a:spLocks noChangeArrowheads="1"/>
          </p:cNvSpPr>
          <p:nvPr/>
        </p:nvSpPr>
        <p:spPr bwMode="auto">
          <a:xfrm>
            <a:off x="2808288" y="31829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3272" name="Rectangle 8"/>
          <p:cNvSpPr>
            <a:spLocks noChangeArrowheads="1"/>
          </p:cNvSpPr>
          <p:nvPr/>
        </p:nvSpPr>
        <p:spPr bwMode="auto">
          <a:xfrm>
            <a:off x="3094038" y="3179763"/>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三、</a:t>
            </a: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高处</a:t>
            </a:r>
            <a:r>
              <a:rPr kumimoji="1" lang="zh-CN"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作业的危险</a:t>
            </a:r>
            <a:endParaRPr kumimoji="1" lang="en-US"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3273" name="AutoShape 9"/>
          <p:cNvSpPr>
            <a:spLocks noChangeArrowheads="1"/>
          </p:cNvSpPr>
          <p:nvPr/>
        </p:nvSpPr>
        <p:spPr bwMode="auto">
          <a:xfrm>
            <a:off x="2808288" y="41195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3274" name="Rectangle 10"/>
          <p:cNvSpPr>
            <a:spLocks noChangeArrowheads="1"/>
          </p:cNvSpPr>
          <p:nvPr/>
        </p:nvSpPr>
        <p:spPr bwMode="auto">
          <a:xfrm>
            <a:off x="3094038" y="40703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四、高处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管理</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要求</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3275" name="AutoShape 11"/>
          <p:cNvSpPr>
            <a:spLocks noChangeArrowheads="1"/>
          </p:cNvSpPr>
          <p:nvPr/>
        </p:nvSpPr>
        <p:spPr bwMode="auto">
          <a:xfrm>
            <a:off x="2808288" y="49831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3276" name="Rectangle 12"/>
          <p:cNvSpPr>
            <a:spLocks noChangeArrowheads="1"/>
          </p:cNvSpPr>
          <p:nvPr/>
        </p:nvSpPr>
        <p:spPr bwMode="auto">
          <a:xfrm>
            <a:off x="3094038" y="4979988"/>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五、高处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许可流程</a:t>
            </a:r>
            <a:endParaRPr kumimoji="1" lang="en-US" altLang="ko-KR"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3277" name="AutoShape 13"/>
          <p:cNvSpPr>
            <a:spLocks noChangeArrowheads="1"/>
          </p:cNvSpPr>
          <p:nvPr/>
        </p:nvSpPr>
        <p:spPr bwMode="auto">
          <a:xfrm>
            <a:off x="2808288" y="58467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3278" name="Rectangle 14"/>
          <p:cNvSpPr>
            <a:spLocks noChangeArrowheads="1"/>
          </p:cNvSpPr>
          <p:nvPr/>
        </p:nvSpPr>
        <p:spPr bwMode="auto">
          <a:xfrm>
            <a:off x="3097213" y="57975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六、工作职责</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7586" name="Rectangle 4"/>
          <p:cNvSpPr/>
          <p:nvPr/>
        </p:nvSpPr>
        <p:spPr>
          <a:xfrm>
            <a:off x="1030288" y="1331913"/>
            <a:ext cx="21399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4.</a:t>
            </a:r>
            <a:r>
              <a:rPr lang="zh-CN" altLang="en-US" sz="2800" dirty="0">
                <a:solidFill>
                  <a:srgbClr val="1136EF"/>
                </a:solidFill>
                <a:latin typeface="楷体_GB2312" pitchFamily="49" charset="-122"/>
                <a:ea typeface="楷体_GB2312" pitchFamily="49" charset="-122"/>
              </a:rPr>
              <a:t>现场核查</a:t>
            </a:r>
            <a:endParaRPr lang="zh-CN" altLang="en-US" sz="2800" dirty="0">
              <a:solidFill>
                <a:srgbClr val="1136EF"/>
              </a:solidFill>
              <a:latin typeface="楷体_GB2312" pitchFamily="49" charset="-122"/>
              <a:ea typeface="楷体_GB2312" pitchFamily="49" charset="-122"/>
            </a:endParaRPr>
          </a:p>
        </p:txBody>
      </p:sp>
      <p:sp>
        <p:nvSpPr>
          <p:cNvPr id="67587" name="Rectangle 5"/>
          <p:cNvSpPr>
            <a:spLocks noGrp="1"/>
          </p:cNvSpPr>
          <p:nvPr>
            <p:ph idx="1"/>
          </p:nvPr>
        </p:nvSpPr>
        <p:spPr>
          <a:xfrm>
            <a:off x="936625" y="2197100"/>
            <a:ext cx="8424863" cy="3557588"/>
          </a:xfrm>
          <a:ln w="28575">
            <a:solidFill>
              <a:srgbClr val="800080"/>
            </a:solidFill>
            <a:miter/>
          </a:ln>
        </p:spPr>
        <p:txBody>
          <a:bodyPr vert="horz" wrap="square" lIns="103718" tIns="51860" rIns="103718" bIns="51860" anchor="t"/>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个人防护装备的配备情况；</a:t>
            </a:r>
            <a:endParaRPr lang="zh-CN" altLang="en-US"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安全设施的配备、应急措施的落实情况；</a:t>
            </a:r>
            <a:endParaRPr lang="zh-CN" altLang="en-US"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作业相关的培训、沟通情况；</a:t>
            </a:r>
            <a:endParaRPr lang="zh-CN" altLang="en-US"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作业方案中提出的其他安全措施落实情况；</a:t>
            </a:r>
            <a:endParaRPr lang="zh-CN" altLang="en-US"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b="1" dirty="0">
                <a:latin typeface="楷体_GB2312" pitchFamily="49" charset="-122"/>
                <a:ea typeface="楷体_GB2312" pitchFamily="49" charset="-122"/>
              </a:rPr>
              <a:t>确认安全设施的提供方，并确认其完好性。</a:t>
            </a:r>
            <a:endParaRPr lang="zh-CN" altLang="en-US" b="1" dirty="0">
              <a:latin typeface="楷体_GB2312" pitchFamily="49" charset="-122"/>
              <a:ea typeface="楷体_GB2312" pitchFamily="49" charset="-122"/>
            </a:endParaRPr>
          </a:p>
        </p:txBody>
      </p:sp>
      <p:sp>
        <p:nvSpPr>
          <p:cNvPr id="67588" name="Text Box 6"/>
          <p:cNvSpPr txBox="1"/>
          <p:nvPr/>
        </p:nvSpPr>
        <p:spPr>
          <a:xfrm>
            <a:off x="936625" y="5962650"/>
            <a:ext cx="8208963" cy="582613"/>
          </a:xfrm>
          <a:prstGeom prst="rect">
            <a:avLst/>
          </a:prstGeom>
          <a:solidFill>
            <a:srgbClr val="FFFFCC"/>
          </a:solidFill>
          <a:ln w="38100" cap="flat" cmpd="dbl">
            <a:solidFill>
              <a:schemeClr val="tx1"/>
            </a:solidFill>
            <a:prstDash val="solid"/>
            <a:miter/>
            <a:headEnd type="none" w="med" len="med"/>
            <a:tailEnd type="none" w="med" len="med"/>
          </a:ln>
        </p:spPr>
        <p:txBody>
          <a:bodyPr anchor="t">
            <a:spAutoFit/>
          </a:bodyPr>
          <a:p>
            <a:pPr fontAlgn="base">
              <a:lnSpc>
                <a:spcPct val="110000"/>
              </a:lnSpc>
              <a:spcBef>
                <a:spcPct val="25000"/>
              </a:spcBef>
              <a:spcAft>
                <a:spcPct val="20000"/>
              </a:spcAft>
            </a:pPr>
            <a:r>
              <a:rPr lang="zh-CN" altLang="en-US" i="1" dirty="0">
                <a:latin typeface="Arial" panose="020B0604020202090204" pitchFamily="34" charset="0"/>
                <a:ea typeface="黑体" pitchFamily="2" charset="-122"/>
              </a:rPr>
              <a:t>现场核查确认合格，批准人方可签署高处作业许可证</a:t>
            </a:r>
            <a:endParaRPr lang="zh-CN" altLang="en-US" i="1" dirty="0">
              <a:latin typeface="Arial" panose="020B0604020202090204" pitchFamily="34" charset="0"/>
              <a:ea typeface="黑体" pitchFamily="2" charset="-122"/>
            </a:endParaRPr>
          </a:p>
        </p:txBody>
      </p:sp>
      <p:graphicFrame>
        <p:nvGraphicFramePr>
          <p:cNvPr id="67589" name="Object 13"/>
          <p:cNvGraphicFramePr/>
          <p:nvPr/>
        </p:nvGraphicFramePr>
        <p:xfrm>
          <a:off x="8266113" y="1363663"/>
          <a:ext cx="1758950" cy="2209800"/>
        </p:xfrm>
        <a:graphic>
          <a:graphicData uri="http://schemas.openxmlformats.org/presentationml/2006/ole">
            <mc:AlternateContent xmlns:mc="http://schemas.openxmlformats.org/markup-compatibility/2006">
              <mc:Choice xmlns:v="urn:schemas-microsoft-com:vml" Requires="v">
                <p:oleObj spid="_x0000_s3083" name="" r:id="rId1" imgW="3794125" imgH="4961255" progId="MS_ClipArt_Gallery.2">
                  <p:embed/>
                </p:oleObj>
              </mc:Choice>
              <mc:Fallback>
                <p:oleObj name="" r:id="rId1" imgW="3794125" imgH="4961255" progId="MS_ClipArt_Gallery.2">
                  <p:embed/>
                  <p:pic>
                    <p:nvPicPr>
                      <p:cNvPr id="0" name="图片 3082"/>
                      <p:cNvPicPr/>
                      <p:nvPr/>
                    </p:nvPicPr>
                    <p:blipFill>
                      <a:blip r:embed="rId2"/>
                      <a:stretch>
                        <a:fillRect/>
                      </a:stretch>
                    </p:blipFill>
                    <p:spPr>
                      <a:xfrm>
                        <a:off x="8266113" y="1363663"/>
                        <a:ext cx="1758950" cy="2209800"/>
                      </a:xfrm>
                      <a:prstGeom prst="rect">
                        <a:avLst/>
                      </a:prstGeom>
                      <a:noFill/>
                      <a:ln w="38100">
                        <a:noFill/>
                        <a:miter/>
                      </a:ln>
                    </p:spPr>
                  </p:pic>
                </p:oleObj>
              </mc:Fallback>
            </mc:AlternateContent>
          </a:graphicData>
        </a:graphic>
      </p:graphicFrame>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7591" name="Rectangle 15"/>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8610" name="Rectangle 4"/>
          <p:cNvSpPr/>
          <p:nvPr/>
        </p:nvSpPr>
        <p:spPr>
          <a:xfrm>
            <a:off x="889000" y="1331913"/>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5.</a:t>
            </a:r>
            <a:r>
              <a:rPr lang="zh-CN" altLang="en-US" sz="2800" dirty="0">
                <a:solidFill>
                  <a:srgbClr val="1136EF"/>
                </a:solidFill>
                <a:latin typeface="楷体_GB2312" pitchFamily="49" charset="-122"/>
                <a:ea typeface="楷体_GB2312" pitchFamily="49" charset="-122"/>
              </a:rPr>
              <a:t>作业许可证的审批</a:t>
            </a:r>
            <a:endParaRPr lang="zh-CN" altLang="en-US" sz="2800" dirty="0">
              <a:solidFill>
                <a:srgbClr val="1136EF"/>
              </a:solidFill>
              <a:latin typeface="楷体_GB2312" pitchFamily="49" charset="-122"/>
              <a:ea typeface="楷体_GB2312" pitchFamily="49" charset="-122"/>
            </a:endParaRPr>
          </a:p>
        </p:txBody>
      </p:sp>
      <p:sp>
        <p:nvSpPr>
          <p:cNvPr id="68611" name="Rectangle 5"/>
          <p:cNvSpPr>
            <a:spLocks noGrp="1"/>
          </p:cNvSpPr>
          <p:nvPr>
            <p:ph idx="1"/>
          </p:nvPr>
        </p:nvSpPr>
        <p:spPr>
          <a:xfrm>
            <a:off x="792163" y="2168525"/>
            <a:ext cx="9217025" cy="4421188"/>
          </a:xfrm>
          <a:ln w="28575">
            <a:solidFill>
              <a:srgbClr val="800080"/>
            </a:solidFill>
            <a:miter/>
          </a:ln>
        </p:spPr>
        <p:txBody>
          <a:bodyPr vert="horz" wrap="square" lIns="103718" tIns="51860" rIns="103718" bIns="51860" anchor="t"/>
          <a:p>
            <a:pPr marL="624205" lvl="2" indent="520700" algn="just" defTabSz="914400" eaLnBrk="1" hangingPunct="1">
              <a:lnSpc>
                <a:spcPct val="160000"/>
              </a:lnSpc>
              <a:buFont typeface="Wingdings" panose="05000000000000000000" pitchFamily="2" charset="2"/>
              <a:buChar char="p"/>
            </a:pPr>
            <a:r>
              <a:rPr lang="zh-CN" altLang="en-US" sz="2400" b="1" dirty="0">
                <a:latin typeface="楷体_GB2312" pitchFamily="49" charset="-122"/>
                <a:ea typeface="楷体_GB2312" pitchFamily="49" charset="-122"/>
              </a:rPr>
              <a:t>确认通过书面审核和现场核查；</a:t>
            </a:r>
            <a:endParaRPr lang="zh-CN" altLang="en-US" sz="2400" b="1" dirty="0">
              <a:latin typeface="楷体_GB2312" pitchFamily="49" charset="-122"/>
              <a:ea typeface="楷体_GB2312" pitchFamily="49" charset="-122"/>
            </a:endParaRPr>
          </a:p>
          <a:p>
            <a:pPr marL="624205" lvl="2" indent="520700" algn="just" defTabSz="914400" eaLnBrk="1" hangingPunct="1">
              <a:lnSpc>
                <a:spcPct val="160000"/>
              </a:lnSpc>
              <a:buFont typeface="Wingdings" panose="05000000000000000000" pitchFamily="2" charset="2"/>
              <a:buChar char="p"/>
            </a:pPr>
            <a:r>
              <a:rPr lang="zh-CN" altLang="en-US" sz="2400" b="1" dirty="0">
                <a:latin typeface="楷体_GB2312" pitchFamily="49" charset="-122"/>
                <a:ea typeface="楷体_GB2312" pitchFamily="49" charset="-122"/>
              </a:rPr>
              <a:t>批准人或其授权人、申请方和受影响的相关各方均应在作业许可证上签字；</a:t>
            </a:r>
            <a:endParaRPr lang="zh-CN" altLang="en-US" sz="2400" b="1" dirty="0">
              <a:latin typeface="楷体_GB2312" pitchFamily="49" charset="-122"/>
              <a:ea typeface="楷体_GB2312" pitchFamily="49" charset="-122"/>
            </a:endParaRPr>
          </a:p>
          <a:p>
            <a:pPr marL="624205" lvl="2" indent="520700" algn="just" defTabSz="914400" eaLnBrk="1" hangingPunct="1">
              <a:lnSpc>
                <a:spcPct val="160000"/>
              </a:lnSpc>
              <a:buFont typeface="Wingdings" panose="05000000000000000000" pitchFamily="2" charset="2"/>
              <a:buChar char="p"/>
            </a:pPr>
            <a:r>
              <a:rPr lang="zh-CN" altLang="en-US" sz="2400" b="1" dirty="0">
                <a:latin typeface="楷体_GB2312" pitchFamily="49" charset="-122"/>
                <a:ea typeface="楷体_GB2312" pitchFamily="49" charset="-122"/>
              </a:rPr>
              <a:t>如书面审查或现场核查未通过，对查出的问题应记录在案，申请人应重新提交一份带有对该问题解决方案的申请；</a:t>
            </a:r>
            <a:endParaRPr lang="zh-CN" altLang="en-US" sz="2400" b="1" dirty="0">
              <a:latin typeface="楷体_GB2312" pitchFamily="49" charset="-122"/>
              <a:ea typeface="楷体_GB2312" pitchFamily="49" charset="-122"/>
            </a:endParaRPr>
          </a:p>
          <a:p>
            <a:pPr marL="624205" lvl="2" indent="520700" algn="just" defTabSz="914400" eaLnBrk="1" hangingPunct="1">
              <a:lnSpc>
                <a:spcPct val="160000"/>
              </a:lnSpc>
              <a:buFont typeface="Wingdings" panose="05000000000000000000" pitchFamily="2" charset="2"/>
              <a:buChar char="p"/>
            </a:pPr>
            <a:r>
              <a:rPr lang="zh-CN" altLang="en-US" sz="2400" b="1" dirty="0">
                <a:latin typeface="楷体_GB2312" pitchFamily="49" charset="-122"/>
                <a:ea typeface="楷体_GB2312" pitchFamily="49" charset="-122"/>
              </a:rPr>
              <a:t>作业人员、监护人员等现场关键人员变更时，应经过批准人和申请人的审批。</a:t>
            </a:r>
            <a:endParaRPr lang="zh-CN" altLang="en-US" sz="2400" b="1" dirty="0">
              <a:latin typeface="楷体_GB2312" pitchFamily="49" charset="-122"/>
              <a:ea typeface="楷体_GB2312" pitchFamily="49" charset="-122"/>
            </a:endParaRPr>
          </a:p>
        </p:txBody>
      </p:sp>
      <p:grpSp>
        <p:nvGrpSpPr>
          <p:cNvPr id="68612" name="Group 6"/>
          <p:cNvGrpSpPr/>
          <p:nvPr/>
        </p:nvGrpSpPr>
        <p:grpSpPr>
          <a:xfrm>
            <a:off x="7777163" y="1204913"/>
            <a:ext cx="1828800" cy="1654175"/>
            <a:chOff x="2352" y="1680"/>
            <a:chExt cx="1152" cy="1042"/>
          </a:xfrm>
        </p:grpSpPr>
        <p:sp>
          <p:nvSpPr>
            <p:cNvPr id="463879" name="Freeform 7"/>
            <p:cNvSpPr/>
            <p:nvPr/>
          </p:nvSpPr>
          <p:spPr bwMode="auto">
            <a:xfrm>
              <a:off x="2352" y="2160"/>
              <a:ext cx="1152" cy="562"/>
            </a:xfrm>
            <a:custGeom>
              <a:avLst/>
              <a:gdLst/>
              <a:ahLst/>
              <a:cxnLst>
                <a:cxn ang="0">
                  <a:pos x="2" y="0"/>
                </a:cxn>
                <a:cxn ang="0">
                  <a:pos x="4" y="10"/>
                </a:cxn>
                <a:cxn ang="0">
                  <a:pos x="6" y="16"/>
                </a:cxn>
                <a:cxn ang="0">
                  <a:pos x="548" y="1013"/>
                </a:cxn>
                <a:cxn ang="0">
                  <a:pos x="559" y="1025"/>
                </a:cxn>
                <a:cxn ang="0">
                  <a:pos x="567" y="1043"/>
                </a:cxn>
                <a:cxn ang="0">
                  <a:pos x="581" y="1049"/>
                </a:cxn>
                <a:cxn ang="0">
                  <a:pos x="590" y="1052"/>
                </a:cxn>
                <a:cxn ang="0">
                  <a:pos x="599" y="1052"/>
                </a:cxn>
                <a:cxn ang="0">
                  <a:pos x="607" y="1049"/>
                </a:cxn>
                <a:cxn ang="0">
                  <a:pos x="614" y="1045"/>
                </a:cxn>
                <a:cxn ang="0">
                  <a:pos x="623" y="1037"/>
                </a:cxn>
                <a:cxn ang="0">
                  <a:pos x="630" y="1033"/>
                </a:cxn>
                <a:cxn ang="0">
                  <a:pos x="1114" y="533"/>
                </a:cxn>
                <a:cxn ang="0">
                  <a:pos x="1121" y="523"/>
                </a:cxn>
                <a:cxn ang="0">
                  <a:pos x="1125" y="508"/>
                </a:cxn>
                <a:cxn ang="0">
                  <a:pos x="1127" y="492"/>
                </a:cxn>
                <a:cxn ang="0">
                  <a:pos x="1127" y="476"/>
                </a:cxn>
                <a:cxn ang="0">
                  <a:pos x="1127" y="557"/>
                </a:cxn>
                <a:cxn ang="0">
                  <a:pos x="1125" y="578"/>
                </a:cxn>
                <a:cxn ang="0">
                  <a:pos x="1120" y="590"/>
                </a:cxn>
                <a:cxn ang="0">
                  <a:pos x="1118" y="598"/>
                </a:cxn>
                <a:cxn ang="0">
                  <a:pos x="1113" y="608"/>
                </a:cxn>
                <a:cxn ang="0">
                  <a:pos x="625" y="1110"/>
                </a:cxn>
                <a:cxn ang="0">
                  <a:pos x="614" y="1119"/>
                </a:cxn>
                <a:cxn ang="0">
                  <a:pos x="603" y="1125"/>
                </a:cxn>
                <a:cxn ang="0">
                  <a:pos x="588" y="1125"/>
                </a:cxn>
                <a:cxn ang="0">
                  <a:pos x="578" y="1121"/>
                </a:cxn>
                <a:cxn ang="0">
                  <a:pos x="572" y="1115"/>
                </a:cxn>
                <a:cxn ang="0">
                  <a:pos x="565" y="1113"/>
                </a:cxn>
                <a:cxn ang="0">
                  <a:pos x="558" y="1104"/>
                </a:cxn>
                <a:cxn ang="0">
                  <a:pos x="547" y="1088"/>
                </a:cxn>
                <a:cxn ang="0">
                  <a:pos x="13" y="112"/>
                </a:cxn>
                <a:cxn ang="0">
                  <a:pos x="7" y="100"/>
                </a:cxn>
                <a:cxn ang="0">
                  <a:pos x="4" y="91"/>
                </a:cxn>
                <a:cxn ang="0">
                  <a:pos x="2" y="75"/>
                </a:cxn>
                <a:cxn ang="0">
                  <a:pos x="0" y="59"/>
                </a:cxn>
                <a:cxn ang="0">
                  <a:pos x="2" y="0"/>
                </a:cxn>
              </a:cxnLst>
              <a:rect l="0" t="0" r="r" b="b"/>
              <a:pathLst>
                <a:path w="1127" h="1125">
                  <a:moveTo>
                    <a:pt x="2" y="0"/>
                  </a:moveTo>
                  <a:lnTo>
                    <a:pt x="4" y="10"/>
                  </a:lnTo>
                  <a:lnTo>
                    <a:pt x="6" y="16"/>
                  </a:lnTo>
                  <a:lnTo>
                    <a:pt x="548" y="1013"/>
                  </a:lnTo>
                  <a:lnTo>
                    <a:pt x="559" y="1025"/>
                  </a:lnTo>
                  <a:lnTo>
                    <a:pt x="567" y="1043"/>
                  </a:lnTo>
                  <a:lnTo>
                    <a:pt x="581" y="1049"/>
                  </a:lnTo>
                  <a:lnTo>
                    <a:pt x="590" y="1052"/>
                  </a:lnTo>
                  <a:lnTo>
                    <a:pt x="599" y="1052"/>
                  </a:lnTo>
                  <a:lnTo>
                    <a:pt x="607" y="1049"/>
                  </a:lnTo>
                  <a:lnTo>
                    <a:pt x="614" y="1045"/>
                  </a:lnTo>
                  <a:lnTo>
                    <a:pt x="623" y="1037"/>
                  </a:lnTo>
                  <a:lnTo>
                    <a:pt x="630" y="1033"/>
                  </a:lnTo>
                  <a:lnTo>
                    <a:pt x="1114" y="533"/>
                  </a:lnTo>
                  <a:lnTo>
                    <a:pt x="1121" y="523"/>
                  </a:lnTo>
                  <a:lnTo>
                    <a:pt x="1125" y="508"/>
                  </a:lnTo>
                  <a:lnTo>
                    <a:pt x="1127" y="492"/>
                  </a:lnTo>
                  <a:lnTo>
                    <a:pt x="1127" y="476"/>
                  </a:lnTo>
                  <a:lnTo>
                    <a:pt x="1127" y="557"/>
                  </a:lnTo>
                  <a:lnTo>
                    <a:pt x="1125" y="578"/>
                  </a:lnTo>
                  <a:lnTo>
                    <a:pt x="1120" y="590"/>
                  </a:lnTo>
                  <a:lnTo>
                    <a:pt x="1118" y="598"/>
                  </a:lnTo>
                  <a:lnTo>
                    <a:pt x="1113" y="608"/>
                  </a:lnTo>
                  <a:lnTo>
                    <a:pt x="625" y="1110"/>
                  </a:lnTo>
                  <a:lnTo>
                    <a:pt x="614" y="1119"/>
                  </a:lnTo>
                  <a:lnTo>
                    <a:pt x="603" y="1125"/>
                  </a:lnTo>
                  <a:lnTo>
                    <a:pt x="588" y="1125"/>
                  </a:lnTo>
                  <a:lnTo>
                    <a:pt x="578" y="1121"/>
                  </a:lnTo>
                  <a:lnTo>
                    <a:pt x="572" y="1115"/>
                  </a:lnTo>
                  <a:lnTo>
                    <a:pt x="565" y="1113"/>
                  </a:lnTo>
                  <a:lnTo>
                    <a:pt x="558" y="1104"/>
                  </a:lnTo>
                  <a:lnTo>
                    <a:pt x="547" y="1088"/>
                  </a:lnTo>
                  <a:lnTo>
                    <a:pt x="13" y="112"/>
                  </a:lnTo>
                  <a:lnTo>
                    <a:pt x="7" y="100"/>
                  </a:lnTo>
                  <a:lnTo>
                    <a:pt x="4" y="91"/>
                  </a:lnTo>
                  <a:lnTo>
                    <a:pt x="2" y="75"/>
                  </a:lnTo>
                  <a:lnTo>
                    <a:pt x="0" y="59"/>
                  </a:lnTo>
                  <a:lnTo>
                    <a:pt x="2" y="0"/>
                  </a:lnTo>
                  <a:close/>
                </a:path>
              </a:pathLst>
            </a:custGeom>
            <a:solidFill>
              <a:srgbClr val="E6E6E6"/>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0" name="Freeform 8"/>
            <p:cNvSpPr/>
            <p:nvPr/>
          </p:nvSpPr>
          <p:spPr bwMode="auto">
            <a:xfrm>
              <a:off x="3110" y="1700"/>
              <a:ext cx="192" cy="279"/>
            </a:xfrm>
            <a:custGeom>
              <a:avLst/>
              <a:gdLst/>
              <a:ahLst/>
              <a:cxnLst>
                <a:cxn ang="0">
                  <a:pos x="51" y="559"/>
                </a:cxn>
                <a:cxn ang="0">
                  <a:pos x="56" y="543"/>
                </a:cxn>
                <a:cxn ang="0">
                  <a:pos x="58" y="526"/>
                </a:cxn>
                <a:cxn ang="0">
                  <a:pos x="56" y="498"/>
                </a:cxn>
                <a:cxn ang="0">
                  <a:pos x="61" y="486"/>
                </a:cxn>
                <a:cxn ang="0">
                  <a:pos x="69" y="474"/>
                </a:cxn>
                <a:cxn ang="0">
                  <a:pos x="78" y="437"/>
                </a:cxn>
                <a:cxn ang="0">
                  <a:pos x="68" y="433"/>
                </a:cxn>
                <a:cxn ang="0">
                  <a:pos x="71" y="413"/>
                </a:cxn>
                <a:cxn ang="0">
                  <a:pos x="74" y="398"/>
                </a:cxn>
                <a:cxn ang="0">
                  <a:pos x="82" y="390"/>
                </a:cxn>
                <a:cxn ang="0">
                  <a:pos x="86" y="362"/>
                </a:cxn>
                <a:cxn ang="0">
                  <a:pos x="95" y="313"/>
                </a:cxn>
                <a:cxn ang="0">
                  <a:pos x="98" y="289"/>
                </a:cxn>
                <a:cxn ang="0">
                  <a:pos x="101" y="270"/>
                </a:cxn>
                <a:cxn ang="0">
                  <a:pos x="100" y="258"/>
                </a:cxn>
                <a:cxn ang="0">
                  <a:pos x="109" y="246"/>
                </a:cxn>
                <a:cxn ang="0">
                  <a:pos x="113" y="240"/>
                </a:cxn>
                <a:cxn ang="0">
                  <a:pos x="122" y="221"/>
                </a:cxn>
                <a:cxn ang="0">
                  <a:pos x="126" y="193"/>
                </a:cxn>
                <a:cxn ang="0">
                  <a:pos x="146" y="136"/>
                </a:cxn>
                <a:cxn ang="0">
                  <a:pos x="156" y="89"/>
                </a:cxn>
                <a:cxn ang="0">
                  <a:pos x="165" y="79"/>
                </a:cxn>
                <a:cxn ang="0">
                  <a:pos x="166" y="61"/>
                </a:cxn>
                <a:cxn ang="0">
                  <a:pos x="176" y="57"/>
                </a:cxn>
                <a:cxn ang="0">
                  <a:pos x="179" y="36"/>
                </a:cxn>
                <a:cxn ang="0">
                  <a:pos x="187" y="18"/>
                </a:cxn>
                <a:cxn ang="0">
                  <a:pos x="185" y="6"/>
                </a:cxn>
                <a:cxn ang="0">
                  <a:pos x="176" y="24"/>
                </a:cxn>
                <a:cxn ang="0">
                  <a:pos x="163" y="30"/>
                </a:cxn>
                <a:cxn ang="0">
                  <a:pos x="151" y="57"/>
                </a:cxn>
                <a:cxn ang="0">
                  <a:pos x="151" y="79"/>
                </a:cxn>
                <a:cxn ang="0">
                  <a:pos x="140" y="109"/>
                </a:cxn>
                <a:cxn ang="0">
                  <a:pos x="140" y="114"/>
                </a:cxn>
                <a:cxn ang="0">
                  <a:pos x="113" y="146"/>
                </a:cxn>
                <a:cxn ang="0">
                  <a:pos x="111" y="158"/>
                </a:cxn>
                <a:cxn ang="0">
                  <a:pos x="107" y="181"/>
                </a:cxn>
                <a:cxn ang="0">
                  <a:pos x="93" y="197"/>
                </a:cxn>
                <a:cxn ang="0">
                  <a:pos x="86" y="223"/>
                </a:cxn>
                <a:cxn ang="0">
                  <a:pos x="86" y="248"/>
                </a:cxn>
                <a:cxn ang="0">
                  <a:pos x="67" y="303"/>
                </a:cxn>
                <a:cxn ang="0">
                  <a:pos x="51" y="341"/>
                </a:cxn>
                <a:cxn ang="0">
                  <a:pos x="47" y="354"/>
                </a:cxn>
                <a:cxn ang="0">
                  <a:pos x="35" y="376"/>
                </a:cxn>
                <a:cxn ang="0">
                  <a:pos x="21" y="415"/>
                </a:cxn>
                <a:cxn ang="0">
                  <a:pos x="24" y="421"/>
                </a:cxn>
                <a:cxn ang="0">
                  <a:pos x="27" y="447"/>
                </a:cxn>
                <a:cxn ang="0">
                  <a:pos x="20" y="447"/>
                </a:cxn>
                <a:cxn ang="0">
                  <a:pos x="12" y="476"/>
                </a:cxn>
                <a:cxn ang="0">
                  <a:pos x="6" y="488"/>
                </a:cxn>
                <a:cxn ang="0">
                  <a:pos x="1" y="512"/>
                </a:cxn>
                <a:cxn ang="0">
                  <a:pos x="12" y="539"/>
                </a:cxn>
              </a:cxnLst>
              <a:rect l="0" t="0" r="r" b="b"/>
              <a:pathLst>
                <a:path w="192" h="559">
                  <a:moveTo>
                    <a:pt x="41" y="555"/>
                  </a:moveTo>
                  <a:lnTo>
                    <a:pt x="51" y="559"/>
                  </a:lnTo>
                  <a:lnTo>
                    <a:pt x="54" y="551"/>
                  </a:lnTo>
                  <a:lnTo>
                    <a:pt x="56" y="543"/>
                  </a:lnTo>
                  <a:lnTo>
                    <a:pt x="58" y="535"/>
                  </a:lnTo>
                  <a:lnTo>
                    <a:pt x="58" y="526"/>
                  </a:lnTo>
                  <a:lnTo>
                    <a:pt x="56" y="514"/>
                  </a:lnTo>
                  <a:lnTo>
                    <a:pt x="56" y="498"/>
                  </a:lnTo>
                  <a:lnTo>
                    <a:pt x="59" y="490"/>
                  </a:lnTo>
                  <a:lnTo>
                    <a:pt x="61" y="486"/>
                  </a:lnTo>
                  <a:lnTo>
                    <a:pt x="65" y="476"/>
                  </a:lnTo>
                  <a:lnTo>
                    <a:pt x="69" y="474"/>
                  </a:lnTo>
                  <a:lnTo>
                    <a:pt x="74" y="472"/>
                  </a:lnTo>
                  <a:lnTo>
                    <a:pt x="78" y="437"/>
                  </a:lnTo>
                  <a:lnTo>
                    <a:pt x="65" y="441"/>
                  </a:lnTo>
                  <a:lnTo>
                    <a:pt x="68" y="433"/>
                  </a:lnTo>
                  <a:lnTo>
                    <a:pt x="70" y="421"/>
                  </a:lnTo>
                  <a:lnTo>
                    <a:pt x="71" y="413"/>
                  </a:lnTo>
                  <a:lnTo>
                    <a:pt x="71" y="400"/>
                  </a:lnTo>
                  <a:lnTo>
                    <a:pt x="74" y="398"/>
                  </a:lnTo>
                  <a:lnTo>
                    <a:pt x="78" y="394"/>
                  </a:lnTo>
                  <a:lnTo>
                    <a:pt x="82" y="390"/>
                  </a:lnTo>
                  <a:lnTo>
                    <a:pt x="88" y="390"/>
                  </a:lnTo>
                  <a:lnTo>
                    <a:pt x="86" y="362"/>
                  </a:lnTo>
                  <a:lnTo>
                    <a:pt x="98" y="345"/>
                  </a:lnTo>
                  <a:lnTo>
                    <a:pt x="95" y="313"/>
                  </a:lnTo>
                  <a:lnTo>
                    <a:pt x="101" y="297"/>
                  </a:lnTo>
                  <a:lnTo>
                    <a:pt x="98" y="289"/>
                  </a:lnTo>
                  <a:lnTo>
                    <a:pt x="100" y="282"/>
                  </a:lnTo>
                  <a:lnTo>
                    <a:pt x="101" y="270"/>
                  </a:lnTo>
                  <a:lnTo>
                    <a:pt x="101" y="262"/>
                  </a:lnTo>
                  <a:lnTo>
                    <a:pt x="100" y="258"/>
                  </a:lnTo>
                  <a:lnTo>
                    <a:pt x="104" y="248"/>
                  </a:lnTo>
                  <a:lnTo>
                    <a:pt x="109" y="246"/>
                  </a:lnTo>
                  <a:lnTo>
                    <a:pt x="113" y="246"/>
                  </a:lnTo>
                  <a:lnTo>
                    <a:pt x="113" y="240"/>
                  </a:lnTo>
                  <a:lnTo>
                    <a:pt x="116" y="230"/>
                  </a:lnTo>
                  <a:lnTo>
                    <a:pt x="122" y="221"/>
                  </a:lnTo>
                  <a:lnTo>
                    <a:pt x="126" y="215"/>
                  </a:lnTo>
                  <a:lnTo>
                    <a:pt x="126" y="193"/>
                  </a:lnTo>
                  <a:lnTo>
                    <a:pt x="146" y="164"/>
                  </a:lnTo>
                  <a:lnTo>
                    <a:pt x="146" y="136"/>
                  </a:lnTo>
                  <a:lnTo>
                    <a:pt x="159" y="118"/>
                  </a:lnTo>
                  <a:lnTo>
                    <a:pt x="156" y="89"/>
                  </a:lnTo>
                  <a:lnTo>
                    <a:pt x="159" y="87"/>
                  </a:lnTo>
                  <a:lnTo>
                    <a:pt x="165" y="79"/>
                  </a:lnTo>
                  <a:lnTo>
                    <a:pt x="165" y="61"/>
                  </a:lnTo>
                  <a:lnTo>
                    <a:pt x="166" y="61"/>
                  </a:lnTo>
                  <a:lnTo>
                    <a:pt x="168" y="57"/>
                  </a:lnTo>
                  <a:lnTo>
                    <a:pt x="176" y="57"/>
                  </a:lnTo>
                  <a:lnTo>
                    <a:pt x="177" y="46"/>
                  </a:lnTo>
                  <a:lnTo>
                    <a:pt x="179" y="36"/>
                  </a:lnTo>
                  <a:lnTo>
                    <a:pt x="184" y="26"/>
                  </a:lnTo>
                  <a:lnTo>
                    <a:pt x="187" y="18"/>
                  </a:lnTo>
                  <a:lnTo>
                    <a:pt x="192" y="0"/>
                  </a:lnTo>
                  <a:lnTo>
                    <a:pt x="185" y="6"/>
                  </a:lnTo>
                  <a:lnTo>
                    <a:pt x="179" y="14"/>
                  </a:lnTo>
                  <a:lnTo>
                    <a:pt x="176" y="24"/>
                  </a:lnTo>
                  <a:lnTo>
                    <a:pt x="175" y="30"/>
                  </a:lnTo>
                  <a:lnTo>
                    <a:pt x="163" y="30"/>
                  </a:lnTo>
                  <a:lnTo>
                    <a:pt x="159" y="57"/>
                  </a:lnTo>
                  <a:lnTo>
                    <a:pt x="151" y="57"/>
                  </a:lnTo>
                  <a:lnTo>
                    <a:pt x="149" y="73"/>
                  </a:lnTo>
                  <a:lnTo>
                    <a:pt x="151" y="79"/>
                  </a:lnTo>
                  <a:lnTo>
                    <a:pt x="140" y="101"/>
                  </a:lnTo>
                  <a:lnTo>
                    <a:pt x="140" y="109"/>
                  </a:lnTo>
                  <a:lnTo>
                    <a:pt x="141" y="112"/>
                  </a:lnTo>
                  <a:lnTo>
                    <a:pt x="140" y="114"/>
                  </a:lnTo>
                  <a:lnTo>
                    <a:pt x="123" y="124"/>
                  </a:lnTo>
                  <a:lnTo>
                    <a:pt x="113" y="146"/>
                  </a:lnTo>
                  <a:lnTo>
                    <a:pt x="113" y="148"/>
                  </a:lnTo>
                  <a:lnTo>
                    <a:pt x="111" y="158"/>
                  </a:lnTo>
                  <a:lnTo>
                    <a:pt x="107" y="164"/>
                  </a:lnTo>
                  <a:lnTo>
                    <a:pt x="107" y="181"/>
                  </a:lnTo>
                  <a:lnTo>
                    <a:pt x="100" y="189"/>
                  </a:lnTo>
                  <a:lnTo>
                    <a:pt x="93" y="197"/>
                  </a:lnTo>
                  <a:lnTo>
                    <a:pt x="90" y="209"/>
                  </a:lnTo>
                  <a:lnTo>
                    <a:pt x="86" y="223"/>
                  </a:lnTo>
                  <a:lnTo>
                    <a:pt x="83" y="238"/>
                  </a:lnTo>
                  <a:lnTo>
                    <a:pt x="86" y="248"/>
                  </a:lnTo>
                  <a:lnTo>
                    <a:pt x="67" y="268"/>
                  </a:lnTo>
                  <a:lnTo>
                    <a:pt x="67" y="303"/>
                  </a:lnTo>
                  <a:lnTo>
                    <a:pt x="63" y="309"/>
                  </a:lnTo>
                  <a:lnTo>
                    <a:pt x="51" y="341"/>
                  </a:lnTo>
                  <a:lnTo>
                    <a:pt x="49" y="348"/>
                  </a:lnTo>
                  <a:lnTo>
                    <a:pt x="47" y="354"/>
                  </a:lnTo>
                  <a:lnTo>
                    <a:pt x="47" y="364"/>
                  </a:lnTo>
                  <a:lnTo>
                    <a:pt x="35" y="376"/>
                  </a:lnTo>
                  <a:lnTo>
                    <a:pt x="30" y="404"/>
                  </a:lnTo>
                  <a:lnTo>
                    <a:pt x="21" y="415"/>
                  </a:lnTo>
                  <a:lnTo>
                    <a:pt x="22" y="433"/>
                  </a:lnTo>
                  <a:lnTo>
                    <a:pt x="24" y="421"/>
                  </a:lnTo>
                  <a:lnTo>
                    <a:pt x="31" y="433"/>
                  </a:lnTo>
                  <a:lnTo>
                    <a:pt x="27" y="447"/>
                  </a:lnTo>
                  <a:lnTo>
                    <a:pt x="26" y="461"/>
                  </a:lnTo>
                  <a:lnTo>
                    <a:pt x="20" y="447"/>
                  </a:lnTo>
                  <a:lnTo>
                    <a:pt x="13" y="453"/>
                  </a:lnTo>
                  <a:lnTo>
                    <a:pt x="12" y="476"/>
                  </a:lnTo>
                  <a:lnTo>
                    <a:pt x="10" y="482"/>
                  </a:lnTo>
                  <a:lnTo>
                    <a:pt x="6" y="488"/>
                  </a:lnTo>
                  <a:lnTo>
                    <a:pt x="3" y="490"/>
                  </a:lnTo>
                  <a:lnTo>
                    <a:pt x="1" y="512"/>
                  </a:lnTo>
                  <a:lnTo>
                    <a:pt x="0" y="539"/>
                  </a:lnTo>
                  <a:lnTo>
                    <a:pt x="12" y="539"/>
                  </a:lnTo>
                  <a:lnTo>
                    <a:pt x="41" y="555"/>
                  </a:lnTo>
                  <a:close/>
                </a:path>
              </a:pathLst>
            </a:custGeom>
            <a:solidFill>
              <a:srgbClr val="C001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1" name="Freeform 9"/>
            <p:cNvSpPr/>
            <p:nvPr/>
          </p:nvSpPr>
          <p:spPr bwMode="auto">
            <a:xfrm>
              <a:off x="3308" y="1680"/>
              <a:ext cx="15" cy="13"/>
            </a:xfrm>
            <a:custGeom>
              <a:avLst/>
              <a:gdLst/>
              <a:ahLst/>
              <a:cxnLst>
                <a:cxn ang="0">
                  <a:pos x="2" y="4"/>
                </a:cxn>
                <a:cxn ang="0">
                  <a:pos x="0" y="26"/>
                </a:cxn>
                <a:cxn ang="0">
                  <a:pos x="15" y="16"/>
                </a:cxn>
                <a:cxn ang="0">
                  <a:pos x="10" y="0"/>
                </a:cxn>
                <a:cxn ang="0">
                  <a:pos x="2" y="4"/>
                </a:cxn>
              </a:cxnLst>
              <a:rect l="0" t="0" r="r" b="b"/>
              <a:pathLst>
                <a:path w="15" h="26">
                  <a:moveTo>
                    <a:pt x="2" y="4"/>
                  </a:moveTo>
                  <a:lnTo>
                    <a:pt x="0" y="26"/>
                  </a:lnTo>
                  <a:lnTo>
                    <a:pt x="15" y="16"/>
                  </a:lnTo>
                  <a:lnTo>
                    <a:pt x="10" y="0"/>
                  </a:lnTo>
                  <a:lnTo>
                    <a:pt x="2" y="4"/>
                  </a:lnTo>
                  <a:close/>
                </a:path>
              </a:pathLst>
            </a:custGeom>
            <a:solidFill>
              <a:srgbClr val="C00101"/>
            </a:solidFill>
            <a:ln w="1588">
              <a:solidFill>
                <a:srgbClr val="C00101"/>
              </a:solidFill>
              <a:prstDash val="solid"/>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2" name="Freeform 10"/>
            <p:cNvSpPr/>
            <p:nvPr/>
          </p:nvSpPr>
          <p:spPr bwMode="auto">
            <a:xfrm>
              <a:off x="2362" y="2169"/>
              <a:ext cx="1127" cy="538"/>
            </a:xfrm>
            <a:custGeom>
              <a:avLst/>
              <a:gdLst/>
              <a:ahLst/>
              <a:cxnLst>
                <a:cxn ang="0">
                  <a:pos x="0" y="0"/>
                </a:cxn>
                <a:cxn ang="0">
                  <a:pos x="2" y="9"/>
                </a:cxn>
                <a:cxn ang="0">
                  <a:pos x="5" y="17"/>
                </a:cxn>
                <a:cxn ang="0">
                  <a:pos x="547" y="1013"/>
                </a:cxn>
                <a:cxn ang="0">
                  <a:pos x="557" y="1026"/>
                </a:cxn>
                <a:cxn ang="0">
                  <a:pos x="567" y="1042"/>
                </a:cxn>
                <a:cxn ang="0">
                  <a:pos x="579" y="1048"/>
                </a:cxn>
                <a:cxn ang="0">
                  <a:pos x="588" y="1052"/>
                </a:cxn>
                <a:cxn ang="0">
                  <a:pos x="597" y="1052"/>
                </a:cxn>
                <a:cxn ang="0">
                  <a:pos x="605" y="1048"/>
                </a:cxn>
                <a:cxn ang="0">
                  <a:pos x="613" y="1044"/>
                </a:cxn>
                <a:cxn ang="0">
                  <a:pos x="622" y="1036"/>
                </a:cxn>
                <a:cxn ang="0">
                  <a:pos x="628" y="1032"/>
                </a:cxn>
                <a:cxn ang="0">
                  <a:pos x="1112" y="533"/>
                </a:cxn>
                <a:cxn ang="0">
                  <a:pos x="1119" y="523"/>
                </a:cxn>
                <a:cxn ang="0">
                  <a:pos x="1124" y="507"/>
                </a:cxn>
                <a:cxn ang="0">
                  <a:pos x="1126" y="491"/>
                </a:cxn>
                <a:cxn ang="0">
                  <a:pos x="1126" y="476"/>
                </a:cxn>
                <a:cxn ang="0">
                  <a:pos x="1127" y="507"/>
                </a:cxn>
                <a:cxn ang="0">
                  <a:pos x="1125" y="527"/>
                </a:cxn>
                <a:cxn ang="0">
                  <a:pos x="1120" y="540"/>
                </a:cxn>
                <a:cxn ang="0">
                  <a:pos x="1118" y="546"/>
                </a:cxn>
                <a:cxn ang="0">
                  <a:pos x="1112" y="558"/>
                </a:cxn>
                <a:cxn ang="0">
                  <a:pos x="625" y="1058"/>
                </a:cxn>
                <a:cxn ang="0">
                  <a:pos x="615" y="1068"/>
                </a:cxn>
                <a:cxn ang="0">
                  <a:pos x="604" y="1075"/>
                </a:cxn>
                <a:cxn ang="0">
                  <a:pos x="588" y="1075"/>
                </a:cxn>
                <a:cxn ang="0">
                  <a:pos x="579" y="1070"/>
                </a:cxn>
                <a:cxn ang="0">
                  <a:pos x="571" y="1066"/>
                </a:cxn>
                <a:cxn ang="0">
                  <a:pos x="565" y="1064"/>
                </a:cxn>
                <a:cxn ang="0">
                  <a:pos x="558" y="1052"/>
                </a:cxn>
                <a:cxn ang="0">
                  <a:pos x="547" y="1036"/>
                </a:cxn>
                <a:cxn ang="0">
                  <a:pos x="12" y="61"/>
                </a:cxn>
                <a:cxn ang="0">
                  <a:pos x="7" y="51"/>
                </a:cxn>
                <a:cxn ang="0">
                  <a:pos x="3" y="39"/>
                </a:cxn>
                <a:cxn ang="0">
                  <a:pos x="1" y="23"/>
                </a:cxn>
                <a:cxn ang="0">
                  <a:pos x="0" y="7"/>
                </a:cxn>
                <a:cxn ang="0">
                  <a:pos x="0" y="0"/>
                </a:cxn>
              </a:cxnLst>
              <a:rect l="0" t="0" r="r" b="b"/>
              <a:pathLst>
                <a:path w="1127" h="1075">
                  <a:moveTo>
                    <a:pt x="0" y="0"/>
                  </a:moveTo>
                  <a:lnTo>
                    <a:pt x="2" y="9"/>
                  </a:lnTo>
                  <a:lnTo>
                    <a:pt x="5" y="17"/>
                  </a:lnTo>
                  <a:lnTo>
                    <a:pt x="547" y="1013"/>
                  </a:lnTo>
                  <a:lnTo>
                    <a:pt x="557" y="1026"/>
                  </a:lnTo>
                  <a:lnTo>
                    <a:pt x="567" y="1042"/>
                  </a:lnTo>
                  <a:lnTo>
                    <a:pt x="579" y="1048"/>
                  </a:lnTo>
                  <a:lnTo>
                    <a:pt x="588" y="1052"/>
                  </a:lnTo>
                  <a:lnTo>
                    <a:pt x="597" y="1052"/>
                  </a:lnTo>
                  <a:lnTo>
                    <a:pt x="605" y="1048"/>
                  </a:lnTo>
                  <a:lnTo>
                    <a:pt x="613" y="1044"/>
                  </a:lnTo>
                  <a:lnTo>
                    <a:pt x="622" y="1036"/>
                  </a:lnTo>
                  <a:lnTo>
                    <a:pt x="628" y="1032"/>
                  </a:lnTo>
                  <a:lnTo>
                    <a:pt x="1112" y="533"/>
                  </a:lnTo>
                  <a:lnTo>
                    <a:pt x="1119" y="523"/>
                  </a:lnTo>
                  <a:lnTo>
                    <a:pt x="1124" y="507"/>
                  </a:lnTo>
                  <a:lnTo>
                    <a:pt x="1126" y="491"/>
                  </a:lnTo>
                  <a:lnTo>
                    <a:pt x="1126" y="476"/>
                  </a:lnTo>
                  <a:lnTo>
                    <a:pt x="1127" y="507"/>
                  </a:lnTo>
                  <a:lnTo>
                    <a:pt x="1125" y="527"/>
                  </a:lnTo>
                  <a:lnTo>
                    <a:pt x="1120" y="540"/>
                  </a:lnTo>
                  <a:lnTo>
                    <a:pt x="1118" y="546"/>
                  </a:lnTo>
                  <a:lnTo>
                    <a:pt x="1112" y="558"/>
                  </a:lnTo>
                  <a:lnTo>
                    <a:pt x="625" y="1058"/>
                  </a:lnTo>
                  <a:lnTo>
                    <a:pt x="615" y="1068"/>
                  </a:lnTo>
                  <a:lnTo>
                    <a:pt x="604" y="1075"/>
                  </a:lnTo>
                  <a:lnTo>
                    <a:pt x="588" y="1075"/>
                  </a:lnTo>
                  <a:lnTo>
                    <a:pt x="579" y="1070"/>
                  </a:lnTo>
                  <a:lnTo>
                    <a:pt x="571" y="1066"/>
                  </a:lnTo>
                  <a:lnTo>
                    <a:pt x="565" y="1064"/>
                  </a:lnTo>
                  <a:lnTo>
                    <a:pt x="558" y="1052"/>
                  </a:lnTo>
                  <a:lnTo>
                    <a:pt x="547" y="1036"/>
                  </a:lnTo>
                  <a:lnTo>
                    <a:pt x="12" y="61"/>
                  </a:lnTo>
                  <a:lnTo>
                    <a:pt x="7" y="51"/>
                  </a:lnTo>
                  <a:lnTo>
                    <a:pt x="3" y="39"/>
                  </a:lnTo>
                  <a:lnTo>
                    <a:pt x="1" y="23"/>
                  </a:lnTo>
                  <a:lnTo>
                    <a:pt x="0" y="7"/>
                  </a:lnTo>
                  <a:lnTo>
                    <a:pt x="0" y="0"/>
                  </a:lnTo>
                  <a:close/>
                </a:path>
              </a:pathLst>
            </a:custGeom>
            <a:solidFill>
              <a:srgbClr val="A958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3" name="Freeform 11"/>
            <p:cNvSpPr/>
            <p:nvPr/>
          </p:nvSpPr>
          <p:spPr bwMode="auto">
            <a:xfrm>
              <a:off x="2362" y="2143"/>
              <a:ext cx="1126" cy="552"/>
            </a:xfrm>
            <a:custGeom>
              <a:avLst/>
              <a:gdLst/>
              <a:ahLst/>
              <a:cxnLst>
                <a:cxn ang="0">
                  <a:pos x="1102" y="526"/>
                </a:cxn>
                <a:cxn ang="0">
                  <a:pos x="1102" y="496"/>
                </a:cxn>
                <a:cxn ang="0">
                  <a:pos x="1105" y="482"/>
                </a:cxn>
                <a:cxn ang="0">
                  <a:pos x="1120" y="514"/>
                </a:cxn>
                <a:cxn ang="0">
                  <a:pos x="1125" y="522"/>
                </a:cxn>
                <a:cxn ang="0">
                  <a:pos x="1126" y="528"/>
                </a:cxn>
                <a:cxn ang="0">
                  <a:pos x="1126" y="543"/>
                </a:cxn>
                <a:cxn ang="0">
                  <a:pos x="1124" y="559"/>
                </a:cxn>
                <a:cxn ang="0">
                  <a:pos x="1119" y="575"/>
                </a:cxn>
                <a:cxn ang="0">
                  <a:pos x="1112" y="585"/>
                </a:cxn>
                <a:cxn ang="0">
                  <a:pos x="628" y="1084"/>
                </a:cxn>
                <a:cxn ang="0">
                  <a:pos x="622" y="1088"/>
                </a:cxn>
                <a:cxn ang="0">
                  <a:pos x="613" y="1096"/>
                </a:cxn>
                <a:cxn ang="0">
                  <a:pos x="605" y="1100"/>
                </a:cxn>
                <a:cxn ang="0">
                  <a:pos x="597" y="1104"/>
                </a:cxn>
                <a:cxn ang="0">
                  <a:pos x="588" y="1104"/>
                </a:cxn>
                <a:cxn ang="0">
                  <a:pos x="579" y="1100"/>
                </a:cxn>
                <a:cxn ang="0">
                  <a:pos x="567" y="1094"/>
                </a:cxn>
                <a:cxn ang="0">
                  <a:pos x="557" y="1078"/>
                </a:cxn>
                <a:cxn ang="0">
                  <a:pos x="547" y="1065"/>
                </a:cxn>
                <a:cxn ang="0">
                  <a:pos x="5" y="69"/>
                </a:cxn>
                <a:cxn ang="0">
                  <a:pos x="2" y="61"/>
                </a:cxn>
                <a:cxn ang="0">
                  <a:pos x="0" y="52"/>
                </a:cxn>
                <a:cxn ang="0">
                  <a:pos x="1" y="36"/>
                </a:cxn>
                <a:cxn ang="0">
                  <a:pos x="2" y="32"/>
                </a:cxn>
                <a:cxn ang="0">
                  <a:pos x="7" y="18"/>
                </a:cxn>
                <a:cxn ang="0">
                  <a:pos x="14" y="6"/>
                </a:cxn>
                <a:cxn ang="0">
                  <a:pos x="20" y="0"/>
                </a:cxn>
                <a:cxn ang="0">
                  <a:pos x="20" y="40"/>
                </a:cxn>
                <a:cxn ang="0">
                  <a:pos x="39" y="75"/>
                </a:cxn>
                <a:cxn ang="0">
                  <a:pos x="586" y="1065"/>
                </a:cxn>
                <a:cxn ang="0">
                  <a:pos x="1102" y="526"/>
                </a:cxn>
              </a:cxnLst>
              <a:rect l="0" t="0" r="r" b="b"/>
              <a:pathLst>
                <a:path w="1126" h="1104">
                  <a:moveTo>
                    <a:pt x="1102" y="526"/>
                  </a:moveTo>
                  <a:lnTo>
                    <a:pt x="1102" y="496"/>
                  </a:lnTo>
                  <a:lnTo>
                    <a:pt x="1105" y="482"/>
                  </a:lnTo>
                  <a:lnTo>
                    <a:pt x="1120" y="514"/>
                  </a:lnTo>
                  <a:lnTo>
                    <a:pt x="1125" y="522"/>
                  </a:lnTo>
                  <a:lnTo>
                    <a:pt x="1126" y="528"/>
                  </a:lnTo>
                  <a:lnTo>
                    <a:pt x="1126" y="543"/>
                  </a:lnTo>
                  <a:lnTo>
                    <a:pt x="1124" y="559"/>
                  </a:lnTo>
                  <a:lnTo>
                    <a:pt x="1119" y="575"/>
                  </a:lnTo>
                  <a:lnTo>
                    <a:pt x="1112" y="585"/>
                  </a:lnTo>
                  <a:lnTo>
                    <a:pt x="628" y="1084"/>
                  </a:lnTo>
                  <a:lnTo>
                    <a:pt x="622" y="1088"/>
                  </a:lnTo>
                  <a:lnTo>
                    <a:pt x="613" y="1096"/>
                  </a:lnTo>
                  <a:lnTo>
                    <a:pt x="605" y="1100"/>
                  </a:lnTo>
                  <a:lnTo>
                    <a:pt x="597" y="1104"/>
                  </a:lnTo>
                  <a:lnTo>
                    <a:pt x="588" y="1104"/>
                  </a:lnTo>
                  <a:lnTo>
                    <a:pt x="579" y="1100"/>
                  </a:lnTo>
                  <a:lnTo>
                    <a:pt x="567" y="1094"/>
                  </a:lnTo>
                  <a:lnTo>
                    <a:pt x="557" y="1078"/>
                  </a:lnTo>
                  <a:lnTo>
                    <a:pt x="547" y="1065"/>
                  </a:lnTo>
                  <a:lnTo>
                    <a:pt x="5" y="69"/>
                  </a:lnTo>
                  <a:lnTo>
                    <a:pt x="2" y="61"/>
                  </a:lnTo>
                  <a:lnTo>
                    <a:pt x="0" y="52"/>
                  </a:lnTo>
                  <a:lnTo>
                    <a:pt x="1" y="36"/>
                  </a:lnTo>
                  <a:lnTo>
                    <a:pt x="2" y="32"/>
                  </a:lnTo>
                  <a:lnTo>
                    <a:pt x="7" y="18"/>
                  </a:lnTo>
                  <a:lnTo>
                    <a:pt x="14" y="6"/>
                  </a:lnTo>
                  <a:lnTo>
                    <a:pt x="20" y="0"/>
                  </a:lnTo>
                  <a:lnTo>
                    <a:pt x="20" y="40"/>
                  </a:lnTo>
                  <a:lnTo>
                    <a:pt x="39" y="75"/>
                  </a:lnTo>
                  <a:lnTo>
                    <a:pt x="586" y="1065"/>
                  </a:lnTo>
                  <a:lnTo>
                    <a:pt x="1102" y="526"/>
                  </a:lnTo>
                  <a:close/>
                </a:path>
              </a:pathLst>
            </a:custGeom>
            <a:solidFill>
              <a:srgbClr val="FFC080"/>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4" name="Freeform 12"/>
            <p:cNvSpPr/>
            <p:nvPr/>
          </p:nvSpPr>
          <p:spPr bwMode="auto">
            <a:xfrm>
              <a:off x="2576" y="1894"/>
              <a:ext cx="109" cy="87"/>
            </a:xfrm>
            <a:custGeom>
              <a:avLst/>
              <a:gdLst/>
              <a:ahLst/>
              <a:cxnLst>
                <a:cxn ang="0">
                  <a:pos x="106" y="102"/>
                </a:cxn>
                <a:cxn ang="0">
                  <a:pos x="109" y="82"/>
                </a:cxn>
                <a:cxn ang="0">
                  <a:pos x="109" y="67"/>
                </a:cxn>
                <a:cxn ang="0">
                  <a:pos x="106" y="51"/>
                </a:cxn>
                <a:cxn ang="0">
                  <a:pos x="103" y="39"/>
                </a:cxn>
                <a:cxn ang="0">
                  <a:pos x="97" y="25"/>
                </a:cxn>
                <a:cxn ang="0">
                  <a:pos x="91" y="16"/>
                </a:cxn>
                <a:cxn ang="0">
                  <a:pos x="83" y="8"/>
                </a:cxn>
                <a:cxn ang="0">
                  <a:pos x="75" y="4"/>
                </a:cxn>
                <a:cxn ang="0">
                  <a:pos x="68" y="0"/>
                </a:cxn>
                <a:cxn ang="0">
                  <a:pos x="62" y="0"/>
                </a:cxn>
                <a:cxn ang="0">
                  <a:pos x="53" y="4"/>
                </a:cxn>
                <a:cxn ang="0">
                  <a:pos x="44" y="8"/>
                </a:cxn>
                <a:cxn ang="0">
                  <a:pos x="35" y="12"/>
                </a:cxn>
                <a:cxn ang="0">
                  <a:pos x="29" y="17"/>
                </a:cxn>
                <a:cxn ang="0">
                  <a:pos x="19" y="31"/>
                </a:cxn>
                <a:cxn ang="0">
                  <a:pos x="14" y="43"/>
                </a:cxn>
                <a:cxn ang="0">
                  <a:pos x="6" y="59"/>
                </a:cxn>
                <a:cxn ang="0">
                  <a:pos x="2" y="69"/>
                </a:cxn>
                <a:cxn ang="0">
                  <a:pos x="0" y="84"/>
                </a:cxn>
                <a:cxn ang="0">
                  <a:pos x="0" y="108"/>
                </a:cxn>
                <a:cxn ang="0">
                  <a:pos x="2" y="122"/>
                </a:cxn>
                <a:cxn ang="0">
                  <a:pos x="6" y="137"/>
                </a:cxn>
                <a:cxn ang="0">
                  <a:pos x="9" y="149"/>
                </a:cxn>
                <a:cxn ang="0">
                  <a:pos x="16" y="157"/>
                </a:cxn>
                <a:cxn ang="0">
                  <a:pos x="23" y="167"/>
                </a:cxn>
                <a:cxn ang="0">
                  <a:pos x="29" y="171"/>
                </a:cxn>
                <a:cxn ang="0">
                  <a:pos x="42" y="173"/>
                </a:cxn>
                <a:cxn ang="0">
                  <a:pos x="106" y="102"/>
                </a:cxn>
              </a:cxnLst>
              <a:rect l="0" t="0" r="r" b="b"/>
              <a:pathLst>
                <a:path w="109" h="173">
                  <a:moveTo>
                    <a:pt x="106" y="102"/>
                  </a:moveTo>
                  <a:lnTo>
                    <a:pt x="109" y="82"/>
                  </a:lnTo>
                  <a:lnTo>
                    <a:pt x="109" y="67"/>
                  </a:lnTo>
                  <a:lnTo>
                    <a:pt x="106" y="51"/>
                  </a:lnTo>
                  <a:lnTo>
                    <a:pt x="103" y="39"/>
                  </a:lnTo>
                  <a:lnTo>
                    <a:pt x="97" y="25"/>
                  </a:lnTo>
                  <a:lnTo>
                    <a:pt x="91" y="16"/>
                  </a:lnTo>
                  <a:lnTo>
                    <a:pt x="83" y="8"/>
                  </a:lnTo>
                  <a:lnTo>
                    <a:pt x="75" y="4"/>
                  </a:lnTo>
                  <a:lnTo>
                    <a:pt x="68" y="0"/>
                  </a:lnTo>
                  <a:lnTo>
                    <a:pt x="62" y="0"/>
                  </a:lnTo>
                  <a:lnTo>
                    <a:pt x="53" y="4"/>
                  </a:lnTo>
                  <a:lnTo>
                    <a:pt x="44" y="8"/>
                  </a:lnTo>
                  <a:lnTo>
                    <a:pt x="35" y="12"/>
                  </a:lnTo>
                  <a:lnTo>
                    <a:pt x="29" y="17"/>
                  </a:lnTo>
                  <a:lnTo>
                    <a:pt x="19" y="31"/>
                  </a:lnTo>
                  <a:lnTo>
                    <a:pt x="14" y="43"/>
                  </a:lnTo>
                  <a:lnTo>
                    <a:pt x="6" y="59"/>
                  </a:lnTo>
                  <a:lnTo>
                    <a:pt x="2" y="69"/>
                  </a:lnTo>
                  <a:lnTo>
                    <a:pt x="0" y="84"/>
                  </a:lnTo>
                  <a:lnTo>
                    <a:pt x="0" y="108"/>
                  </a:lnTo>
                  <a:lnTo>
                    <a:pt x="2" y="122"/>
                  </a:lnTo>
                  <a:lnTo>
                    <a:pt x="6" y="137"/>
                  </a:lnTo>
                  <a:lnTo>
                    <a:pt x="9" y="149"/>
                  </a:lnTo>
                  <a:lnTo>
                    <a:pt x="16" y="157"/>
                  </a:lnTo>
                  <a:lnTo>
                    <a:pt x="23" y="167"/>
                  </a:lnTo>
                  <a:lnTo>
                    <a:pt x="29" y="171"/>
                  </a:lnTo>
                  <a:lnTo>
                    <a:pt x="42" y="173"/>
                  </a:lnTo>
                  <a:lnTo>
                    <a:pt x="106" y="102"/>
                  </a:lnTo>
                  <a:close/>
                </a:path>
              </a:pathLst>
            </a:custGeom>
            <a:solidFill>
              <a:srgbClr val="C5C5C5"/>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5" name="Freeform 13"/>
            <p:cNvSpPr/>
            <p:nvPr/>
          </p:nvSpPr>
          <p:spPr bwMode="auto">
            <a:xfrm>
              <a:off x="2604" y="1917"/>
              <a:ext cx="54" cy="42"/>
            </a:xfrm>
            <a:custGeom>
              <a:avLst/>
              <a:gdLst/>
              <a:ahLst/>
              <a:cxnLst>
                <a:cxn ang="0">
                  <a:pos x="40" y="73"/>
                </a:cxn>
                <a:cxn ang="0">
                  <a:pos x="36" y="75"/>
                </a:cxn>
                <a:cxn ang="0">
                  <a:pos x="28" y="79"/>
                </a:cxn>
                <a:cxn ang="0">
                  <a:pos x="19" y="85"/>
                </a:cxn>
                <a:cxn ang="0">
                  <a:pos x="14" y="79"/>
                </a:cxn>
                <a:cxn ang="0">
                  <a:pos x="6" y="75"/>
                </a:cxn>
                <a:cxn ang="0">
                  <a:pos x="2" y="69"/>
                </a:cxn>
                <a:cxn ang="0">
                  <a:pos x="0" y="59"/>
                </a:cxn>
                <a:cxn ang="0">
                  <a:pos x="0" y="33"/>
                </a:cxn>
                <a:cxn ang="0">
                  <a:pos x="3" y="24"/>
                </a:cxn>
                <a:cxn ang="0">
                  <a:pos x="7" y="18"/>
                </a:cxn>
                <a:cxn ang="0">
                  <a:pos x="15" y="8"/>
                </a:cxn>
                <a:cxn ang="0">
                  <a:pos x="22" y="2"/>
                </a:cxn>
                <a:cxn ang="0">
                  <a:pos x="31" y="0"/>
                </a:cxn>
                <a:cxn ang="0">
                  <a:pos x="40" y="2"/>
                </a:cxn>
                <a:cxn ang="0">
                  <a:pos x="49" y="12"/>
                </a:cxn>
                <a:cxn ang="0">
                  <a:pos x="53" y="22"/>
                </a:cxn>
                <a:cxn ang="0">
                  <a:pos x="54" y="33"/>
                </a:cxn>
                <a:cxn ang="0">
                  <a:pos x="53" y="49"/>
                </a:cxn>
                <a:cxn ang="0">
                  <a:pos x="49" y="57"/>
                </a:cxn>
                <a:cxn ang="0">
                  <a:pos x="40" y="73"/>
                </a:cxn>
              </a:cxnLst>
              <a:rect l="0" t="0" r="r" b="b"/>
              <a:pathLst>
                <a:path w="54" h="85">
                  <a:moveTo>
                    <a:pt x="40" y="73"/>
                  </a:moveTo>
                  <a:lnTo>
                    <a:pt x="36" y="75"/>
                  </a:lnTo>
                  <a:lnTo>
                    <a:pt x="28" y="79"/>
                  </a:lnTo>
                  <a:lnTo>
                    <a:pt x="19" y="85"/>
                  </a:lnTo>
                  <a:lnTo>
                    <a:pt x="14" y="79"/>
                  </a:lnTo>
                  <a:lnTo>
                    <a:pt x="6" y="75"/>
                  </a:lnTo>
                  <a:lnTo>
                    <a:pt x="2" y="69"/>
                  </a:lnTo>
                  <a:lnTo>
                    <a:pt x="0" y="59"/>
                  </a:lnTo>
                  <a:lnTo>
                    <a:pt x="0" y="33"/>
                  </a:lnTo>
                  <a:lnTo>
                    <a:pt x="3" y="24"/>
                  </a:lnTo>
                  <a:lnTo>
                    <a:pt x="7" y="18"/>
                  </a:lnTo>
                  <a:lnTo>
                    <a:pt x="15" y="8"/>
                  </a:lnTo>
                  <a:lnTo>
                    <a:pt x="22" y="2"/>
                  </a:lnTo>
                  <a:lnTo>
                    <a:pt x="31" y="0"/>
                  </a:lnTo>
                  <a:lnTo>
                    <a:pt x="40" y="2"/>
                  </a:lnTo>
                  <a:lnTo>
                    <a:pt x="49" y="12"/>
                  </a:lnTo>
                  <a:lnTo>
                    <a:pt x="53" y="22"/>
                  </a:lnTo>
                  <a:lnTo>
                    <a:pt x="54" y="33"/>
                  </a:lnTo>
                  <a:lnTo>
                    <a:pt x="53" y="49"/>
                  </a:lnTo>
                  <a:lnTo>
                    <a:pt x="49" y="57"/>
                  </a:lnTo>
                  <a:lnTo>
                    <a:pt x="40" y="73"/>
                  </a:lnTo>
                  <a:close/>
                </a:path>
              </a:pathLst>
            </a:custGeom>
            <a:solidFill>
              <a:srgbClr val="FFFF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6" name="Freeform 14"/>
            <p:cNvSpPr/>
            <p:nvPr/>
          </p:nvSpPr>
          <p:spPr bwMode="auto">
            <a:xfrm>
              <a:off x="2515" y="2021"/>
              <a:ext cx="58" cy="37"/>
            </a:xfrm>
            <a:custGeom>
              <a:avLst/>
              <a:gdLst/>
              <a:ahLst/>
              <a:cxnLst>
                <a:cxn ang="0">
                  <a:pos x="58" y="15"/>
                </a:cxn>
                <a:cxn ang="0">
                  <a:pos x="52" y="5"/>
                </a:cxn>
                <a:cxn ang="0">
                  <a:pos x="44" y="1"/>
                </a:cxn>
                <a:cxn ang="0">
                  <a:pos x="36" y="0"/>
                </a:cxn>
                <a:cxn ang="0">
                  <a:pos x="29" y="0"/>
                </a:cxn>
                <a:cxn ang="0">
                  <a:pos x="21" y="3"/>
                </a:cxn>
                <a:cxn ang="0">
                  <a:pos x="13" y="13"/>
                </a:cxn>
                <a:cxn ang="0">
                  <a:pos x="8" y="21"/>
                </a:cxn>
                <a:cxn ang="0">
                  <a:pos x="5" y="33"/>
                </a:cxn>
                <a:cxn ang="0">
                  <a:pos x="0" y="49"/>
                </a:cxn>
                <a:cxn ang="0">
                  <a:pos x="0" y="72"/>
                </a:cxn>
                <a:cxn ang="0">
                  <a:pos x="58" y="15"/>
                </a:cxn>
              </a:cxnLst>
              <a:rect l="0" t="0" r="r" b="b"/>
              <a:pathLst>
                <a:path w="58" h="72">
                  <a:moveTo>
                    <a:pt x="58" y="15"/>
                  </a:moveTo>
                  <a:lnTo>
                    <a:pt x="52" y="5"/>
                  </a:lnTo>
                  <a:lnTo>
                    <a:pt x="44" y="1"/>
                  </a:lnTo>
                  <a:lnTo>
                    <a:pt x="36" y="0"/>
                  </a:lnTo>
                  <a:lnTo>
                    <a:pt x="29" y="0"/>
                  </a:lnTo>
                  <a:lnTo>
                    <a:pt x="21" y="3"/>
                  </a:lnTo>
                  <a:lnTo>
                    <a:pt x="13" y="13"/>
                  </a:lnTo>
                  <a:lnTo>
                    <a:pt x="8" y="21"/>
                  </a:lnTo>
                  <a:lnTo>
                    <a:pt x="5" y="33"/>
                  </a:lnTo>
                  <a:lnTo>
                    <a:pt x="0" y="49"/>
                  </a:lnTo>
                  <a:lnTo>
                    <a:pt x="0" y="72"/>
                  </a:lnTo>
                  <a:lnTo>
                    <a:pt x="58" y="15"/>
                  </a:lnTo>
                  <a:close/>
                </a:path>
              </a:pathLst>
            </a:custGeom>
            <a:solidFill>
              <a:srgbClr val="000000"/>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7" name="Freeform 15"/>
            <p:cNvSpPr/>
            <p:nvPr/>
          </p:nvSpPr>
          <p:spPr bwMode="auto">
            <a:xfrm>
              <a:off x="2544" y="1920"/>
              <a:ext cx="260" cy="151"/>
            </a:xfrm>
            <a:custGeom>
              <a:avLst/>
              <a:gdLst/>
              <a:ahLst/>
              <a:cxnLst>
                <a:cxn ang="0">
                  <a:pos x="223" y="0"/>
                </a:cxn>
                <a:cxn ang="0">
                  <a:pos x="229" y="0"/>
                </a:cxn>
                <a:cxn ang="0">
                  <a:pos x="236" y="2"/>
                </a:cxn>
                <a:cxn ang="0">
                  <a:pos x="243" y="10"/>
                </a:cxn>
                <a:cxn ang="0">
                  <a:pos x="250" y="18"/>
                </a:cxn>
                <a:cxn ang="0">
                  <a:pos x="254" y="30"/>
                </a:cxn>
                <a:cxn ang="0">
                  <a:pos x="258" y="42"/>
                </a:cxn>
                <a:cxn ang="0">
                  <a:pos x="260" y="57"/>
                </a:cxn>
                <a:cxn ang="0">
                  <a:pos x="260" y="71"/>
                </a:cxn>
                <a:cxn ang="0">
                  <a:pos x="257" y="85"/>
                </a:cxn>
                <a:cxn ang="0">
                  <a:pos x="248" y="130"/>
                </a:cxn>
                <a:cxn ang="0">
                  <a:pos x="83" y="301"/>
                </a:cxn>
                <a:cxn ang="0">
                  <a:pos x="48" y="280"/>
                </a:cxn>
                <a:cxn ang="0">
                  <a:pos x="47" y="264"/>
                </a:cxn>
                <a:cxn ang="0">
                  <a:pos x="45" y="258"/>
                </a:cxn>
                <a:cxn ang="0">
                  <a:pos x="42" y="250"/>
                </a:cxn>
                <a:cxn ang="0">
                  <a:pos x="37" y="240"/>
                </a:cxn>
                <a:cxn ang="0">
                  <a:pos x="31" y="230"/>
                </a:cxn>
                <a:cxn ang="0">
                  <a:pos x="23" y="226"/>
                </a:cxn>
                <a:cxn ang="0">
                  <a:pos x="15" y="225"/>
                </a:cxn>
                <a:cxn ang="0">
                  <a:pos x="8" y="225"/>
                </a:cxn>
                <a:cxn ang="0">
                  <a:pos x="0" y="228"/>
                </a:cxn>
                <a:cxn ang="0">
                  <a:pos x="82" y="144"/>
                </a:cxn>
                <a:cxn ang="0">
                  <a:pos x="146" y="73"/>
                </a:cxn>
                <a:cxn ang="0">
                  <a:pos x="217" y="2"/>
                </a:cxn>
                <a:cxn ang="0">
                  <a:pos x="223" y="0"/>
                </a:cxn>
              </a:cxnLst>
              <a:rect l="0" t="0" r="r" b="b"/>
              <a:pathLst>
                <a:path w="260" h="301">
                  <a:moveTo>
                    <a:pt x="223" y="0"/>
                  </a:moveTo>
                  <a:lnTo>
                    <a:pt x="229" y="0"/>
                  </a:lnTo>
                  <a:lnTo>
                    <a:pt x="236" y="2"/>
                  </a:lnTo>
                  <a:lnTo>
                    <a:pt x="243" y="10"/>
                  </a:lnTo>
                  <a:lnTo>
                    <a:pt x="250" y="18"/>
                  </a:lnTo>
                  <a:lnTo>
                    <a:pt x="254" y="30"/>
                  </a:lnTo>
                  <a:lnTo>
                    <a:pt x="258" y="42"/>
                  </a:lnTo>
                  <a:lnTo>
                    <a:pt x="260" y="57"/>
                  </a:lnTo>
                  <a:lnTo>
                    <a:pt x="260" y="71"/>
                  </a:lnTo>
                  <a:lnTo>
                    <a:pt x="257" y="85"/>
                  </a:lnTo>
                  <a:lnTo>
                    <a:pt x="248" y="130"/>
                  </a:lnTo>
                  <a:lnTo>
                    <a:pt x="83" y="301"/>
                  </a:lnTo>
                  <a:lnTo>
                    <a:pt x="48" y="280"/>
                  </a:lnTo>
                  <a:lnTo>
                    <a:pt x="47" y="264"/>
                  </a:lnTo>
                  <a:lnTo>
                    <a:pt x="45" y="258"/>
                  </a:lnTo>
                  <a:lnTo>
                    <a:pt x="42" y="250"/>
                  </a:lnTo>
                  <a:lnTo>
                    <a:pt x="37" y="240"/>
                  </a:lnTo>
                  <a:lnTo>
                    <a:pt x="31" y="230"/>
                  </a:lnTo>
                  <a:lnTo>
                    <a:pt x="23" y="226"/>
                  </a:lnTo>
                  <a:lnTo>
                    <a:pt x="15" y="225"/>
                  </a:lnTo>
                  <a:lnTo>
                    <a:pt x="8" y="225"/>
                  </a:lnTo>
                  <a:lnTo>
                    <a:pt x="0" y="228"/>
                  </a:lnTo>
                  <a:lnTo>
                    <a:pt x="82" y="144"/>
                  </a:lnTo>
                  <a:lnTo>
                    <a:pt x="146" y="73"/>
                  </a:lnTo>
                  <a:lnTo>
                    <a:pt x="217" y="2"/>
                  </a:lnTo>
                  <a:lnTo>
                    <a:pt x="223" y="0"/>
                  </a:lnTo>
                  <a:close/>
                </a:path>
              </a:pathLst>
            </a:custGeom>
            <a:solidFill>
              <a:srgbClr val="E6E6E6"/>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8" name="Freeform 16"/>
            <p:cNvSpPr/>
            <p:nvPr/>
          </p:nvSpPr>
          <p:spPr bwMode="auto">
            <a:xfrm>
              <a:off x="2555" y="1924"/>
              <a:ext cx="272" cy="177"/>
            </a:xfrm>
            <a:custGeom>
              <a:avLst/>
              <a:gdLst/>
              <a:ahLst/>
              <a:cxnLst>
                <a:cxn ang="0">
                  <a:pos x="28" y="234"/>
                </a:cxn>
                <a:cxn ang="0">
                  <a:pos x="29" y="250"/>
                </a:cxn>
                <a:cxn ang="0">
                  <a:pos x="64" y="271"/>
                </a:cxn>
                <a:cxn ang="0">
                  <a:pos x="229" y="100"/>
                </a:cxn>
                <a:cxn ang="0">
                  <a:pos x="238" y="55"/>
                </a:cxn>
                <a:cxn ang="0">
                  <a:pos x="241" y="41"/>
                </a:cxn>
                <a:cxn ang="0">
                  <a:pos x="241" y="27"/>
                </a:cxn>
                <a:cxn ang="0">
                  <a:pos x="239" y="12"/>
                </a:cxn>
                <a:cxn ang="0">
                  <a:pos x="235" y="0"/>
                </a:cxn>
                <a:cxn ang="0">
                  <a:pos x="246" y="27"/>
                </a:cxn>
                <a:cxn ang="0">
                  <a:pos x="272" y="98"/>
                </a:cxn>
                <a:cxn ang="0">
                  <a:pos x="265" y="155"/>
                </a:cxn>
                <a:cxn ang="0">
                  <a:pos x="73" y="354"/>
                </a:cxn>
                <a:cxn ang="0">
                  <a:pos x="35" y="336"/>
                </a:cxn>
                <a:cxn ang="0">
                  <a:pos x="8" y="273"/>
                </a:cxn>
                <a:cxn ang="0">
                  <a:pos x="0" y="254"/>
                </a:cxn>
                <a:cxn ang="0">
                  <a:pos x="26" y="228"/>
                </a:cxn>
                <a:cxn ang="0">
                  <a:pos x="28" y="234"/>
                </a:cxn>
              </a:cxnLst>
              <a:rect l="0" t="0" r="r" b="b"/>
              <a:pathLst>
                <a:path w="272" h="354">
                  <a:moveTo>
                    <a:pt x="28" y="234"/>
                  </a:moveTo>
                  <a:lnTo>
                    <a:pt x="29" y="250"/>
                  </a:lnTo>
                  <a:lnTo>
                    <a:pt x="64" y="271"/>
                  </a:lnTo>
                  <a:lnTo>
                    <a:pt x="229" y="100"/>
                  </a:lnTo>
                  <a:lnTo>
                    <a:pt x="238" y="55"/>
                  </a:lnTo>
                  <a:lnTo>
                    <a:pt x="241" y="41"/>
                  </a:lnTo>
                  <a:lnTo>
                    <a:pt x="241" y="27"/>
                  </a:lnTo>
                  <a:lnTo>
                    <a:pt x="239" y="12"/>
                  </a:lnTo>
                  <a:lnTo>
                    <a:pt x="235" y="0"/>
                  </a:lnTo>
                  <a:lnTo>
                    <a:pt x="246" y="27"/>
                  </a:lnTo>
                  <a:lnTo>
                    <a:pt x="272" y="98"/>
                  </a:lnTo>
                  <a:lnTo>
                    <a:pt x="265" y="155"/>
                  </a:lnTo>
                  <a:lnTo>
                    <a:pt x="73" y="354"/>
                  </a:lnTo>
                  <a:lnTo>
                    <a:pt x="35" y="336"/>
                  </a:lnTo>
                  <a:lnTo>
                    <a:pt x="8" y="273"/>
                  </a:lnTo>
                  <a:lnTo>
                    <a:pt x="0" y="254"/>
                  </a:lnTo>
                  <a:lnTo>
                    <a:pt x="26" y="228"/>
                  </a:lnTo>
                  <a:lnTo>
                    <a:pt x="28" y="234"/>
                  </a:lnTo>
                  <a:close/>
                </a:path>
              </a:pathLst>
            </a:custGeom>
            <a:solidFill>
              <a:srgbClr val="999999"/>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89" name="Freeform 17"/>
            <p:cNvSpPr/>
            <p:nvPr/>
          </p:nvSpPr>
          <p:spPr bwMode="auto">
            <a:xfrm>
              <a:off x="2400" y="2016"/>
              <a:ext cx="199" cy="115"/>
            </a:xfrm>
            <a:custGeom>
              <a:avLst/>
              <a:gdLst/>
              <a:ahLst/>
              <a:cxnLst>
                <a:cxn ang="0">
                  <a:pos x="19" y="230"/>
                </a:cxn>
                <a:cxn ang="0">
                  <a:pos x="181" y="63"/>
                </a:cxn>
                <a:cxn ang="0">
                  <a:pos x="173" y="44"/>
                </a:cxn>
                <a:cxn ang="0">
                  <a:pos x="199" y="18"/>
                </a:cxn>
                <a:cxn ang="0">
                  <a:pos x="196" y="10"/>
                </a:cxn>
                <a:cxn ang="0">
                  <a:pos x="191" y="0"/>
                </a:cxn>
                <a:cxn ang="0">
                  <a:pos x="133" y="57"/>
                </a:cxn>
                <a:cxn ang="0">
                  <a:pos x="0" y="197"/>
                </a:cxn>
                <a:cxn ang="0">
                  <a:pos x="19" y="230"/>
                </a:cxn>
              </a:cxnLst>
              <a:rect l="0" t="0" r="r" b="b"/>
              <a:pathLst>
                <a:path w="199" h="230">
                  <a:moveTo>
                    <a:pt x="19" y="230"/>
                  </a:moveTo>
                  <a:lnTo>
                    <a:pt x="181" y="63"/>
                  </a:lnTo>
                  <a:lnTo>
                    <a:pt x="173" y="44"/>
                  </a:lnTo>
                  <a:lnTo>
                    <a:pt x="199" y="18"/>
                  </a:lnTo>
                  <a:lnTo>
                    <a:pt x="196" y="10"/>
                  </a:lnTo>
                  <a:lnTo>
                    <a:pt x="191" y="0"/>
                  </a:lnTo>
                  <a:lnTo>
                    <a:pt x="133" y="57"/>
                  </a:lnTo>
                  <a:lnTo>
                    <a:pt x="0" y="197"/>
                  </a:lnTo>
                  <a:lnTo>
                    <a:pt x="19" y="230"/>
                  </a:lnTo>
                  <a:close/>
                </a:path>
              </a:pathLst>
            </a:custGeom>
            <a:solidFill>
              <a:srgbClr val="0180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0" name="Freeform 18"/>
            <p:cNvSpPr/>
            <p:nvPr/>
          </p:nvSpPr>
          <p:spPr bwMode="auto">
            <a:xfrm>
              <a:off x="2786" y="1861"/>
              <a:ext cx="131" cy="77"/>
            </a:xfrm>
            <a:custGeom>
              <a:avLst/>
              <a:gdLst/>
              <a:ahLst/>
              <a:cxnLst>
                <a:cxn ang="0">
                  <a:pos x="113" y="0"/>
                </a:cxn>
                <a:cxn ang="0">
                  <a:pos x="131" y="31"/>
                </a:cxn>
                <a:cxn ang="0">
                  <a:pos x="15" y="153"/>
                </a:cxn>
                <a:cxn ang="0">
                  <a:pos x="4" y="126"/>
                </a:cxn>
                <a:cxn ang="0">
                  <a:pos x="0" y="114"/>
                </a:cxn>
                <a:cxn ang="0">
                  <a:pos x="113" y="0"/>
                </a:cxn>
              </a:cxnLst>
              <a:rect l="0" t="0" r="r" b="b"/>
              <a:pathLst>
                <a:path w="131" h="153">
                  <a:moveTo>
                    <a:pt x="113" y="0"/>
                  </a:moveTo>
                  <a:lnTo>
                    <a:pt x="131" y="31"/>
                  </a:lnTo>
                  <a:lnTo>
                    <a:pt x="15" y="153"/>
                  </a:lnTo>
                  <a:lnTo>
                    <a:pt x="4" y="126"/>
                  </a:lnTo>
                  <a:lnTo>
                    <a:pt x="0" y="114"/>
                  </a:lnTo>
                  <a:lnTo>
                    <a:pt x="113" y="0"/>
                  </a:lnTo>
                  <a:close/>
                </a:path>
              </a:pathLst>
            </a:custGeom>
            <a:solidFill>
              <a:srgbClr val="0180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1" name="Freeform 19"/>
            <p:cNvSpPr/>
            <p:nvPr/>
          </p:nvSpPr>
          <p:spPr bwMode="auto">
            <a:xfrm>
              <a:off x="2382" y="2127"/>
              <a:ext cx="19" cy="54"/>
            </a:xfrm>
            <a:custGeom>
              <a:avLst/>
              <a:gdLst/>
              <a:ahLst/>
              <a:cxnLst>
                <a:cxn ang="0">
                  <a:pos x="19" y="106"/>
                </a:cxn>
                <a:cxn ang="0">
                  <a:pos x="19" y="33"/>
                </a:cxn>
                <a:cxn ang="0">
                  <a:pos x="0" y="0"/>
                </a:cxn>
                <a:cxn ang="0">
                  <a:pos x="0" y="71"/>
                </a:cxn>
                <a:cxn ang="0">
                  <a:pos x="19" y="106"/>
                </a:cxn>
              </a:cxnLst>
              <a:rect l="0" t="0" r="r" b="b"/>
              <a:pathLst>
                <a:path w="19" h="106">
                  <a:moveTo>
                    <a:pt x="19" y="106"/>
                  </a:moveTo>
                  <a:lnTo>
                    <a:pt x="19" y="33"/>
                  </a:lnTo>
                  <a:lnTo>
                    <a:pt x="0" y="0"/>
                  </a:lnTo>
                  <a:lnTo>
                    <a:pt x="0" y="71"/>
                  </a:lnTo>
                  <a:lnTo>
                    <a:pt x="19" y="106"/>
                  </a:lnTo>
                  <a:close/>
                </a:path>
              </a:pathLst>
            </a:custGeom>
            <a:solidFill>
              <a:srgbClr val="0000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2" name="Freeform 20"/>
            <p:cNvSpPr/>
            <p:nvPr/>
          </p:nvSpPr>
          <p:spPr bwMode="auto">
            <a:xfrm>
              <a:off x="2400" y="2160"/>
              <a:ext cx="547" cy="531"/>
            </a:xfrm>
            <a:custGeom>
              <a:avLst/>
              <a:gdLst/>
              <a:ahLst/>
              <a:cxnLst>
                <a:cxn ang="0">
                  <a:pos x="547" y="954"/>
                </a:cxn>
                <a:cxn ang="0">
                  <a:pos x="522" y="927"/>
                </a:cxn>
                <a:cxn ang="0">
                  <a:pos x="486" y="876"/>
                </a:cxn>
                <a:cxn ang="0">
                  <a:pos x="452" y="823"/>
                </a:cxn>
                <a:cxn ang="0">
                  <a:pos x="419" y="767"/>
                </a:cxn>
                <a:cxn ang="0">
                  <a:pos x="387" y="708"/>
                </a:cxn>
                <a:cxn ang="0">
                  <a:pos x="358" y="646"/>
                </a:cxn>
                <a:cxn ang="0">
                  <a:pos x="0" y="0"/>
                </a:cxn>
                <a:cxn ang="0">
                  <a:pos x="0" y="73"/>
                </a:cxn>
                <a:cxn ang="0">
                  <a:pos x="547" y="1063"/>
                </a:cxn>
                <a:cxn ang="0">
                  <a:pos x="547" y="954"/>
                </a:cxn>
              </a:cxnLst>
              <a:rect l="0" t="0" r="r" b="b"/>
              <a:pathLst>
                <a:path w="547" h="1063">
                  <a:moveTo>
                    <a:pt x="547" y="954"/>
                  </a:moveTo>
                  <a:lnTo>
                    <a:pt x="522" y="927"/>
                  </a:lnTo>
                  <a:lnTo>
                    <a:pt x="486" y="876"/>
                  </a:lnTo>
                  <a:lnTo>
                    <a:pt x="452" y="823"/>
                  </a:lnTo>
                  <a:lnTo>
                    <a:pt x="419" y="767"/>
                  </a:lnTo>
                  <a:lnTo>
                    <a:pt x="387" y="708"/>
                  </a:lnTo>
                  <a:lnTo>
                    <a:pt x="358" y="646"/>
                  </a:lnTo>
                  <a:lnTo>
                    <a:pt x="0" y="0"/>
                  </a:lnTo>
                  <a:lnTo>
                    <a:pt x="0" y="73"/>
                  </a:lnTo>
                  <a:lnTo>
                    <a:pt x="547" y="1063"/>
                  </a:lnTo>
                  <a:lnTo>
                    <a:pt x="547" y="954"/>
                  </a:lnTo>
                  <a:close/>
                </a:path>
              </a:pathLst>
            </a:custGeom>
            <a:solidFill>
              <a:srgbClr val="80C2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3" name="Freeform 21"/>
            <p:cNvSpPr/>
            <p:nvPr/>
          </p:nvSpPr>
          <p:spPr bwMode="auto">
            <a:xfrm>
              <a:off x="2948" y="2359"/>
              <a:ext cx="523" cy="316"/>
            </a:xfrm>
            <a:custGeom>
              <a:avLst/>
              <a:gdLst/>
              <a:ahLst/>
              <a:cxnLst>
                <a:cxn ang="0">
                  <a:pos x="516" y="95"/>
                </a:cxn>
                <a:cxn ang="0">
                  <a:pos x="516" y="65"/>
                </a:cxn>
                <a:cxn ang="0">
                  <a:pos x="519" y="51"/>
                </a:cxn>
                <a:cxn ang="0">
                  <a:pos x="519" y="43"/>
                </a:cxn>
                <a:cxn ang="0">
                  <a:pos x="520" y="22"/>
                </a:cxn>
                <a:cxn ang="0">
                  <a:pos x="523" y="0"/>
                </a:cxn>
                <a:cxn ang="0">
                  <a:pos x="0" y="525"/>
                </a:cxn>
                <a:cxn ang="0">
                  <a:pos x="0" y="634"/>
                </a:cxn>
                <a:cxn ang="0">
                  <a:pos x="516" y="95"/>
                </a:cxn>
              </a:cxnLst>
              <a:rect l="0" t="0" r="r" b="b"/>
              <a:pathLst>
                <a:path w="523" h="634">
                  <a:moveTo>
                    <a:pt x="516" y="95"/>
                  </a:moveTo>
                  <a:lnTo>
                    <a:pt x="516" y="65"/>
                  </a:lnTo>
                  <a:lnTo>
                    <a:pt x="519" y="51"/>
                  </a:lnTo>
                  <a:lnTo>
                    <a:pt x="519" y="43"/>
                  </a:lnTo>
                  <a:lnTo>
                    <a:pt x="520" y="22"/>
                  </a:lnTo>
                  <a:lnTo>
                    <a:pt x="523" y="0"/>
                  </a:lnTo>
                  <a:lnTo>
                    <a:pt x="0" y="525"/>
                  </a:lnTo>
                  <a:lnTo>
                    <a:pt x="0" y="634"/>
                  </a:lnTo>
                  <a:lnTo>
                    <a:pt x="516" y="95"/>
                  </a:lnTo>
                  <a:close/>
                </a:path>
              </a:pathLst>
            </a:custGeom>
            <a:solidFill>
              <a:srgbClr val="80C2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4" name="Freeform 22"/>
            <p:cNvSpPr/>
            <p:nvPr/>
          </p:nvSpPr>
          <p:spPr bwMode="auto">
            <a:xfrm>
              <a:off x="2759" y="2354"/>
              <a:ext cx="712" cy="267"/>
            </a:xfrm>
            <a:custGeom>
              <a:avLst/>
              <a:gdLst/>
              <a:ahLst/>
              <a:cxnLst>
                <a:cxn ang="0">
                  <a:pos x="0" y="227"/>
                </a:cxn>
                <a:cxn ang="0">
                  <a:pos x="26" y="280"/>
                </a:cxn>
                <a:cxn ang="0">
                  <a:pos x="54" y="329"/>
                </a:cxn>
                <a:cxn ang="0">
                  <a:pos x="83" y="372"/>
                </a:cxn>
                <a:cxn ang="0">
                  <a:pos x="114" y="417"/>
                </a:cxn>
                <a:cxn ang="0">
                  <a:pos x="146" y="455"/>
                </a:cxn>
                <a:cxn ang="0">
                  <a:pos x="180" y="490"/>
                </a:cxn>
                <a:cxn ang="0">
                  <a:pos x="201" y="510"/>
                </a:cxn>
                <a:cxn ang="0">
                  <a:pos x="705" y="0"/>
                </a:cxn>
                <a:cxn ang="0">
                  <a:pos x="712" y="10"/>
                </a:cxn>
                <a:cxn ang="0">
                  <a:pos x="189" y="535"/>
                </a:cxn>
                <a:cxn ang="0">
                  <a:pos x="164" y="508"/>
                </a:cxn>
                <a:cxn ang="0">
                  <a:pos x="128" y="457"/>
                </a:cxn>
                <a:cxn ang="0">
                  <a:pos x="94" y="404"/>
                </a:cxn>
                <a:cxn ang="0">
                  <a:pos x="61" y="348"/>
                </a:cxn>
                <a:cxn ang="0">
                  <a:pos x="29" y="289"/>
                </a:cxn>
                <a:cxn ang="0">
                  <a:pos x="0" y="227"/>
                </a:cxn>
              </a:cxnLst>
              <a:rect l="0" t="0" r="r" b="b"/>
              <a:pathLst>
                <a:path w="712" h="535">
                  <a:moveTo>
                    <a:pt x="0" y="227"/>
                  </a:moveTo>
                  <a:lnTo>
                    <a:pt x="26" y="280"/>
                  </a:lnTo>
                  <a:lnTo>
                    <a:pt x="54" y="329"/>
                  </a:lnTo>
                  <a:lnTo>
                    <a:pt x="83" y="372"/>
                  </a:lnTo>
                  <a:lnTo>
                    <a:pt x="114" y="417"/>
                  </a:lnTo>
                  <a:lnTo>
                    <a:pt x="146" y="455"/>
                  </a:lnTo>
                  <a:lnTo>
                    <a:pt x="180" y="490"/>
                  </a:lnTo>
                  <a:lnTo>
                    <a:pt x="201" y="510"/>
                  </a:lnTo>
                  <a:lnTo>
                    <a:pt x="705" y="0"/>
                  </a:lnTo>
                  <a:lnTo>
                    <a:pt x="712" y="10"/>
                  </a:lnTo>
                  <a:lnTo>
                    <a:pt x="189" y="535"/>
                  </a:lnTo>
                  <a:lnTo>
                    <a:pt x="164" y="508"/>
                  </a:lnTo>
                  <a:lnTo>
                    <a:pt x="128" y="457"/>
                  </a:lnTo>
                  <a:lnTo>
                    <a:pt x="94" y="404"/>
                  </a:lnTo>
                  <a:lnTo>
                    <a:pt x="61" y="348"/>
                  </a:lnTo>
                  <a:lnTo>
                    <a:pt x="29" y="289"/>
                  </a:lnTo>
                  <a:lnTo>
                    <a:pt x="0" y="227"/>
                  </a:lnTo>
                  <a:close/>
                </a:path>
              </a:pathLst>
            </a:custGeom>
            <a:solidFill>
              <a:srgbClr val="0080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5" name="Freeform 23"/>
            <p:cNvSpPr/>
            <p:nvPr/>
          </p:nvSpPr>
          <p:spPr bwMode="auto">
            <a:xfrm>
              <a:off x="2759" y="2383"/>
              <a:ext cx="711" cy="267"/>
            </a:xfrm>
            <a:custGeom>
              <a:avLst/>
              <a:gdLst/>
              <a:ahLst/>
              <a:cxnLst>
                <a:cxn ang="0">
                  <a:pos x="0" y="225"/>
                </a:cxn>
                <a:cxn ang="0">
                  <a:pos x="25" y="278"/>
                </a:cxn>
                <a:cxn ang="0">
                  <a:pos x="53" y="327"/>
                </a:cxn>
                <a:cxn ang="0">
                  <a:pos x="82" y="372"/>
                </a:cxn>
                <a:cxn ang="0">
                  <a:pos x="114" y="415"/>
                </a:cxn>
                <a:cxn ang="0">
                  <a:pos x="146" y="453"/>
                </a:cxn>
                <a:cxn ang="0">
                  <a:pos x="179" y="490"/>
                </a:cxn>
                <a:cxn ang="0">
                  <a:pos x="200" y="510"/>
                </a:cxn>
                <a:cxn ang="0">
                  <a:pos x="705" y="0"/>
                </a:cxn>
                <a:cxn ang="0">
                  <a:pos x="711" y="10"/>
                </a:cxn>
                <a:cxn ang="0">
                  <a:pos x="188" y="533"/>
                </a:cxn>
                <a:cxn ang="0">
                  <a:pos x="164" y="508"/>
                </a:cxn>
                <a:cxn ang="0">
                  <a:pos x="128" y="457"/>
                </a:cxn>
                <a:cxn ang="0">
                  <a:pos x="93" y="404"/>
                </a:cxn>
                <a:cxn ang="0">
                  <a:pos x="61" y="348"/>
                </a:cxn>
                <a:cxn ang="0">
                  <a:pos x="29" y="288"/>
                </a:cxn>
                <a:cxn ang="0">
                  <a:pos x="0" y="225"/>
                </a:cxn>
              </a:cxnLst>
              <a:rect l="0" t="0" r="r" b="b"/>
              <a:pathLst>
                <a:path w="711" h="533">
                  <a:moveTo>
                    <a:pt x="0" y="225"/>
                  </a:moveTo>
                  <a:lnTo>
                    <a:pt x="25" y="278"/>
                  </a:lnTo>
                  <a:lnTo>
                    <a:pt x="53" y="327"/>
                  </a:lnTo>
                  <a:lnTo>
                    <a:pt x="82" y="372"/>
                  </a:lnTo>
                  <a:lnTo>
                    <a:pt x="114" y="415"/>
                  </a:lnTo>
                  <a:lnTo>
                    <a:pt x="146" y="453"/>
                  </a:lnTo>
                  <a:lnTo>
                    <a:pt x="179" y="490"/>
                  </a:lnTo>
                  <a:lnTo>
                    <a:pt x="200" y="510"/>
                  </a:lnTo>
                  <a:lnTo>
                    <a:pt x="705" y="0"/>
                  </a:lnTo>
                  <a:lnTo>
                    <a:pt x="711" y="10"/>
                  </a:lnTo>
                  <a:lnTo>
                    <a:pt x="188" y="533"/>
                  </a:lnTo>
                  <a:lnTo>
                    <a:pt x="164" y="508"/>
                  </a:lnTo>
                  <a:lnTo>
                    <a:pt x="128" y="457"/>
                  </a:lnTo>
                  <a:lnTo>
                    <a:pt x="93" y="404"/>
                  </a:lnTo>
                  <a:lnTo>
                    <a:pt x="61" y="348"/>
                  </a:lnTo>
                  <a:lnTo>
                    <a:pt x="29" y="288"/>
                  </a:lnTo>
                  <a:lnTo>
                    <a:pt x="0" y="225"/>
                  </a:lnTo>
                  <a:close/>
                </a:path>
              </a:pathLst>
            </a:custGeom>
            <a:solidFill>
              <a:srgbClr val="003399"/>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6" name="Freeform 24"/>
            <p:cNvSpPr/>
            <p:nvPr/>
          </p:nvSpPr>
          <p:spPr bwMode="auto">
            <a:xfrm>
              <a:off x="2759" y="2344"/>
              <a:ext cx="712" cy="264"/>
            </a:xfrm>
            <a:custGeom>
              <a:avLst/>
              <a:gdLst/>
              <a:ahLst/>
              <a:cxnLst>
                <a:cxn ang="0">
                  <a:pos x="37" y="305"/>
                </a:cxn>
                <a:cxn ang="0">
                  <a:pos x="74" y="364"/>
                </a:cxn>
                <a:cxn ang="0">
                  <a:pos x="114" y="415"/>
                </a:cxn>
                <a:cxn ang="0">
                  <a:pos x="153" y="464"/>
                </a:cxn>
                <a:cxn ang="0">
                  <a:pos x="163" y="474"/>
                </a:cxn>
                <a:cxn ang="0">
                  <a:pos x="173" y="480"/>
                </a:cxn>
                <a:cxn ang="0">
                  <a:pos x="186" y="489"/>
                </a:cxn>
                <a:cxn ang="0">
                  <a:pos x="201" y="495"/>
                </a:cxn>
                <a:cxn ang="0">
                  <a:pos x="213" y="495"/>
                </a:cxn>
                <a:cxn ang="0">
                  <a:pos x="703" y="0"/>
                </a:cxn>
                <a:cxn ang="0">
                  <a:pos x="712" y="13"/>
                </a:cxn>
                <a:cxn ang="0">
                  <a:pos x="705" y="19"/>
                </a:cxn>
                <a:cxn ang="0">
                  <a:pos x="201" y="529"/>
                </a:cxn>
                <a:cxn ang="0">
                  <a:pos x="180" y="509"/>
                </a:cxn>
                <a:cxn ang="0">
                  <a:pos x="146" y="474"/>
                </a:cxn>
                <a:cxn ang="0">
                  <a:pos x="114" y="436"/>
                </a:cxn>
                <a:cxn ang="0">
                  <a:pos x="83" y="391"/>
                </a:cxn>
                <a:cxn ang="0">
                  <a:pos x="54" y="348"/>
                </a:cxn>
                <a:cxn ang="0">
                  <a:pos x="26" y="299"/>
                </a:cxn>
                <a:cxn ang="0">
                  <a:pos x="0" y="246"/>
                </a:cxn>
                <a:cxn ang="0">
                  <a:pos x="37" y="305"/>
                </a:cxn>
              </a:cxnLst>
              <a:rect l="0" t="0" r="r" b="b"/>
              <a:pathLst>
                <a:path w="712" h="529">
                  <a:moveTo>
                    <a:pt x="37" y="305"/>
                  </a:moveTo>
                  <a:lnTo>
                    <a:pt x="74" y="364"/>
                  </a:lnTo>
                  <a:lnTo>
                    <a:pt x="114" y="415"/>
                  </a:lnTo>
                  <a:lnTo>
                    <a:pt x="153" y="464"/>
                  </a:lnTo>
                  <a:lnTo>
                    <a:pt x="163" y="474"/>
                  </a:lnTo>
                  <a:lnTo>
                    <a:pt x="173" y="480"/>
                  </a:lnTo>
                  <a:lnTo>
                    <a:pt x="186" y="489"/>
                  </a:lnTo>
                  <a:lnTo>
                    <a:pt x="201" y="495"/>
                  </a:lnTo>
                  <a:lnTo>
                    <a:pt x="213" y="495"/>
                  </a:lnTo>
                  <a:lnTo>
                    <a:pt x="703" y="0"/>
                  </a:lnTo>
                  <a:lnTo>
                    <a:pt x="712" y="13"/>
                  </a:lnTo>
                  <a:lnTo>
                    <a:pt x="705" y="19"/>
                  </a:lnTo>
                  <a:lnTo>
                    <a:pt x="201" y="529"/>
                  </a:lnTo>
                  <a:lnTo>
                    <a:pt x="180" y="509"/>
                  </a:lnTo>
                  <a:lnTo>
                    <a:pt x="146" y="474"/>
                  </a:lnTo>
                  <a:lnTo>
                    <a:pt x="114" y="436"/>
                  </a:lnTo>
                  <a:lnTo>
                    <a:pt x="83" y="391"/>
                  </a:lnTo>
                  <a:lnTo>
                    <a:pt x="54" y="348"/>
                  </a:lnTo>
                  <a:lnTo>
                    <a:pt x="26" y="299"/>
                  </a:lnTo>
                  <a:lnTo>
                    <a:pt x="0" y="246"/>
                  </a:lnTo>
                  <a:lnTo>
                    <a:pt x="37" y="305"/>
                  </a:lnTo>
                  <a:close/>
                </a:path>
              </a:pathLst>
            </a:custGeom>
            <a:solidFill>
              <a:srgbClr val="80C2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7" name="Freeform 25"/>
            <p:cNvSpPr/>
            <p:nvPr/>
          </p:nvSpPr>
          <p:spPr bwMode="auto">
            <a:xfrm>
              <a:off x="2401" y="1877"/>
              <a:ext cx="1085" cy="715"/>
            </a:xfrm>
            <a:custGeom>
              <a:avLst/>
              <a:gdLst/>
              <a:ahLst/>
              <a:cxnLst>
                <a:cxn ang="0">
                  <a:pos x="721" y="439"/>
                </a:cxn>
                <a:cxn ang="0">
                  <a:pos x="719" y="498"/>
                </a:cxn>
                <a:cxn ang="0">
                  <a:pos x="713" y="555"/>
                </a:cxn>
                <a:cxn ang="0">
                  <a:pos x="711" y="587"/>
                </a:cxn>
                <a:cxn ang="0">
                  <a:pos x="704" y="661"/>
                </a:cxn>
                <a:cxn ang="0">
                  <a:pos x="691" y="712"/>
                </a:cxn>
                <a:cxn ang="0">
                  <a:pos x="686" y="813"/>
                </a:cxn>
                <a:cxn ang="0">
                  <a:pos x="680" y="893"/>
                </a:cxn>
                <a:cxn ang="0">
                  <a:pos x="685" y="974"/>
                </a:cxn>
                <a:cxn ang="0">
                  <a:pos x="674" y="1015"/>
                </a:cxn>
                <a:cxn ang="0">
                  <a:pos x="677" y="1055"/>
                </a:cxn>
                <a:cxn ang="0">
                  <a:pos x="666" y="1102"/>
                </a:cxn>
                <a:cxn ang="0">
                  <a:pos x="668" y="1139"/>
                </a:cxn>
                <a:cxn ang="0">
                  <a:pos x="645" y="1122"/>
                </a:cxn>
                <a:cxn ang="0">
                  <a:pos x="608" y="1096"/>
                </a:cxn>
                <a:cxn ang="0">
                  <a:pos x="584" y="1080"/>
                </a:cxn>
                <a:cxn ang="0">
                  <a:pos x="538" y="1025"/>
                </a:cxn>
                <a:cxn ang="0">
                  <a:pos x="521" y="1031"/>
                </a:cxn>
                <a:cxn ang="0">
                  <a:pos x="514" y="1004"/>
                </a:cxn>
                <a:cxn ang="0">
                  <a:pos x="463" y="954"/>
                </a:cxn>
                <a:cxn ang="0">
                  <a:pos x="437" y="948"/>
                </a:cxn>
                <a:cxn ang="0">
                  <a:pos x="421" y="925"/>
                </a:cxn>
                <a:cxn ang="0">
                  <a:pos x="407" y="901"/>
                </a:cxn>
                <a:cxn ang="0">
                  <a:pos x="391" y="882"/>
                </a:cxn>
                <a:cxn ang="0">
                  <a:pos x="373" y="903"/>
                </a:cxn>
                <a:cxn ang="0">
                  <a:pos x="371" y="882"/>
                </a:cxn>
                <a:cxn ang="0">
                  <a:pos x="386" y="809"/>
                </a:cxn>
                <a:cxn ang="0">
                  <a:pos x="414" y="756"/>
                </a:cxn>
                <a:cxn ang="0">
                  <a:pos x="432" y="724"/>
                </a:cxn>
                <a:cxn ang="0">
                  <a:pos x="470" y="724"/>
                </a:cxn>
                <a:cxn ang="0">
                  <a:pos x="508" y="760"/>
                </a:cxn>
                <a:cxn ang="0">
                  <a:pos x="534" y="793"/>
                </a:cxn>
                <a:cxn ang="0">
                  <a:pos x="561" y="811"/>
                </a:cxn>
                <a:cxn ang="0">
                  <a:pos x="602" y="852"/>
                </a:cxn>
                <a:cxn ang="0">
                  <a:pos x="617" y="834"/>
                </a:cxn>
                <a:cxn ang="0">
                  <a:pos x="618" y="767"/>
                </a:cxn>
                <a:cxn ang="0">
                  <a:pos x="623" y="718"/>
                </a:cxn>
                <a:cxn ang="0">
                  <a:pos x="637" y="642"/>
                </a:cxn>
                <a:cxn ang="0">
                  <a:pos x="646" y="551"/>
                </a:cxn>
                <a:cxn ang="0">
                  <a:pos x="659" y="425"/>
                </a:cxn>
                <a:cxn ang="0">
                  <a:pos x="689" y="352"/>
                </a:cxn>
                <a:cxn ang="0">
                  <a:pos x="400" y="122"/>
                </a:cxn>
                <a:cxn ang="0">
                  <a:pos x="189" y="431"/>
                </a:cxn>
                <a:cxn ang="0">
                  <a:pos x="395" y="1240"/>
                </a:cxn>
                <a:cxn ang="0">
                  <a:pos x="521" y="1409"/>
                </a:cxn>
                <a:cxn ang="0">
                  <a:pos x="571" y="1430"/>
                </a:cxn>
                <a:cxn ang="0">
                  <a:pos x="1064" y="907"/>
                </a:cxn>
                <a:cxn ang="0">
                  <a:pos x="994" y="848"/>
                </a:cxn>
                <a:cxn ang="0">
                  <a:pos x="729" y="396"/>
                </a:cxn>
              </a:cxnLst>
              <a:rect l="0" t="0" r="r" b="b"/>
              <a:pathLst>
                <a:path w="1085" h="1430">
                  <a:moveTo>
                    <a:pt x="729" y="396"/>
                  </a:moveTo>
                  <a:lnTo>
                    <a:pt x="727" y="413"/>
                  </a:lnTo>
                  <a:lnTo>
                    <a:pt x="727" y="425"/>
                  </a:lnTo>
                  <a:lnTo>
                    <a:pt x="721" y="439"/>
                  </a:lnTo>
                  <a:lnTo>
                    <a:pt x="723" y="453"/>
                  </a:lnTo>
                  <a:lnTo>
                    <a:pt x="727" y="463"/>
                  </a:lnTo>
                  <a:lnTo>
                    <a:pt x="721" y="484"/>
                  </a:lnTo>
                  <a:lnTo>
                    <a:pt x="719" y="498"/>
                  </a:lnTo>
                  <a:lnTo>
                    <a:pt x="721" y="512"/>
                  </a:lnTo>
                  <a:lnTo>
                    <a:pt x="723" y="516"/>
                  </a:lnTo>
                  <a:lnTo>
                    <a:pt x="706" y="547"/>
                  </a:lnTo>
                  <a:lnTo>
                    <a:pt x="713" y="555"/>
                  </a:lnTo>
                  <a:lnTo>
                    <a:pt x="716" y="567"/>
                  </a:lnTo>
                  <a:lnTo>
                    <a:pt x="719" y="579"/>
                  </a:lnTo>
                  <a:lnTo>
                    <a:pt x="714" y="581"/>
                  </a:lnTo>
                  <a:lnTo>
                    <a:pt x="711" y="587"/>
                  </a:lnTo>
                  <a:lnTo>
                    <a:pt x="709" y="594"/>
                  </a:lnTo>
                  <a:lnTo>
                    <a:pt x="713" y="618"/>
                  </a:lnTo>
                  <a:lnTo>
                    <a:pt x="704" y="628"/>
                  </a:lnTo>
                  <a:lnTo>
                    <a:pt x="704" y="661"/>
                  </a:lnTo>
                  <a:lnTo>
                    <a:pt x="701" y="673"/>
                  </a:lnTo>
                  <a:lnTo>
                    <a:pt x="695" y="687"/>
                  </a:lnTo>
                  <a:lnTo>
                    <a:pt x="698" y="705"/>
                  </a:lnTo>
                  <a:lnTo>
                    <a:pt x="691" y="712"/>
                  </a:lnTo>
                  <a:lnTo>
                    <a:pt x="700" y="742"/>
                  </a:lnTo>
                  <a:lnTo>
                    <a:pt x="692" y="773"/>
                  </a:lnTo>
                  <a:lnTo>
                    <a:pt x="692" y="793"/>
                  </a:lnTo>
                  <a:lnTo>
                    <a:pt x="686" y="813"/>
                  </a:lnTo>
                  <a:lnTo>
                    <a:pt x="694" y="846"/>
                  </a:lnTo>
                  <a:lnTo>
                    <a:pt x="685" y="866"/>
                  </a:lnTo>
                  <a:lnTo>
                    <a:pt x="689" y="874"/>
                  </a:lnTo>
                  <a:lnTo>
                    <a:pt x="680" y="893"/>
                  </a:lnTo>
                  <a:lnTo>
                    <a:pt x="683" y="901"/>
                  </a:lnTo>
                  <a:lnTo>
                    <a:pt x="678" y="915"/>
                  </a:lnTo>
                  <a:lnTo>
                    <a:pt x="686" y="931"/>
                  </a:lnTo>
                  <a:lnTo>
                    <a:pt x="685" y="974"/>
                  </a:lnTo>
                  <a:lnTo>
                    <a:pt x="673" y="988"/>
                  </a:lnTo>
                  <a:lnTo>
                    <a:pt x="674" y="992"/>
                  </a:lnTo>
                  <a:lnTo>
                    <a:pt x="675" y="1004"/>
                  </a:lnTo>
                  <a:lnTo>
                    <a:pt x="674" y="1015"/>
                  </a:lnTo>
                  <a:lnTo>
                    <a:pt x="674" y="1019"/>
                  </a:lnTo>
                  <a:lnTo>
                    <a:pt x="677" y="1025"/>
                  </a:lnTo>
                  <a:lnTo>
                    <a:pt x="676" y="1041"/>
                  </a:lnTo>
                  <a:lnTo>
                    <a:pt x="677" y="1055"/>
                  </a:lnTo>
                  <a:lnTo>
                    <a:pt x="678" y="1059"/>
                  </a:lnTo>
                  <a:lnTo>
                    <a:pt x="663" y="1084"/>
                  </a:lnTo>
                  <a:lnTo>
                    <a:pt x="665" y="1090"/>
                  </a:lnTo>
                  <a:lnTo>
                    <a:pt x="666" y="1102"/>
                  </a:lnTo>
                  <a:lnTo>
                    <a:pt x="666" y="1110"/>
                  </a:lnTo>
                  <a:lnTo>
                    <a:pt x="663" y="1122"/>
                  </a:lnTo>
                  <a:lnTo>
                    <a:pt x="666" y="1127"/>
                  </a:lnTo>
                  <a:lnTo>
                    <a:pt x="668" y="1139"/>
                  </a:lnTo>
                  <a:lnTo>
                    <a:pt x="670" y="1149"/>
                  </a:lnTo>
                  <a:lnTo>
                    <a:pt x="662" y="1153"/>
                  </a:lnTo>
                  <a:lnTo>
                    <a:pt x="661" y="1139"/>
                  </a:lnTo>
                  <a:lnTo>
                    <a:pt x="645" y="1122"/>
                  </a:lnTo>
                  <a:lnTo>
                    <a:pt x="637" y="1118"/>
                  </a:lnTo>
                  <a:lnTo>
                    <a:pt x="630" y="1112"/>
                  </a:lnTo>
                  <a:lnTo>
                    <a:pt x="615" y="1114"/>
                  </a:lnTo>
                  <a:lnTo>
                    <a:pt x="608" y="1096"/>
                  </a:lnTo>
                  <a:lnTo>
                    <a:pt x="602" y="1098"/>
                  </a:lnTo>
                  <a:lnTo>
                    <a:pt x="596" y="1096"/>
                  </a:lnTo>
                  <a:lnTo>
                    <a:pt x="590" y="1090"/>
                  </a:lnTo>
                  <a:lnTo>
                    <a:pt x="584" y="1080"/>
                  </a:lnTo>
                  <a:lnTo>
                    <a:pt x="568" y="1076"/>
                  </a:lnTo>
                  <a:lnTo>
                    <a:pt x="559" y="1053"/>
                  </a:lnTo>
                  <a:lnTo>
                    <a:pt x="548" y="1053"/>
                  </a:lnTo>
                  <a:lnTo>
                    <a:pt x="538" y="1025"/>
                  </a:lnTo>
                  <a:lnTo>
                    <a:pt x="533" y="1029"/>
                  </a:lnTo>
                  <a:lnTo>
                    <a:pt x="531" y="1025"/>
                  </a:lnTo>
                  <a:lnTo>
                    <a:pt x="528" y="1029"/>
                  </a:lnTo>
                  <a:lnTo>
                    <a:pt x="521" y="1031"/>
                  </a:lnTo>
                  <a:lnTo>
                    <a:pt x="514" y="1031"/>
                  </a:lnTo>
                  <a:lnTo>
                    <a:pt x="511" y="1021"/>
                  </a:lnTo>
                  <a:lnTo>
                    <a:pt x="514" y="1019"/>
                  </a:lnTo>
                  <a:lnTo>
                    <a:pt x="514" y="1004"/>
                  </a:lnTo>
                  <a:lnTo>
                    <a:pt x="490" y="1004"/>
                  </a:lnTo>
                  <a:lnTo>
                    <a:pt x="473" y="974"/>
                  </a:lnTo>
                  <a:lnTo>
                    <a:pt x="465" y="974"/>
                  </a:lnTo>
                  <a:lnTo>
                    <a:pt x="463" y="954"/>
                  </a:lnTo>
                  <a:lnTo>
                    <a:pt x="451" y="970"/>
                  </a:lnTo>
                  <a:lnTo>
                    <a:pt x="449" y="954"/>
                  </a:lnTo>
                  <a:lnTo>
                    <a:pt x="444" y="952"/>
                  </a:lnTo>
                  <a:lnTo>
                    <a:pt x="437" y="948"/>
                  </a:lnTo>
                  <a:lnTo>
                    <a:pt x="432" y="937"/>
                  </a:lnTo>
                  <a:lnTo>
                    <a:pt x="425" y="946"/>
                  </a:lnTo>
                  <a:lnTo>
                    <a:pt x="422" y="937"/>
                  </a:lnTo>
                  <a:lnTo>
                    <a:pt x="421" y="925"/>
                  </a:lnTo>
                  <a:lnTo>
                    <a:pt x="414" y="929"/>
                  </a:lnTo>
                  <a:lnTo>
                    <a:pt x="416" y="917"/>
                  </a:lnTo>
                  <a:lnTo>
                    <a:pt x="414" y="907"/>
                  </a:lnTo>
                  <a:lnTo>
                    <a:pt x="407" y="901"/>
                  </a:lnTo>
                  <a:lnTo>
                    <a:pt x="399" y="901"/>
                  </a:lnTo>
                  <a:lnTo>
                    <a:pt x="396" y="897"/>
                  </a:lnTo>
                  <a:lnTo>
                    <a:pt x="396" y="882"/>
                  </a:lnTo>
                  <a:lnTo>
                    <a:pt x="391" y="882"/>
                  </a:lnTo>
                  <a:lnTo>
                    <a:pt x="383" y="897"/>
                  </a:lnTo>
                  <a:lnTo>
                    <a:pt x="378" y="893"/>
                  </a:lnTo>
                  <a:lnTo>
                    <a:pt x="378" y="901"/>
                  </a:lnTo>
                  <a:lnTo>
                    <a:pt x="373" y="903"/>
                  </a:lnTo>
                  <a:lnTo>
                    <a:pt x="360" y="919"/>
                  </a:lnTo>
                  <a:lnTo>
                    <a:pt x="363" y="893"/>
                  </a:lnTo>
                  <a:lnTo>
                    <a:pt x="369" y="899"/>
                  </a:lnTo>
                  <a:lnTo>
                    <a:pt x="371" y="882"/>
                  </a:lnTo>
                  <a:lnTo>
                    <a:pt x="380" y="860"/>
                  </a:lnTo>
                  <a:lnTo>
                    <a:pt x="375" y="840"/>
                  </a:lnTo>
                  <a:lnTo>
                    <a:pt x="386" y="834"/>
                  </a:lnTo>
                  <a:lnTo>
                    <a:pt x="386" y="809"/>
                  </a:lnTo>
                  <a:lnTo>
                    <a:pt x="400" y="797"/>
                  </a:lnTo>
                  <a:lnTo>
                    <a:pt x="400" y="775"/>
                  </a:lnTo>
                  <a:lnTo>
                    <a:pt x="413" y="775"/>
                  </a:lnTo>
                  <a:lnTo>
                    <a:pt x="414" y="756"/>
                  </a:lnTo>
                  <a:lnTo>
                    <a:pt x="423" y="746"/>
                  </a:lnTo>
                  <a:lnTo>
                    <a:pt x="421" y="740"/>
                  </a:lnTo>
                  <a:lnTo>
                    <a:pt x="421" y="724"/>
                  </a:lnTo>
                  <a:lnTo>
                    <a:pt x="432" y="724"/>
                  </a:lnTo>
                  <a:lnTo>
                    <a:pt x="437" y="706"/>
                  </a:lnTo>
                  <a:lnTo>
                    <a:pt x="445" y="724"/>
                  </a:lnTo>
                  <a:lnTo>
                    <a:pt x="463" y="706"/>
                  </a:lnTo>
                  <a:lnTo>
                    <a:pt x="470" y="724"/>
                  </a:lnTo>
                  <a:lnTo>
                    <a:pt x="484" y="718"/>
                  </a:lnTo>
                  <a:lnTo>
                    <a:pt x="489" y="734"/>
                  </a:lnTo>
                  <a:lnTo>
                    <a:pt x="505" y="734"/>
                  </a:lnTo>
                  <a:lnTo>
                    <a:pt x="508" y="760"/>
                  </a:lnTo>
                  <a:lnTo>
                    <a:pt x="519" y="754"/>
                  </a:lnTo>
                  <a:lnTo>
                    <a:pt x="521" y="781"/>
                  </a:lnTo>
                  <a:lnTo>
                    <a:pt x="533" y="779"/>
                  </a:lnTo>
                  <a:lnTo>
                    <a:pt x="534" y="793"/>
                  </a:lnTo>
                  <a:lnTo>
                    <a:pt x="540" y="807"/>
                  </a:lnTo>
                  <a:lnTo>
                    <a:pt x="546" y="815"/>
                  </a:lnTo>
                  <a:lnTo>
                    <a:pt x="553" y="811"/>
                  </a:lnTo>
                  <a:lnTo>
                    <a:pt x="561" y="811"/>
                  </a:lnTo>
                  <a:lnTo>
                    <a:pt x="568" y="826"/>
                  </a:lnTo>
                  <a:lnTo>
                    <a:pt x="578" y="828"/>
                  </a:lnTo>
                  <a:lnTo>
                    <a:pt x="581" y="856"/>
                  </a:lnTo>
                  <a:lnTo>
                    <a:pt x="602" y="852"/>
                  </a:lnTo>
                  <a:lnTo>
                    <a:pt x="605" y="882"/>
                  </a:lnTo>
                  <a:lnTo>
                    <a:pt x="615" y="868"/>
                  </a:lnTo>
                  <a:lnTo>
                    <a:pt x="609" y="836"/>
                  </a:lnTo>
                  <a:lnTo>
                    <a:pt x="617" y="834"/>
                  </a:lnTo>
                  <a:lnTo>
                    <a:pt x="616" y="809"/>
                  </a:lnTo>
                  <a:lnTo>
                    <a:pt x="618" y="789"/>
                  </a:lnTo>
                  <a:lnTo>
                    <a:pt x="622" y="769"/>
                  </a:lnTo>
                  <a:lnTo>
                    <a:pt x="618" y="767"/>
                  </a:lnTo>
                  <a:lnTo>
                    <a:pt x="619" y="756"/>
                  </a:lnTo>
                  <a:lnTo>
                    <a:pt x="623" y="746"/>
                  </a:lnTo>
                  <a:lnTo>
                    <a:pt x="627" y="738"/>
                  </a:lnTo>
                  <a:lnTo>
                    <a:pt x="623" y="718"/>
                  </a:lnTo>
                  <a:lnTo>
                    <a:pt x="637" y="691"/>
                  </a:lnTo>
                  <a:lnTo>
                    <a:pt x="634" y="679"/>
                  </a:lnTo>
                  <a:lnTo>
                    <a:pt x="633" y="653"/>
                  </a:lnTo>
                  <a:lnTo>
                    <a:pt x="637" y="642"/>
                  </a:lnTo>
                  <a:lnTo>
                    <a:pt x="642" y="634"/>
                  </a:lnTo>
                  <a:lnTo>
                    <a:pt x="637" y="618"/>
                  </a:lnTo>
                  <a:lnTo>
                    <a:pt x="652" y="575"/>
                  </a:lnTo>
                  <a:lnTo>
                    <a:pt x="646" y="551"/>
                  </a:lnTo>
                  <a:lnTo>
                    <a:pt x="657" y="510"/>
                  </a:lnTo>
                  <a:lnTo>
                    <a:pt x="653" y="490"/>
                  </a:lnTo>
                  <a:lnTo>
                    <a:pt x="664" y="463"/>
                  </a:lnTo>
                  <a:lnTo>
                    <a:pt x="659" y="425"/>
                  </a:lnTo>
                  <a:lnTo>
                    <a:pt x="676" y="406"/>
                  </a:lnTo>
                  <a:lnTo>
                    <a:pt x="674" y="378"/>
                  </a:lnTo>
                  <a:lnTo>
                    <a:pt x="686" y="364"/>
                  </a:lnTo>
                  <a:lnTo>
                    <a:pt x="689" y="352"/>
                  </a:lnTo>
                  <a:lnTo>
                    <a:pt x="691" y="341"/>
                  </a:lnTo>
                  <a:lnTo>
                    <a:pt x="691" y="327"/>
                  </a:lnTo>
                  <a:lnTo>
                    <a:pt x="516" y="0"/>
                  </a:lnTo>
                  <a:lnTo>
                    <a:pt x="400" y="122"/>
                  </a:lnTo>
                  <a:lnTo>
                    <a:pt x="426" y="193"/>
                  </a:lnTo>
                  <a:lnTo>
                    <a:pt x="419" y="250"/>
                  </a:lnTo>
                  <a:lnTo>
                    <a:pt x="227" y="449"/>
                  </a:lnTo>
                  <a:lnTo>
                    <a:pt x="189" y="431"/>
                  </a:lnTo>
                  <a:lnTo>
                    <a:pt x="162" y="368"/>
                  </a:lnTo>
                  <a:lnTo>
                    <a:pt x="0" y="535"/>
                  </a:lnTo>
                  <a:lnTo>
                    <a:pt x="358" y="1181"/>
                  </a:lnTo>
                  <a:lnTo>
                    <a:pt x="395" y="1240"/>
                  </a:lnTo>
                  <a:lnTo>
                    <a:pt x="432" y="1299"/>
                  </a:lnTo>
                  <a:lnTo>
                    <a:pt x="472" y="1350"/>
                  </a:lnTo>
                  <a:lnTo>
                    <a:pt x="511" y="1399"/>
                  </a:lnTo>
                  <a:lnTo>
                    <a:pt x="521" y="1409"/>
                  </a:lnTo>
                  <a:lnTo>
                    <a:pt x="531" y="1415"/>
                  </a:lnTo>
                  <a:lnTo>
                    <a:pt x="544" y="1424"/>
                  </a:lnTo>
                  <a:lnTo>
                    <a:pt x="559" y="1430"/>
                  </a:lnTo>
                  <a:lnTo>
                    <a:pt x="571" y="1430"/>
                  </a:lnTo>
                  <a:lnTo>
                    <a:pt x="1061" y="935"/>
                  </a:lnTo>
                  <a:lnTo>
                    <a:pt x="1085" y="909"/>
                  </a:lnTo>
                  <a:lnTo>
                    <a:pt x="1080" y="913"/>
                  </a:lnTo>
                  <a:lnTo>
                    <a:pt x="1064" y="907"/>
                  </a:lnTo>
                  <a:lnTo>
                    <a:pt x="1050" y="901"/>
                  </a:lnTo>
                  <a:lnTo>
                    <a:pt x="1036" y="889"/>
                  </a:lnTo>
                  <a:lnTo>
                    <a:pt x="1020" y="880"/>
                  </a:lnTo>
                  <a:lnTo>
                    <a:pt x="994" y="848"/>
                  </a:lnTo>
                  <a:lnTo>
                    <a:pt x="970" y="815"/>
                  </a:lnTo>
                  <a:lnTo>
                    <a:pt x="943" y="781"/>
                  </a:lnTo>
                  <a:lnTo>
                    <a:pt x="905" y="720"/>
                  </a:lnTo>
                  <a:lnTo>
                    <a:pt x="729" y="396"/>
                  </a:lnTo>
                  <a:close/>
                </a:path>
              </a:pathLst>
            </a:custGeom>
            <a:solidFill>
              <a:srgbClr val="FFFFFF"/>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8" name="Freeform 26"/>
            <p:cNvSpPr/>
            <p:nvPr/>
          </p:nvSpPr>
          <p:spPr bwMode="auto">
            <a:xfrm>
              <a:off x="2506" y="1968"/>
              <a:ext cx="852" cy="574"/>
            </a:xfrm>
            <a:custGeom>
              <a:avLst/>
              <a:gdLst/>
              <a:ahLst/>
              <a:cxnLst>
                <a:cxn ang="0">
                  <a:pos x="565" y="250"/>
                </a:cxn>
                <a:cxn ang="0">
                  <a:pos x="435" y="0"/>
                </a:cxn>
                <a:cxn ang="0">
                  <a:pos x="0" y="444"/>
                </a:cxn>
                <a:cxn ang="0">
                  <a:pos x="239" y="891"/>
                </a:cxn>
                <a:cxn ang="0">
                  <a:pos x="269" y="946"/>
                </a:cxn>
                <a:cxn ang="0">
                  <a:pos x="300" y="1001"/>
                </a:cxn>
                <a:cxn ang="0">
                  <a:pos x="334" y="1048"/>
                </a:cxn>
                <a:cxn ang="0">
                  <a:pos x="367" y="1099"/>
                </a:cxn>
                <a:cxn ang="0">
                  <a:pos x="403" y="1146"/>
                </a:cxn>
                <a:cxn ang="0">
                  <a:pos x="431" y="1176"/>
                </a:cxn>
                <a:cxn ang="0">
                  <a:pos x="852" y="745"/>
                </a:cxn>
                <a:cxn ang="0">
                  <a:pos x="827" y="708"/>
                </a:cxn>
                <a:cxn ang="0">
                  <a:pos x="790" y="657"/>
                </a:cxn>
                <a:cxn ang="0">
                  <a:pos x="755" y="600"/>
                </a:cxn>
                <a:cxn ang="0">
                  <a:pos x="721" y="543"/>
                </a:cxn>
                <a:cxn ang="0">
                  <a:pos x="687" y="482"/>
                </a:cxn>
                <a:cxn ang="0">
                  <a:pos x="616" y="354"/>
                </a:cxn>
              </a:cxnLst>
              <a:rect l="0" t="0" r="r" b="b"/>
              <a:pathLst>
                <a:path w="852" h="1176">
                  <a:moveTo>
                    <a:pt x="565" y="250"/>
                  </a:moveTo>
                  <a:lnTo>
                    <a:pt x="435" y="0"/>
                  </a:lnTo>
                  <a:lnTo>
                    <a:pt x="0" y="444"/>
                  </a:lnTo>
                  <a:lnTo>
                    <a:pt x="239" y="891"/>
                  </a:lnTo>
                  <a:lnTo>
                    <a:pt x="269" y="946"/>
                  </a:lnTo>
                  <a:lnTo>
                    <a:pt x="300" y="1001"/>
                  </a:lnTo>
                  <a:lnTo>
                    <a:pt x="334" y="1048"/>
                  </a:lnTo>
                  <a:lnTo>
                    <a:pt x="367" y="1099"/>
                  </a:lnTo>
                  <a:lnTo>
                    <a:pt x="403" y="1146"/>
                  </a:lnTo>
                  <a:lnTo>
                    <a:pt x="431" y="1176"/>
                  </a:lnTo>
                  <a:lnTo>
                    <a:pt x="852" y="745"/>
                  </a:lnTo>
                  <a:lnTo>
                    <a:pt x="827" y="708"/>
                  </a:lnTo>
                  <a:lnTo>
                    <a:pt x="790" y="657"/>
                  </a:lnTo>
                  <a:lnTo>
                    <a:pt x="755" y="600"/>
                  </a:lnTo>
                  <a:lnTo>
                    <a:pt x="721" y="543"/>
                  </a:lnTo>
                  <a:lnTo>
                    <a:pt x="687" y="482"/>
                  </a:lnTo>
                  <a:lnTo>
                    <a:pt x="616" y="354"/>
                  </a:lnTo>
                </a:path>
              </a:pathLst>
            </a:custGeom>
            <a:noFill/>
            <a:ln w="1588">
              <a:solidFill>
                <a:srgbClr val="000000"/>
              </a:solidFill>
              <a:prstDash val="solid"/>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899" name="Line 27"/>
            <p:cNvSpPr>
              <a:spLocks noChangeShapeType="1"/>
            </p:cNvSpPr>
            <p:nvPr/>
          </p:nvSpPr>
          <p:spPr bwMode="auto">
            <a:xfrm>
              <a:off x="2893" y="2217"/>
              <a:ext cx="68" cy="6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0" name="Line 28"/>
            <p:cNvSpPr>
              <a:spLocks noChangeShapeType="1"/>
            </p:cNvSpPr>
            <p:nvPr/>
          </p:nvSpPr>
          <p:spPr bwMode="auto">
            <a:xfrm flipV="1">
              <a:off x="2854" y="2421"/>
              <a:ext cx="136" cy="69"/>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1" name="Line 29"/>
            <p:cNvSpPr>
              <a:spLocks noChangeShapeType="1"/>
            </p:cNvSpPr>
            <p:nvPr/>
          </p:nvSpPr>
          <p:spPr bwMode="auto">
            <a:xfrm flipV="1">
              <a:off x="2823" y="2403"/>
              <a:ext cx="127" cy="64"/>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2" name="Line 30"/>
            <p:cNvSpPr>
              <a:spLocks noChangeShapeType="1"/>
            </p:cNvSpPr>
            <p:nvPr/>
          </p:nvSpPr>
          <p:spPr bwMode="auto">
            <a:xfrm flipV="1">
              <a:off x="2796" y="2382"/>
              <a:ext cx="119" cy="6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3" name="Line 31"/>
            <p:cNvSpPr>
              <a:spLocks noChangeShapeType="1"/>
            </p:cNvSpPr>
            <p:nvPr/>
          </p:nvSpPr>
          <p:spPr bwMode="auto">
            <a:xfrm>
              <a:off x="2735" y="2069"/>
              <a:ext cx="152" cy="14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4" name="Line 32"/>
            <p:cNvSpPr>
              <a:spLocks noChangeShapeType="1"/>
            </p:cNvSpPr>
            <p:nvPr/>
          </p:nvSpPr>
          <p:spPr bwMode="auto">
            <a:xfrm>
              <a:off x="2740" y="2066"/>
              <a:ext cx="254" cy="238"/>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5" name="Freeform 33"/>
            <p:cNvSpPr/>
            <p:nvPr/>
          </p:nvSpPr>
          <p:spPr bwMode="auto">
            <a:xfrm>
              <a:off x="3076" y="2379"/>
              <a:ext cx="92" cy="45"/>
            </a:xfrm>
            <a:custGeom>
              <a:avLst/>
              <a:gdLst/>
              <a:ahLst/>
              <a:cxnLst>
                <a:cxn ang="0">
                  <a:pos x="0" y="0"/>
                </a:cxn>
                <a:cxn ang="0">
                  <a:pos x="16" y="24"/>
                </a:cxn>
                <a:cxn ang="0">
                  <a:pos x="30" y="42"/>
                </a:cxn>
                <a:cxn ang="0">
                  <a:pos x="52" y="65"/>
                </a:cxn>
                <a:cxn ang="0">
                  <a:pos x="74" y="79"/>
                </a:cxn>
                <a:cxn ang="0">
                  <a:pos x="92" y="91"/>
                </a:cxn>
              </a:cxnLst>
              <a:rect l="0" t="0" r="r" b="b"/>
              <a:pathLst>
                <a:path w="92" h="91">
                  <a:moveTo>
                    <a:pt x="0" y="0"/>
                  </a:moveTo>
                  <a:lnTo>
                    <a:pt x="16" y="24"/>
                  </a:lnTo>
                  <a:lnTo>
                    <a:pt x="30" y="42"/>
                  </a:lnTo>
                  <a:lnTo>
                    <a:pt x="52" y="65"/>
                  </a:lnTo>
                  <a:lnTo>
                    <a:pt x="74" y="79"/>
                  </a:lnTo>
                  <a:lnTo>
                    <a:pt x="92" y="91"/>
                  </a:lnTo>
                </a:path>
              </a:pathLst>
            </a:custGeom>
            <a:noFill/>
            <a:ln w="1588">
              <a:solidFill>
                <a:srgbClr val="000000"/>
              </a:solidFill>
              <a:prstDash val="solid"/>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6" name="Freeform 34"/>
            <p:cNvSpPr/>
            <p:nvPr/>
          </p:nvSpPr>
          <p:spPr bwMode="auto">
            <a:xfrm>
              <a:off x="3074" y="2370"/>
              <a:ext cx="98" cy="53"/>
            </a:xfrm>
            <a:custGeom>
              <a:avLst/>
              <a:gdLst/>
              <a:ahLst/>
              <a:cxnLst>
                <a:cxn ang="0">
                  <a:pos x="0" y="0"/>
                </a:cxn>
                <a:cxn ang="0">
                  <a:pos x="21" y="33"/>
                </a:cxn>
                <a:cxn ang="0">
                  <a:pos x="38" y="53"/>
                </a:cxn>
                <a:cxn ang="0">
                  <a:pos x="56" y="75"/>
                </a:cxn>
                <a:cxn ang="0">
                  <a:pos x="77" y="90"/>
                </a:cxn>
                <a:cxn ang="0">
                  <a:pos x="98" y="104"/>
                </a:cxn>
              </a:cxnLst>
              <a:rect l="0" t="0" r="r" b="b"/>
              <a:pathLst>
                <a:path w="98" h="104">
                  <a:moveTo>
                    <a:pt x="0" y="0"/>
                  </a:moveTo>
                  <a:lnTo>
                    <a:pt x="21" y="33"/>
                  </a:lnTo>
                  <a:lnTo>
                    <a:pt x="38" y="53"/>
                  </a:lnTo>
                  <a:lnTo>
                    <a:pt x="56" y="75"/>
                  </a:lnTo>
                  <a:lnTo>
                    <a:pt x="77" y="90"/>
                  </a:lnTo>
                  <a:lnTo>
                    <a:pt x="98" y="104"/>
                  </a:lnTo>
                </a:path>
              </a:pathLst>
            </a:custGeom>
            <a:noFill/>
            <a:ln w="1588">
              <a:solidFill>
                <a:srgbClr val="000000"/>
              </a:solidFill>
              <a:prstDash val="solid"/>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7" name="Line 35"/>
            <p:cNvSpPr>
              <a:spLocks noChangeShapeType="1"/>
            </p:cNvSpPr>
            <p:nvPr/>
          </p:nvSpPr>
          <p:spPr bwMode="auto">
            <a:xfrm flipV="1">
              <a:off x="2891" y="2437"/>
              <a:ext cx="155" cy="80"/>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8" name="Line 36"/>
            <p:cNvSpPr>
              <a:spLocks noChangeShapeType="1"/>
            </p:cNvSpPr>
            <p:nvPr/>
          </p:nvSpPr>
          <p:spPr bwMode="auto">
            <a:xfrm flipV="1">
              <a:off x="3067" y="2404"/>
              <a:ext cx="45" cy="21"/>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09" name="Line 37"/>
            <p:cNvSpPr>
              <a:spLocks noChangeShapeType="1"/>
            </p:cNvSpPr>
            <p:nvPr/>
          </p:nvSpPr>
          <p:spPr bwMode="auto">
            <a:xfrm flipV="1">
              <a:off x="3117" y="2297"/>
              <a:ext cx="201" cy="10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0" name="Line 38"/>
            <p:cNvSpPr>
              <a:spLocks noChangeShapeType="1"/>
            </p:cNvSpPr>
            <p:nvPr/>
          </p:nvSpPr>
          <p:spPr bwMode="auto">
            <a:xfrm flipV="1">
              <a:off x="3079" y="2271"/>
              <a:ext cx="202" cy="10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1" name="Line 39"/>
            <p:cNvSpPr>
              <a:spLocks noChangeShapeType="1"/>
            </p:cNvSpPr>
            <p:nvPr/>
          </p:nvSpPr>
          <p:spPr bwMode="auto">
            <a:xfrm flipV="1">
              <a:off x="3079" y="2247"/>
              <a:ext cx="172" cy="88"/>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2" name="Line 40"/>
            <p:cNvSpPr>
              <a:spLocks noChangeShapeType="1"/>
            </p:cNvSpPr>
            <p:nvPr/>
          </p:nvSpPr>
          <p:spPr bwMode="auto">
            <a:xfrm flipV="1">
              <a:off x="3092" y="2224"/>
              <a:ext cx="133" cy="69"/>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3" name="Line 41"/>
            <p:cNvSpPr>
              <a:spLocks noChangeShapeType="1"/>
            </p:cNvSpPr>
            <p:nvPr/>
          </p:nvSpPr>
          <p:spPr bwMode="auto">
            <a:xfrm flipV="1">
              <a:off x="2522" y="1963"/>
              <a:ext cx="419" cy="216"/>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4" name="Line 42"/>
            <p:cNvSpPr>
              <a:spLocks noChangeShapeType="1"/>
            </p:cNvSpPr>
            <p:nvPr/>
          </p:nvSpPr>
          <p:spPr bwMode="auto">
            <a:xfrm flipV="1">
              <a:off x="2539" y="2094"/>
              <a:ext cx="222" cy="114"/>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5" name="Line 43"/>
            <p:cNvSpPr>
              <a:spLocks noChangeShapeType="1"/>
            </p:cNvSpPr>
            <p:nvPr/>
          </p:nvSpPr>
          <p:spPr bwMode="auto">
            <a:xfrm flipV="1">
              <a:off x="2768" y="1986"/>
              <a:ext cx="204" cy="10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6" name="Line 44"/>
            <p:cNvSpPr>
              <a:spLocks noChangeShapeType="1"/>
            </p:cNvSpPr>
            <p:nvPr/>
          </p:nvSpPr>
          <p:spPr bwMode="auto">
            <a:xfrm flipV="1">
              <a:off x="2571" y="2125"/>
              <a:ext cx="222" cy="114"/>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7" name="Line 45"/>
            <p:cNvSpPr>
              <a:spLocks noChangeShapeType="1"/>
            </p:cNvSpPr>
            <p:nvPr/>
          </p:nvSpPr>
          <p:spPr bwMode="auto">
            <a:xfrm flipV="1">
              <a:off x="2800" y="2015"/>
              <a:ext cx="203" cy="106"/>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8" name="Line 46"/>
            <p:cNvSpPr>
              <a:spLocks noChangeShapeType="1"/>
            </p:cNvSpPr>
            <p:nvPr/>
          </p:nvSpPr>
          <p:spPr bwMode="auto">
            <a:xfrm flipV="1">
              <a:off x="2600" y="2152"/>
              <a:ext cx="223" cy="114"/>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19" name="Line 47"/>
            <p:cNvSpPr>
              <a:spLocks noChangeShapeType="1"/>
            </p:cNvSpPr>
            <p:nvPr/>
          </p:nvSpPr>
          <p:spPr bwMode="auto">
            <a:xfrm flipV="1">
              <a:off x="2829" y="2043"/>
              <a:ext cx="203" cy="106"/>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0" name="Line 48"/>
            <p:cNvSpPr>
              <a:spLocks noChangeShapeType="1"/>
            </p:cNvSpPr>
            <p:nvPr/>
          </p:nvSpPr>
          <p:spPr bwMode="auto">
            <a:xfrm flipV="1">
              <a:off x="2629" y="2178"/>
              <a:ext cx="221" cy="11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1" name="Line 49"/>
            <p:cNvSpPr>
              <a:spLocks noChangeShapeType="1"/>
            </p:cNvSpPr>
            <p:nvPr/>
          </p:nvSpPr>
          <p:spPr bwMode="auto">
            <a:xfrm flipV="1">
              <a:off x="2856" y="2069"/>
              <a:ext cx="202" cy="10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2" name="Line 50"/>
            <p:cNvSpPr>
              <a:spLocks noChangeShapeType="1"/>
            </p:cNvSpPr>
            <p:nvPr/>
          </p:nvSpPr>
          <p:spPr bwMode="auto">
            <a:xfrm flipV="1">
              <a:off x="2688" y="2208"/>
              <a:ext cx="222" cy="11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3" name="Line 51"/>
            <p:cNvSpPr>
              <a:spLocks noChangeShapeType="1"/>
            </p:cNvSpPr>
            <p:nvPr/>
          </p:nvSpPr>
          <p:spPr bwMode="auto">
            <a:xfrm flipV="1">
              <a:off x="2883" y="2106"/>
              <a:ext cx="182" cy="9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4" name="Line 52"/>
            <p:cNvSpPr>
              <a:spLocks noChangeShapeType="1"/>
            </p:cNvSpPr>
            <p:nvPr/>
          </p:nvSpPr>
          <p:spPr bwMode="auto">
            <a:xfrm flipV="1">
              <a:off x="2682" y="2288"/>
              <a:ext cx="105" cy="5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5" name="Line 53"/>
            <p:cNvSpPr>
              <a:spLocks noChangeShapeType="1"/>
            </p:cNvSpPr>
            <p:nvPr/>
          </p:nvSpPr>
          <p:spPr bwMode="auto">
            <a:xfrm flipV="1">
              <a:off x="2887" y="2227"/>
              <a:ext cx="16" cy="11"/>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6" name="Line 54"/>
            <p:cNvSpPr>
              <a:spLocks noChangeShapeType="1"/>
            </p:cNvSpPr>
            <p:nvPr/>
          </p:nvSpPr>
          <p:spPr bwMode="auto">
            <a:xfrm flipV="1">
              <a:off x="2910" y="2154"/>
              <a:ext cx="138" cy="71"/>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7" name="Line 55"/>
            <p:cNvSpPr>
              <a:spLocks noChangeShapeType="1"/>
            </p:cNvSpPr>
            <p:nvPr/>
          </p:nvSpPr>
          <p:spPr bwMode="auto">
            <a:xfrm flipV="1">
              <a:off x="2709" y="2323"/>
              <a:ext cx="88" cy="44"/>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8" name="Line 56"/>
            <p:cNvSpPr>
              <a:spLocks noChangeShapeType="1"/>
            </p:cNvSpPr>
            <p:nvPr/>
          </p:nvSpPr>
          <p:spPr bwMode="auto">
            <a:xfrm flipV="1">
              <a:off x="2922" y="2253"/>
              <a:ext cx="10" cy="6"/>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29" name="Line 57"/>
            <p:cNvSpPr>
              <a:spLocks noChangeShapeType="1"/>
            </p:cNvSpPr>
            <p:nvPr/>
          </p:nvSpPr>
          <p:spPr bwMode="auto">
            <a:xfrm flipV="1">
              <a:off x="2937" y="2199"/>
              <a:ext cx="101" cy="51"/>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0" name="Line 58"/>
            <p:cNvSpPr>
              <a:spLocks noChangeShapeType="1"/>
            </p:cNvSpPr>
            <p:nvPr/>
          </p:nvSpPr>
          <p:spPr bwMode="auto">
            <a:xfrm flipV="1">
              <a:off x="3116" y="2146"/>
              <a:ext cx="24" cy="1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1" name="Line 59"/>
            <p:cNvSpPr>
              <a:spLocks noChangeShapeType="1"/>
            </p:cNvSpPr>
            <p:nvPr/>
          </p:nvSpPr>
          <p:spPr bwMode="auto">
            <a:xfrm flipV="1">
              <a:off x="2737" y="2347"/>
              <a:ext cx="88" cy="4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2" name="Line 60"/>
            <p:cNvSpPr>
              <a:spLocks noChangeShapeType="1"/>
            </p:cNvSpPr>
            <p:nvPr/>
          </p:nvSpPr>
          <p:spPr bwMode="auto">
            <a:xfrm flipV="1">
              <a:off x="2953" y="2278"/>
              <a:ext cx="6" cy="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3" name="Line 61"/>
            <p:cNvSpPr>
              <a:spLocks noChangeShapeType="1"/>
            </p:cNvSpPr>
            <p:nvPr/>
          </p:nvSpPr>
          <p:spPr bwMode="auto">
            <a:xfrm flipV="1">
              <a:off x="2966" y="2244"/>
              <a:ext cx="62" cy="32"/>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4" name="Line 62"/>
            <p:cNvSpPr>
              <a:spLocks noChangeShapeType="1"/>
            </p:cNvSpPr>
            <p:nvPr/>
          </p:nvSpPr>
          <p:spPr bwMode="auto">
            <a:xfrm flipV="1">
              <a:off x="3106" y="2172"/>
              <a:ext cx="60" cy="31"/>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5" name="Line 63"/>
            <p:cNvSpPr>
              <a:spLocks noChangeShapeType="1"/>
            </p:cNvSpPr>
            <p:nvPr/>
          </p:nvSpPr>
          <p:spPr bwMode="auto">
            <a:xfrm flipV="1">
              <a:off x="2765" y="2363"/>
              <a:ext cx="107" cy="55"/>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6" name="Line 64"/>
            <p:cNvSpPr>
              <a:spLocks noChangeShapeType="1"/>
            </p:cNvSpPr>
            <p:nvPr/>
          </p:nvSpPr>
          <p:spPr bwMode="auto">
            <a:xfrm flipV="1">
              <a:off x="2991" y="2288"/>
              <a:ext cx="26" cy="13"/>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7" name="Line 65"/>
            <p:cNvSpPr>
              <a:spLocks noChangeShapeType="1"/>
            </p:cNvSpPr>
            <p:nvPr/>
          </p:nvSpPr>
          <p:spPr bwMode="auto">
            <a:xfrm flipV="1">
              <a:off x="3099" y="2196"/>
              <a:ext cx="97" cy="50"/>
            </a:xfrm>
            <a:prstGeom prst="line">
              <a:avLst/>
            </a:prstGeom>
            <a:noFill/>
            <a:ln w="1588">
              <a:solidFill>
                <a:srgbClr val="000000"/>
              </a:solid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8" name="Freeform 66"/>
            <p:cNvSpPr/>
            <p:nvPr/>
          </p:nvSpPr>
          <p:spPr bwMode="auto">
            <a:xfrm>
              <a:off x="2878" y="2212"/>
              <a:ext cx="15" cy="10"/>
            </a:xfrm>
            <a:custGeom>
              <a:avLst/>
              <a:gdLst/>
              <a:ahLst/>
              <a:cxnLst>
                <a:cxn ang="0">
                  <a:pos x="3" y="20"/>
                </a:cxn>
                <a:cxn ang="0">
                  <a:pos x="11" y="20"/>
                </a:cxn>
                <a:cxn ang="0">
                  <a:pos x="15" y="16"/>
                </a:cxn>
                <a:cxn ang="0">
                  <a:pos x="15" y="0"/>
                </a:cxn>
                <a:cxn ang="0">
                  <a:pos x="6" y="0"/>
                </a:cxn>
                <a:cxn ang="0">
                  <a:pos x="0" y="6"/>
                </a:cxn>
                <a:cxn ang="0">
                  <a:pos x="3" y="20"/>
                </a:cxn>
              </a:cxnLst>
              <a:rect l="0" t="0" r="r" b="b"/>
              <a:pathLst>
                <a:path w="15" h="20">
                  <a:moveTo>
                    <a:pt x="3" y="20"/>
                  </a:moveTo>
                  <a:lnTo>
                    <a:pt x="11" y="20"/>
                  </a:lnTo>
                  <a:lnTo>
                    <a:pt x="15" y="16"/>
                  </a:lnTo>
                  <a:lnTo>
                    <a:pt x="15" y="0"/>
                  </a:lnTo>
                  <a:lnTo>
                    <a:pt x="6" y="0"/>
                  </a:lnTo>
                  <a:lnTo>
                    <a:pt x="0" y="6"/>
                  </a:lnTo>
                  <a:lnTo>
                    <a:pt x="3" y="20"/>
                  </a:lnTo>
                  <a:close/>
                </a:path>
              </a:pathLst>
            </a:custGeom>
            <a:solidFill>
              <a:srgbClr val="C001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39" name="Freeform 67"/>
            <p:cNvSpPr/>
            <p:nvPr/>
          </p:nvSpPr>
          <p:spPr bwMode="auto">
            <a:xfrm>
              <a:off x="2735" y="2331"/>
              <a:ext cx="14" cy="15"/>
            </a:xfrm>
            <a:custGeom>
              <a:avLst/>
              <a:gdLst/>
              <a:ahLst/>
              <a:cxnLst>
                <a:cxn ang="0">
                  <a:pos x="14" y="22"/>
                </a:cxn>
                <a:cxn ang="0">
                  <a:pos x="12" y="16"/>
                </a:cxn>
                <a:cxn ang="0">
                  <a:pos x="12" y="10"/>
                </a:cxn>
                <a:cxn ang="0">
                  <a:pos x="13" y="6"/>
                </a:cxn>
                <a:cxn ang="0">
                  <a:pos x="14" y="0"/>
                </a:cxn>
                <a:cxn ang="0">
                  <a:pos x="0" y="30"/>
                </a:cxn>
                <a:cxn ang="0">
                  <a:pos x="14" y="22"/>
                </a:cxn>
              </a:cxnLst>
              <a:rect l="0" t="0" r="r" b="b"/>
              <a:pathLst>
                <a:path w="14" h="30">
                  <a:moveTo>
                    <a:pt x="14" y="22"/>
                  </a:moveTo>
                  <a:lnTo>
                    <a:pt x="12" y="16"/>
                  </a:lnTo>
                  <a:lnTo>
                    <a:pt x="12" y="10"/>
                  </a:lnTo>
                  <a:lnTo>
                    <a:pt x="13" y="6"/>
                  </a:lnTo>
                  <a:lnTo>
                    <a:pt x="14" y="0"/>
                  </a:lnTo>
                  <a:lnTo>
                    <a:pt x="0" y="30"/>
                  </a:lnTo>
                  <a:lnTo>
                    <a:pt x="14" y="22"/>
                  </a:lnTo>
                  <a:close/>
                </a:path>
              </a:pathLst>
            </a:custGeom>
            <a:solidFill>
              <a:srgbClr val="C001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40" name="Freeform 68"/>
            <p:cNvSpPr/>
            <p:nvPr/>
          </p:nvSpPr>
          <p:spPr bwMode="auto">
            <a:xfrm>
              <a:off x="2761" y="2230"/>
              <a:ext cx="161" cy="148"/>
            </a:xfrm>
            <a:custGeom>
              <a:avLst/>
              <a:gdLst/>
              <a:ahLst/>
              <a:cxnLst>
                <a:cxn ang="0">
                  <a:pos x="161" y="75"/>
                </a:cxn>
                <a:cxn ang="0">
                  <a:pos x="159" y="48"/>
                </a:cxn>
                <a:cxn ang="0">
                  <a:pos x="148" y="54"/>
                </a:cxn>
                <a:cxn ang="0">
                  <a:pos x="145" y="28"/>
                </a:cxn>
                <a:cxn ang="0">
                  <a:pos x="129" y="28"/>
                </a:cxn>
                <a:cxn ang="0">
                  <a:pos x="124" y="12"/>
                </a:cxn>
                <a:cxn ang="0">
                  <a:pos x="110" y="18"/>
                </a:cxn>
                <a:cxn ang="0">
                  <a:pos x="103" y="0"/>
                </a:cxn>
                <a:cxn ang="0">
                  <a:pos x="85" y="18"/>
                </a:cxn>
                <a:cxn ang="0">
                  <a:pos x="77" y="0"/>
                </a:cxn>
                <a:cxn ang="0">
                  <a:pos x="72" y="18"/>
                </a:cxn>
                <a:cxn ang="0">
                  <a:pos x="61" y="18"/>
                </a:cxn>
                <a:cxn ang="0">
                  <a:pos x="61" y="34"/>
                </a:cxn>
                <a:cxn ang="0">
                  <a:pos x="63" y="40"/>
                </a:cxn>
                <a:cxn ang="0">
                  <a:pos x="54" y="50"/>
                </a:cxn>
                <a:cxn ang="0">
                  <a:pos x="53" y="69"/>
                </a:cxn>
                <a:cxn ang="0">
                  <a:pos x="40" y="69"/>
                </a:cxn>
                <a:cxn ang="0">
                  <a:pos x="40" y="91"/>
                </a:cxn>
                <a:cxn ang="0">
                  <a:pos x="26" y="103"/>
                </a:cxn>
                <a:cxn ang="0">
                  <a:pos x="26" y="128"/>
                </a:cxn>
                <a:cxn ang="0">
                  <a:pos x="15" y="134"/>
                </a:cxn>
                <a:cxn ang="0">
                  <a:pos x="20" y="154"/>
                </a:cxn>
                <a:cxn ang="0">
                  <a:pos x="11" y="176"/>
                </a:cxn>
                <a:cxn ang="0">
                  <a:pos x="9" y="193"/>
                </a:cxn>
                <a:cxn ang="0">
                  <a:pos x="3" y="187"/>
                </a:cxn>
                <a:cxn ang="0">
                  <a:pos x="0" y="213"/>
                </a:cxn>
                <a:cxn ang="0">
                  <a:pos x="13" y="197"/>
                </a:cxn>
                <a:cxn ang="0">
                  <a:pos x="18" y="195"/>
                </a:cxn>
                <a:cxn ang="0">
                  <a:pos x="18" y="187"/>
                </a:cxn>
                <a:cxn ang="0">
                  <a:pos x="23" y="191"/>
                </a:cxn>
                <a:cxn ang="0">
                  <a:pos x="31" y="176"/>
                </a:cxn>
                <a:cxn ang="0">
                  <a:pos x="36" y="176"/>
                </a:cxn>
                <a:cxn ang="0">
                  <a:pos x="36" y="191"/>
                </a:cxn>
                <a:cxn ang="0">
                  <a:pos x="39" y="195"/>
                </a:cxn>
                <a:cxn ang="0">
                  <a:pos x="47" y="195"/>
                </a:cxn>
                <a:cxn ang="0">
                  <a:pos x="54" y="201"/>
                </a:cxn>
                <a:cxn ang="0">
                  <a:pos x="56" y="211"/>
                </a:cxn>
                <a:cxn ang="0">
                  <a:pos x="54" y="223"/>
                </a:cxn>
                <a:cxn ang="0">
                  <a:pos x="61" y="219"/>
                </a:cxn>
                <a:cxn ang="0">
                  <a:pos x="62" y="231"/>
                </a:cxn>
                <a:cxn ang="0">
                  <a:pos x="65" y="240"/>
                </a:cxn>
                <a:cxn ang="0">
                  <a:pos x="72" y="231"/>
                </a:cxn>
                <a:cxn ang="0">
                  <a:pos x="77" y="242"/>
                </a:cxn>
                <a:cxn ang="0">
                  <a:pos x="84" y="246"/>
                </a:cxn>
                <a:cxn ang="0">
                  <a:pos x="89" y="248"/>
                </a:cxn>
                <a:cxn ang="0">
                  <a:pos x="91" y="264"/>
                </a:cxn>
                <a:cxn ang="0">
                  <a:pos x="103" y="248"/>
                </a:cxn>
                <a:cxn ang="0">
                  <a:pos x="105" y="268"/>
                </a:cxn>
                <a:cxn ang="0">
                  <a:pos x="113" y="268"/>
                </a:cxn>
                <a:cxn ang="0">
                  <a:pos x="130" y="298"/>
                </a:cxn>
                <a:cxn ang="0">
                  <a:pos x="154" y="298"/>
                </a:cxn>
                <a:cxn ang="0">
                  <a:pos x="161" y="75"/>
                </a:cxn>
              </a:cxnLst>
              <a:rect l="0" t="0" r="r" b="b"/>
              <a:pathLst>
                <a:path w="161" h="298">
                  <a:moveTo>
                    <a:pt x="161" y="75"/>
                  </a:moveTo>
                  <a:lnTo>
                    <a:pt x="159" y="48"/>
                  </a:lnTo>
                  <a:lnTo>
                    <a:pt x="148" y="54"/>
                  </a:lnTo>
                  <a:lnTo>
                    <a:pt x="145" y="28"/>
                  </a:lnTo>
                  <a:lnTo>
                    <a:pt x="129" y="28"/>
                  </a:lnTo>
                  <a:lnTo>
                    <a:pt x="124" y="12"/>
                  </a:lnTo>
                  <a:lnTo>
                    <a:pt x="110" y="18"/>
                  </a:lnTo>
                  <a:lnTo>
                    <a:pt x="103" y="0"/>
                  </a:lnTo>
                  <a:lnTo>
                    <a:pt x="85" y="18"/>
                  </a:lnTo>
                  <a:lnTo>
                    <a:pt x="77" y="0"/>
                  </a:lnTo>
                  <a:lnTo>
                    <a:pt x="72" y="18"/>
                  </a:lnTo>
                  <a:lnTo>
                    <a:pt x="61" y="18"/>
                  </a:lnTo>
                  <a:lnTo>
                    <a:pt x="61" y="34"/>
                  </a:lnTo>
                  <a:lnTo>
                    <a:pt x="63" y="40"/>
                  </a:lnTo>
                  <a:lnTo>
                    <a:pt x="54" y="50"/>
                  </a:lnTo>
                  <a:lnTo>
                    <a:pt x="53" y="69"/>
                  </a:lnTo>
                  <a:lnTo>
                    <a:pt x="40" y="69"/>
                  </a:lnTo>
                  <a:lnTo>
                    <a:pt x="40" y="91"/>
                  </a:lnTo>
                  <a:lnTo>
                    <a:pt x="26" y="103"/>
                  </a:lnTo>
                  <a:lnTo>
                    <a:pt x="26" y="128"/>
                  </a:lnTo>
                  <a:lnTo>
                    <a:pt x="15" y="134"/>
                  </a:lnTo>
                  <a:lnTo>
                    <a:pt x="20" y="154"/>
                  </a:lnTo>
                  <a:lnTo>
                    <a:pt x="11" y="176"/>
                  </a:lnTo>
                  <a:lnTo>
                    <a:pt x="9" y="193"/>
                  </a:lnTo>
                  <a:lnTo>
                    <a:pt x="3" y="187"/>
                  </a:lnTo>
                  <a:lnTo>
                    <a:pt x="0" y="213"/>
                  </a:lnTo>
                  <a:lnTo>
                    <a:pt x="13" y="197"/>
                  </a:lnTo>
                  <a:lnTo>
                    <a:pt x="18" y="195"/>
                  </a:lnTo>
                  <a:lnTo>
                    <a:pt x="18" y="187"/>
                  </a:lnTo>
                  <a:lnTo>
                    <a:pt x="23" y="191"/>
                  </a:lnTo>
                  <a:lnTo>
                    <a:pt x="31" y="176"/>
                  </a:lnTo>
                  <a:lnTo>
                    <a:pt x="36" y="176"/>
                  </a:lnTo>
                  <a:lnTo>
                    <a:pt x="36" y="191"/>
                  </a:lnTo>
                  <a:lnTo>
                    <a:pt x="39" y="195"/>
                  </a:lnTo>
                  <a:lnTo>
                    <a:pt x="47" y="195"/>
                  </a:lnTo>
                  <a:lnTo>
                    <a:pt x="54" y="201"/>
                  </a:lnTo>
                  <a:lnTo>
                    <a:pt x="56" y="211"/>
                  </a:lnTo>
                  <a:lnTo>
                    <a:pt x="54" y="223"/>
                  </a:lnTo>
                  <a:lnTo>
                    <a:pt x="61" y="219"/>
                  </a:lnTo>
                  <a:lnTo>
                    <a:pt x="62" y="231"/>
                  </a:lnTo>
                  <a:lnTo>
                    <a:pt x="65" y="240"/>
                  </a:lnTo>
                  <a:lnTo>
                    <a:pt x="72" y="231"/>
                  </a:lnTo>
                  <a:lnTo>
                    <a:pt x="77" y="242"/>
                  </a:lnTo>
                  <a:lnTo>
                    <a:pt x="84" y="246"/>
                  </a:lnTo>
                  <a:lnTo>
                    <a:pt x="89" y="248"/>
                  </a:lnTo>
                  <a:lnTo>
                    <a:pt x="91" y="264"/>
                  </a:lnTo>
                  <a:lnTo>
                    <a:pt x="103" y="248"/>
                  </a:lnTo>
                  <a:lnTo>
                    <a:pt x="105" y="268"/>
                  </a:lnTo>
                  <a:lnTo>
                    <a:pt x="113" y="268"/>
                  </a:lnTo>
                  <a:lnTo>
                    <a:pt x="130" y="298"/>
                  </a:lnTo>
                  <a:lnTo>
                    <a:pt x="154" y="298"/>
                  </a:lnTo>
                  <a:lnTo>
                    <a:pt x="161" y="75"/>
                  </a:lnTo>
                  <a:close/>
                </a:path>
              </a:pathLst>
            </a:custGeom>
            <a:solidFill>
              <a:srgbClr val="C001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41" name="Freeform 69"/>
            <p:cNvSpPr/>
            <p:nvPr/>
          </p:nvSpPr>
          <p:spPr bwMode="auto">
            <a:xfrm>
              <a:off x="2912" y="2266"/>
              <a:ext cx="175" cy="187"/>
            </a:xfrm>
            <a:custGeom>
              <a:avLst/>
              <a:gdLst/>
              <a:ahLst/>
              <a:cxnLst>
                <a:cxn ang="0">
                  <a:pos x="10" y="2"/>
                </a:cxn>
                <a:cxn ang="0">
                  <a:pos x="3" y="225"/>
                </a:cxn>
                <a:cxn ang="0">
                  <a:pos x="3" y="240"/>
                </a:cxn>
                <a:cxn ang="0">
                  <a:pos x="0" y="242"/>
                </a:cxn>
                <a:cxn ang="0">
                  <a:pos x="3" y="252"/>
                </a:cxn>
                <a:cxn ang="0">
                  <a:pos x="10" y="252"/>
                </a:cxn>
                <a:cxn ang="0">
                  <a:pos x="17" y="250"/>
                </a:cxn>
                <a:cxn ang="0">
                  <a:pos x="20" y="246"/>
                </a:cxn>
                <a:cxn ang="0">
                  <a:pos x="22" y="250"/>
                </a:cxn>
                <a:cxn ang="0">
                  <a:pos x="27" y="246"/>
                </a:cxn>
                <a:cxn ang="0">
                  <a:pos x="37" y="274"/>
                </a:cxn>
                <a:cxn ang="0">
                  <a:pos x="48" y="274"/>
                </a:cxn>
                <a:cxn ang="0">
                  <a:pos x="57" y="297"/>
                </a:cxn>
                <a:cxn ang="0">
                  <a:pos x="73" y="301"/>
                </a:cxn>
                <a:cxn ang="0">
                  <a:pos x="79" y="311"/>
                </a:cxn>
                <a:cxn ang="0">
                  <a:pos x="85" y="317"/>
                </a:cxn>
                <a:cxn ang="0">
                  <a:pos x="91" y="319"/>
                </a:cxn>
                <a:cxn ang="0">
                  <a:pos x="97" y="317"/>
                </a:cxn>
                <a:cxn ang="0">
                  <a:pos x="104" y="335"/>
                </a:cxn>
                <a:cxn ang="0">
                  <a:pos x="119" y="333"/>
                </a:cxn>
                <a:cxn ang="0">
                  <a:pos x="126" y="339"/>
                </a:cxn>
                <a:cxn ang="0">
                  <a:pos x="134" y="343"/>
                </a:cxn>
                <a:cxn ang="0">
                  <a:pos x="150" y="360"/>
                </a:cxn>
                <a:cxn ang="0">
                  <a:pos x="151" y="374"/>
                </a:cxn>
                <a:cxn ang="0">
                  <a:pos x="159" y="370"/>
                </a:cxn>
                <a:cxn ang="0">
                  <a:pos x="157" y="360"/>
                </a:cxn>
                <a:cxn ang="0">
                  <a:pos x="155" y="348"/>
                </a:cxn>
                <a:cxn ang="0">
                  <a:pos x="152" y="343"/>
                </a:cxn>
                <a:cxn ang="0">
                  <a:pos x="155" y="331"/>
                </a:cxn>
                <a:cxn ang="0">
                  <a:pos x="155" y="323"/>
                </a:cxn>
                <a:cxn ang="0">
                  <a:pos x="154" y="311"/>
                </a:cxn>
                <a:cxn ang="0">
                  <a:pos x="152" y="305"/>
                </a:cxn>
                <a:cxn ang="0">
                  <a:pos x="167" y="280"/>
                </a:cxn>
                <a:cxn ang="0">
                  <a:pos x="166" y="276"/>
                </a:cxn>
                <a:cxn ang="0">
                  <a:pos x="165" y="262"/>
                </a:cxn>
                <a:cxn ang="0">
                  <a:pos x="166" y="246"/>
                </a:cxn>
                <a:cxn ang="0">
                  <a:pos x="163" y="240"/>
                </a:cxn>
                <a:cxn ang="0">
                  <a:pos x="163" y="236"/>
                </a:cxn>
                <a:cxn ang="0">
                  <a:pos x="164" y="225"/>
                </a:cxn>
                <a:cxn ang="0">
                  <a:pos x="163" y="213"/>
                </a:cxn>
                <a:cxn ang="0">
                  <a:pos x="162" y="209"/>
                </a:cxn>
                <a:cxn ang="0">
                  <a:pos x="174" y="195"/>
                </a:cxn>
                <a:cxn ang="0">
                  <a:pos x="175" y="152"/>
                </a:cxn>
                <a:cxn ang="0">
                  <a:pos x="167" y="136"/>
                </a:cxn>
                <a:cxn ang="0">
                  <a:pos x="172" y="122"/>
                </a:cxn>
                <a:cxn ang="0">
                  <a:pos x="94" y="103"/>
                </a:cxn>
                <a:cxn ang="0">
                  <a:pos x="91" y="73"/>
                </a:cxn>
                <a:cxn ang="0">
                  <a:pos x="70" y="77"/>
                </a:cxn>
                <a:cxn ang="0">
                  <a:pos x="67" y="49"/>
                </a:cxn>
                <a:cxn ang="0">
                  <a:pos x="57" y="47"/>
                </a:cxn>
                <a:cxn ang="0">
                  <a:pos x="50" y="32"/>
                </a:cxn>
                <a:cxn ang="0">
                  <a:pos x="42" y="32"/>
                </a:cxn>
                <a:cxn ang="0">
                  <a:pos x="35" y="36"/>
                </a:cxn>
                <a:cxn ang="0">
                  <a:pos x="29" y="28"/>
                </a:cxn>
                <a:cxn ang="0">
                  <a:pos x="23" y="14"/>
                </a:cxn>
                <a:cxn ang="0">
                  <a:pos x="22" y="0"/>
                </a:cxn>
                <a:cxn ang="0">
                  <a:pos x="10" y="2"/>
                </a:cxn>
              </a:cxnLst>
              <a:rect l="0" t="0" r="r" b="b"/>
              <a:pathLst>
                <a:path w="175" h="374">
                  <a:moveTo>
                    <a:pt x="10" y="2"/>
                  </a:moveTo>
                  <a:lnTo>
                    <a:pt x="3" y="225"/>
                  </a:lnTo>
                  <a:lnTo>
                    <a:pt x="3" y="240"/>
                  </a:lnTo>
                  <a:lnTo>
                    <a:pt x="0" y="242"/>
                  </a:lnTo>
                  <a:lnTo>
                    <a:pt x="3" y="252"/>
                  </a:lnTo>
                  <a:lnTo>
                    <a:pt x="10" y="252"/>
                  </a:lnTo>
                  <a:lnTo>
                    <a:pt x="17" y="250"/>
                  </a:lnTo>
                  <a:lnTo>
                    <a:pt x="20" y="246"/>
                  </a:lnTo>
                  <a:lnTo>
                    <a:pt x="22" y="250"/>
                  </a:lnTo>
                  <a:lnTo>
                    <a:pt x="27" y="246"/>
                  </a:lnTo>
                  <a:lnTo>
                    <a:pt x="37" y="274"/>
                  </a:lnTo>
                  <a:lnTo>
                    <a:pt x="48" y="274"/>
                  </a:lnTo>
                  <a:lnTo>
                    <a:pt x="57" y="297"/>
                  </a:lnTo>
                  <a:lnTo>
                    <a:pt x="73" y="301"/>
                  </a:lnTo>
                  <a:lnTo>
                    <a:pt x="79" y="311"/>
                  </a:lnTo>
                  <a:lnTo>
                    <a:pt x="85" y="317"/>
                  </a:lnTo>
                  <a:lnTo>
                    <a:pt x="91" y="319"/>
                  </a:lnTo>
                  <a:lnTo>
                    <a:pt x="97" y="317"/>
                  </a:lnTo>
                  <a:lnTo>
                    <a:pt x="104" y="335"/>
                  </a:lnTo>
                  <a:lnTo>
                    <a:pt x="119" y="333"/>
                  </a:lnTo>
                  <a:lnTo>
                    <a:pt x="126" y="339"/>
                  </a:lnTo>
                  <a:lnTo>
                    <a:pt x="134" y="343"/>
                  </a:lnTo>
                  <a:lnTo>
                    <a:pt x="150" y="360"/>
                  </a:lnTo>
                  <a:lnTo>
                    <a:pt x="151" y="374"/>
                  </a:lnTo>
                  <a:lnTo>
                    <a:pt x="159" y="370"/>
                  </a:lnTo>
                  <a:lnTo>
                    <a:pt x="157" y="360"/>
                  </a:lnTo>
                  <a:lnTo>
                    <a:pt x="155" y="348"/>
                  </a:lnTo>
                  <a:lnTo>
                    <a:pt x="152" y="343"/>
                  </a:lnTo>
                  <a:lnTo>
                    <a:pt x="155" y="331"/>
                  </a:lnTo>
                  <a:lnTo>
                    <a:pt x="155" y="323"/>
                  </a:lnTo>
                  <a:lnTo>
                    <a:pt x="154" y="311"/>
                  </a:lnTo>
                  <a:lnTo>
                    <a:pt x="152" y="305"/>
                  </a:lnTo>
                  <a:lnTo>
                    <a:pt x="167" y="280"/>
                  </a:lnTo>
                  <a:lnTo>
                    <a:pt x="166" y="276"/>
                  </a:lnTo>
                  <a:lnTo>
                    <a:pt x="165" y="262"/>
                  </a:lnTo>
                  <a:lnTo>
                    <a:pt x="166" y="246"/>
                  </a:lnTo>
                  <a:lnTo>
                    <a:pt x="163" y="240"/>
                  </a:lnTo>
                  <a:lnTo>
                    <a:pt x="163" y="236"/>
                  </a:lnTo>
                  <a:lnTo>
                    <a:pt x="164" y="225"/>
                  </a:lnTo>
                  <a:lnTo>
                    <a:pt x="163" y="213"/>
                  </a:lnTo>
                  <a:lnTo>
                    <a:pt x="162" y="209"/>
                  </a:lnTo>
                  <a:lnTo>
                    <a:pt x="174" y="195"/>
                  </a:lnTo>
                  <a:lnTo>
                    <a:pt x="175" y="152"/>
                  </a:lnTo>
                  <a:lnTo>
                    <a:pt x="167" y="136"/>
                  </a:lnTo>
                  <a:lnTo>
                    <a:pt x="172" y="122"/>
                  </a:lnTo>
                  <a:lnTo>
                    <a:pt x="94" y="103"/>
                  </a:lnTo>
                  <a:lnTo>
                    <a:pt x="91" y="73"/>
                  </a:lnTo>
                  <a:lnTo>
                    <a:pt x="70" y="77"/>
                  </a:lnTo>
                  <a:lnTo>
                    <a:pt x="67" y="49"/>
                  </a:lnTo>
                  <a:lnTo>
                    <a:pt x="57" y="47"/>
                  </a:lnTo>
                  <a:lnTo>
                    <a:pt x="50" y="32"/>
                  </a:lnTo>
                  <a:lnTo>
                    <a:pt x="42" y="32"/>
                  </a:lnTo>
                  <a:lnTo>
                    <a:pt x="35" y="36"/>
                  </a:lnTo>
                  <a:lnTo>
                    <a:pt x="29" y="28"/>
                  </a:lnTo>
                  <a:lnTo>
                    <a:pt x="23" y="14"/>
                  </a:lnTo>
                  <a:lnTo>
                    <a:pt x="22" y="0"/>
                  </a:lnTo>
                  <a:lnTo>
                    <a:pt x="10" y="2"/>
                  </a:lnTo>
                  <a:close/>
                </a:path>
              </a:pathLst>
            </a:custGeom>
            <a:solidFill>
              <a:srgbClr val="C001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sp>
          <p:nvSpPr>
            <p:cNvPr id="463942" name="Freeform 70"/>
            <p:cNvSpPr/>
            <p:nvPr/>
          </p:nvSpPr>
          <p:spPr bwMode="auto">
            <a:xfrm>
              <a:off x="3006" y="1969"/>
              <a:ext cx="160" cy="358"/>
            </a:xfrm>
            <a:custGeom>
              <a:avLst/>
              <a:gdLst/>
              <a:ahLst/>
              <a:cxnLst>
                <a:cxn ang="0">
                  <a:pos x="75" y="708"/>
                </a:cxn>
                <a:cxn ang="0">
                  <a:pos x="80" y="681"/>
                </a:cxn>
                <a:cxn ang="0">
                  <a:pos x="81" y="628"/>
                </a:cxn>
                <a:cxn ang="0">
                  <a:pos x="87" y="588"/>
                </a:cxn>
                <a:cxn ang="0">
                  <a:pos x="86" y="527"/>
                </a:cxn>
                <a:cxn ang="0">
                  <a:pos x="90" y="502"/>
                </a:cxn>
                <a:cxn ang="0">
                  <a:pos x="99" y="476"/>
                </a:cxn>
                <a:cxn ang="0">
                  <a:pos x="108" y="433"/>
                </a:cxn>
                <a:cxn ang="0">
                  <a:pos x="106" y="402"/>
                </a:cxn>
                <a:cxn ang="0">
                  <a:pos x="114" y="394"/>
                </a:cxn>
                <a:cxn ang="0">
                  <a:pos x="108" y="370"/>
                </a:cxn>
                <a:cxn ang="0">
                  <a:pos x="118" y="331"/>
                </a:cxn>
                <a:cxn ang="0">
                  <a:pos x="114" y="313"/>
                </a:cxn>
                <a:cxn ang="0">
                  <a:pos x="122" y="278"/>
                </a:cxn>
                <a:cxn ang="0">
                  <a:pos x="116" y="254"/>
                </a:cxn>
                <a:cxn ang="0">
                  <a:pos x="122" y="228"/>
                </a:cxn>
                <a:cxn ang="0">
                  <a:pos x="124" y="201"/>
                </a:cxn>
                <a:cxn ang="0">
                  <a:pos x="124" y="177"/>
                </a:cxn>
                <a:cxn ang="0">
                  <a:pos x="133" y="152"/>
                </a:cxn>
                <a:cxn ang="0">
                  <a:pos x="134" y="108"/>
                </a:cxn>
                <a:cxn ang="0">
                  <a:pos x="148" y="73"/>
                </a:cxn>
                <a:cxn ang="0">
                  <a:pos x="153" y="55"/>
                </a:cxn>
                <a:cxn ang="0">
                  <a:pos x="160" y="46"/>
                </a:cxn>
                <a:cxn ang="0">
                  <a:pos x="145" y="16"/>
                </a:cxn>
                <a:cxn ang="0">
                  <a:pos x="145" y="30"/>
                </a:cxn>
                <a:cxn ang="0">
                  <a:pos x="144" y="42"/>
                </a:cxn>
                <a:cxn ang="0">
                  <a:pos x="137" y="44"/>
                </a:cxn>
                <a:cxn ang="0">
                  <a:pos x="136" y="34"/>
                </a:cxn>
                <a:cxn ang="0">
                  <a:pos x="141" y="20"/>
                </a:cxn>
                <a:cxn ang="0">
                  <a:pos x="116" y="0"/>
                </a:cxn>
                <a:cxn ang="0">
                  <a:pos x="105" y="30"/>
                </a:cxn>
                <a:cxn ang="0">
                  <a:pos x="104" y="0"/>
                </a:cxn>
                <a:cxn ang="0">
                  <a:pos x="89" y="34"/>
                </a:cxn>
                <a:cxn ang="0">
                  <a:pos x="95" y="65"/>
                </a:cxn>
                <a:cxn ang="0">
                  <a:pos x="101" y="79"/>
                </a:cxn>
                <a:cxn ang="0">
                  <a:pos x="90" y="130"/>
                </a:cxn>
                <a:cxn ang="0">
                  <a:pos x="86" y="142"/>
                </a:cxn>
                <a:cxn ang="0">
                  <a:pos x="84" y="167"/>
                </a:cxn>
                <a:cxn ang="0">
                  <a:pos x="69" y="193"/>
                </a:cxn>
                <a:cxn ang="0">
                  <a:pos x="54" y="240"/>
                </a:cxn>
                <a:cxn ang="0">
                  <a:pos x="48" y="305"/>
                </a:cxn>
                <a:cxn ang="0">
                  <a:pos x="41" y="366"/>
                </a:cxn>
                <a:cxn ang="0">
                  <a:pos x="32" y="433"/>
                </a:cxn>
                <a:cxn ang="0">
                  <a:pos x="32" y="457"/>
                </a:cxn>
                <a:cxn ang="0">
                  <a:pos x="29" y="494"/>
                </a:cxn>
                <a:cxn ang="0">
                  <a:pos x="18" y="533"/>
                </a:cxn>
                <a:cxn ang="0">
                  <a:pos x="18" y="561"/>
                </a:cxn>
                <a:cxn ang="0">
                  <a:pos x="13" y="582"/>
                </a:cxn>
                <a:cxn ang="0">
                  <a:pos x="13" y="604"/>
                </a:cxn>
                <a:cxn ang="0">
                  <a:pos x="12" y="649"/>
                </a:cxn>
                <a:cxn ang="0">
                  <a:pos x="10" y="683"/>
                </a:cxn>
                <a:cxn ang="0">
                  <a:pos x="78" y="716"/>
                </a:cxn>
              </a:cxnLst>
              <a:rect l="0" t="0" r="r" b="b"/>
              <a:pathLst>
                <a:path w="160" h="716">
                  <a:moveTo>
                    <a:pt x="78" y="716"/>
                  </a:moveTo>
                  <a:lnTo>
                    <a:pt x="75" y="708"/>
                  </a:lnTo>
                  <a:lnTo>
                    <a:pt x="84" y="689"/>
                  </a:lnTo>
                  <a:lnTo>
                    <a:pt x="80" y="681"/>
                  </a:lnTo>
                  <a:lnTo>
                    <a:pt x="89" y="661"/>
                  </a:lnTo>
                  <a:lnTo>
                    <a:pt x="81" y="628"/>
                  </a:lnTo>
                  <a:lnTo>
                    <a:pt x="87" y="608"/>
                  </a:lnTo>
                  <a:lnTo>
                    <a:pt x="87" y="588"/>
                  </a:lnTo>
                  <a:lnTo>
                    <a:pt x="95" y="557"/>
                  </a:lnTo>
                  <a:lnTo>
                    <a:pt x="86" y="527"/>
                  </a:lnTo>
                  <a:lnTo>
                    <a:pt x="93" y="520"/>
                  </a:lnTo>
                  <a:lnTo>
                    <a:pt x="90" y="502"/>
                  </a:lnTo>
                  <a:lnTo>
                    <a:pt x="96" y="488"/>
                  </a:lnTo>
                  <a:lnTo>
                    <a:pt x="99" y="476"/>
                  </a:lnTo>
                  <a:lnTo>
                    <a:pt x="99" y="443"/>
                  </a:lnTo>
                  <a:lnTo>
                    <a:pt x="108" y="433"/>
                  </a:lnTo>
                  <a:lnTo>
                    <a:pt x="104" y="409"/>
                  </a:lnTo>
                  <a:lnTo>
                    <a:pt x="106" y="402"/>
                  </a:lnTo>
                  <a:lnTo>
                    <a:pt x="109" y="396"/>
                  </a:lnTo>
                  <a:lnTo>
                    <a:pt x="114" y="394"/>
                  </a:lnTo>
                  <a:lnTo>
                    <a:pt x="111" y="382"/>
                  </a:lnTo>
                  <a:lnTo>
                    <a:pt x="108" y="370"/>
                  </a:lnTo>
                  <a:lnTo>
                    <a:pt x="101" y="362"/>
                  </a:lnTo>
                  <a:lnTo>
                    <a:pt x="118" y="331"/>
                  </a:lnTo>
                  <a:lnTo>
                    <a:pt x="116" y="327"/>
                  </a:lnTo>
                  <a:lnTo>
                    <a:pt x="114" y="313"/>
                  </a:lnTo>
                  <a:lnTo>
                    <a:pt x="116" y="299"/>
                  </a:lnTo>
                  <a:lnTo>
                    <a:pt x="122" y="278"/>
                  </a:lnTo>
                  <a:lnTo>
                    <a:pt x="118" y="268"/>
                  </a:lnTo>
                  <a:lnTo>
                    <a:pt x="116" y="254"/>
                  </a:lnTo>
                  <a:lnTo>
                    <a:pt x="122" y="240"/>
                  </a:lnTo>
                  <a:lnTo>
                    <a:pt x="122" y="228"/>
                  </a:lnTo>
                  <a:lnTo>
                    <a:pt x="124" y="211"/>
                  </a:lnTo>
                  <a:lnTo>
                    <a:pt x="124" y="201"/>
                  </a:lnTo>
                  <a:lnTo>
                    <a:pt x="126" y="191"/>
                  </a:lnTo>
                  <a:lnTo>
                    <a:pt x="124" y="177"/>
                  </a:lnTo>
                  <a:lnTo>
                    <a:pt x="122" y="171"/>
                  </a:lnTo>
                  <a:lnTo>
                    <a:pt x="133" y="152"/>
                  </a:lnTo>
                  <a:lnTo>
                    <a:pt x="126" y="132"/>
                  </a:lnTo>
                  <a:lnTo>
                    <a:pt x="134" y="108"/>
                  </a:lnTo>
                  <a:lnTo>
                    <a:pt x="148" y="89"/>
                  </a:lnTo>
                  <a:lnTo>
                    <a:pt x="148" y="73"/>
                  </a:lnTo>
                  <a:lnTo>
                    <a:pt x="149" y="65"/>
                  </a:lnTo>
                  <a:lnTo>
                    <a:pt x="153" y="55"/>
                  </a:lnTo>
                  <a:lnTo>
                    <a:pt x="157" y="51"/>
                  </a:lnTo>
                  <a:lnTo>
                    <a:pt x="160" y="46"/>
                  </a:lnTo>
                  <a:lnTo>
                    <a:pt x="155" y="20"/>
                  </a:lnTo>
                  <a:lnTo>
                    <a:pt x="145" y="16"/>
                  </a:lnTo>
                  <a:lnTo>
                    <a:pt x="141" y="20"/>
                  </a:lnTo>
                  <a:lnTo>
                    <a:pt x="145" y="30"/>
                  </a:lnTo>
                  <a:lnTo>
                    <a:pt x="145" y="38"/>
                  </a:lnTo>
                  <a:lnTo>
                    <a:pt x="144" y="42"/>
                  </a:lnTo>
                  <a:lnTo>
                    <a:pt x="142" y="44"/>
                  </a:lnTo>
                  <a:lnTo>
                    <a:pt x="137" y="44"/>
                  </a:lnTo>
                  <a:lnTo>
                    <a:pt x="135" y="40"/>
                  </a:lnTo>
                  <a:lnTo>
                    <a:pt x="136" y="34"/>
                  </a:lnTo>
                  <a:lnTo>
                    <a:pt x="138" y="26"/>
                  </a:lnTo>
                  <a:lnTo>
                    <a:pt x="141" y="20"/>
                  </a:lnTo>
                  <a:lnTo>
                    <a:pt x="145" y="16"/>
                  </a:lnTo>
                  <a:lnTo>
                    <a:pt x="116" y="0"/>
                  </a:lnTo>
                  <a:lnTo>
                    <a:pt x="116" y="30"/>
                  </a:lnTo>
                  <a:lnTo>
                    <a:pt x="105" y="30"/>
                  </a:lnTo>
                  <a:lnTo>
                    <a:pt x="108" y="0"/>
                  </a:lnTo>
                  <a:lnTo>
                    <a:pt x="104" y="0"/>
                  </a:lnTo>
                  <a:lnTo>
                    <a:pt x="90" y="20"/>
                  </a:lnTo>
                  <a:lnTo>
                    <a:pt x="89" y="34"/>
                  </a:lnTo>
                  <a:lnTo>
                    <a:pt x="90" y="49"/>
                  </a:lnTo>
                  <a:lnTo>
                    <a:pt x="95" y="65"/>
                  </a:lnTo>
                  <a:lnTo>
                    <a:pt x="99" y="75"/>
                  </a:lnTo>
                  <a:lnTo>
                    <a:pt x="101" y="79"/>
                  </a:lnTo>
                  <a:lnTo>
                    <a:pt x="90" y="93"/>
                  </a:lnTo>
                  <a:lnTo>
                    <a:pt x="90" y="130"/>
                  </a:lnTo>
                  <a:lnTo>
                    <a:pt x="85" y="132"/>
                  </a:lnTo>
                  <a:lnTo>
                    <a:pt x="86" y="142"/>
                  </a:lnTo>
                  <a:lnTo>
                    <a:pt x="86" y="156"/>
                  </a:lnTo>
                  <a:lnTo>
                    <a:pt x="84" y="167"/>
                  </a:lnTo>
                  <a:lnTo>
                    <a:pt x="81" y="179"/>
                  </a:lnTo>
                  <a:lnTo>
                    <a:pt x="69" y="193"/>
                  </a:lnTo>
                  <a:lnTo>
                    <a:pt x="71" y="221"/>
                  </a:lnTo>
                  <a:lnTo>
                    <a:pt x="54" y="240"/>
                  </a:lnTo>
                  <a:lnTo>
                    <a:pt x="59" y="278"/>
                  </a:lnTo>
                  <a:lnTo>
                    <a:pt x="48" y="305"/>
                  </a:lnTo>
                  <a:lnTo>
                    <a:pt x="52" y="325"/>
                  </a:lnTo>
                  <a:lnTo>
                    <a:pt x="41" y="366"/>
                  </a:lnTo>
                  <a:lnTo>
                    <a:pt x="47" y="390"/>
                  </a:lnTo>
                  <a:lnTo>
                    <a:pt x="32" y="433"/>
                  </a:lnTo>
                  <a:lnTo>
                    <a:pt x="37" y="449"/>
                  </a:lnTo>
                  <a:lnTo>
                    <a:pt x="32" y="457"/>
                  </a:lnTo>
                  <a:lnTo>
                    <a:pt x="28" y="468"/>
                  </a:lnTo>
                  <a:lnTo>
                    <a:pt x="29" y="494"/>
                  </a:lnTo>
                  <a:lnTo>
                    <a:pt x="32" y="506"/>
                  </a:lnTo>
                  <a:lnTo>
                    <a:pt x="18" y="533"/>
                  </a:lnTo>
                  <a:lnTo>
                    <a:pt x="22" y="553"/>
                  </a:lnTo>
                  <a:lnTo>
                    <a:pt x="18" y="561"/>
                  </a:lnTo>
                  <a:lnTo>
                    <a:pt x="14" y="571"/>
                  </a:lnTo>
                  <a:lnTo>
                    <a:pt x="13" y="582"/>
                  </a:lnTo>
                  <a:lnTo>
                    <a:pt x="17" y="584"/>
                  </a:lnTo>
                  <a:lnTo>
                    <a:pt x="13" y="604"/>
                  </a:lnTo>
                  <a:lnTo>
                    <a:pt x="11" y="624"/>
                  </a:lnTo>
                  <a:lnTo>
                    <a:pt x="12" y="649"/>
                  </a:lnTo>
                  <a:lnTo>
                    <a:pt x="4" y="651"/>
                  </a:lnTo>
                  <a:lnTo>
                    <a:pt x="10" y="683"/>
                  </a:lnTo>
                  <a:lnTo>
                    <a:pt x="0" y="697"/>
                  </a:lnTo>
                  <a:lnTo>
                    <a:pt x="78" y="716"/>
                  </a:lnTo>
                  <a:close/>
                </a:path>
              </a:pathLst>
            </a:custGeom>
            <a:solidFill>
              <a:srgbClr val="C00101"/>
            </a:solidFill>
            <a:ln w="9525">
              <a:noFill/>
              <a:round/>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pSp>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8678" name="Rectangle 72"/>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69634" name="Rectangle 4"/>
          <p:cNvSpPr/>
          <p:nvPr/>
        </p:nvSpPr>
        <p:spPr>
          <a:xfrm>
            <a:off x="609600" y="1331913"/>
            <a:ext cx="56959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6.</a:t>
            </a:r>
            <a:r>
              <a:rPr lang="zh-CN" altLang="en-US" sz="2800" dirty="0">
                <a:solidFill>
                  <a:srgbClr val="1136EF"/>
                </a:solidFill>
                <a:latin typeface="楷体_GB2312" pitchFamily="49" charset="-122"/>
                <a:ea typeface="楷体_GB2312" pitchFamily="49" charset="-122"/>
              </a:rPr>
              <a:t>作业许可证的期限、延期和关闭</a:t>
            </a:r>
            <a:endParaRPr lang="zh-CN" altLang="en-US" sz="2800" dirty="0">
              <a:solidFill>
                <a:srgbClr val="1136EF"/>
              </a:solidFill>
              <a:latin typeface="楷体_GB2312" pitchFamily="49" charset="-122"/>
              <a:ea typeface="楷体_GB2312" pitchFamily="49" charset="-122"/>
            </a:endParaRPr>
          </a:p>
        </p:txBody>
      </p:sp>
      <p:sp>
        <p:nvSpPr>
          <p:cNvPr id="69635" name="Rectangle 5"/>
          <p:cNvSpPr>
            <a:spLocks noGrp="1"/>
          </p:cNvSpPr>
          <p:nvPr>
            <p:ph idx="1"/>
          </p:nvPr>
        </p:nvSpPr>
        <p:spPr>
          <a:xfrm>
            <a:off x="355600" y="2166938"/>
            <a:ext cx="9869488" cy="4422775"/>
          </a:xfrm>
          <a:ln w="28575">
            <a:solidFill>
              <a:srgbClr val="800080"/>
            </a:solidFill>
            <a:miter/>
          </a:ln>
        </p:spPr>
        <p:txBody>
          <a:bodyPr vert="horz" wrap="square" lIns="103718" tIns="51860" rIns="103718" bIns="51860" anchor="t"/>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高处作业许可证的有效期限</a:t>
            </a:r>
            <a:r>
              <a:rPr lang="zh-CN" altLang="en-US" sz="2400" b="1" dirty="0">
                <a:solidFill>
                  <a:srgbClr val="FF0000"/>
                </a:solidFill>
                <a:latin typeface="楷体_GB2312" pitchFamily="49" charset="-122"/>
                <a:ea typeface="楷体_GB2312" pitchFamily="49" charset="-122"/>
              </a:rPr>
              <a:t>不得超过一个班次</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如果在书面审查和现场核查过程中，经确认需要更多的时间进行作业，应根据作业性质、作业风险、作业时间，经相关各方协商一致确定作业许可证的延期次数。超过延期次数的，重新办理高处作业许可证；</a:t>
            </a:r>
            <a:endParaRPr lang="zh-CN" altLang="en-US" sz="24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作业完成后，申请人与批准人在现场验收合格后，双方签字后方可关闭作业许可证。</a:t>
            </a:r>
            <a:endParaRPr lang="zh-CN" altLang="en-US" sz="2400" b="1" dirty="0">
              <a:latin typeface="楷体_GB2312" pitchFamily="49" charset="-122"/>
              <a:ea typeface="楷体_GB2312" pitchFamily="49" charset="-122"/>
            </a:endParaRPr>
          </a:p>
        </p:txBody>
      </p:sp>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69637" name="Rectangle 8"/>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70658" name="Rectangle 4"/>
          <p:cNvSpPr/>
          <p:nvPr/>
        </p:nvSpPr>
        <p:spPr>
          <a:xfrm>
            <a:off x="976313" y="1331913"/>
            <a:ext cx="3384550" cy="690562"/>
          </a:xfrm>
          <a:prstGeom prst="rect">
            <a:avLst/>
          </a:prstGeom>
          <a:noFill/>
          <a:ln w="9525">
            <a:noFill/>
          </a:ln>
        </p:spPr>
        <p:txBody>
          <a:bodyPr wrap="none" anchor="t">
            <a:spAutoFit/>
          </a:bodyPr>
          <a:p>
            <a:pPr algn="ctr" defTabSz="1075055" fontAlgn="base">
              <a:lnSpc>
                <a:spcPct val="140000"/>
              </a:lnSpc>
            </a:pPr>
            <a:r>
              <a:rPr lang="en-US" altLang="zh-CN" sz="2800" dirty="0">
                <a:solidFill>
                  <a:srgbClr val="1136EF"/>
                </a:solidFill>
                <a:latin typeface="楷体_GB2312" pitchFamily="49" charset="-122"/>
                <a:ea typeface="楷体_GB2312" pitchFamily="49" charset="-122"/>
              </a:rPr>
              <a:t>7.</a:t>
            </a:r>
            <a:r>
              <a:rPr lang="zh-CN" altLang="en-US" sz="2800" dirty="0">
                <a:solidFill>
                  <a:srgbClr val="1136EF"/>
                </a:solidFill>
                <a:latin typeface="楷体_GB2312" pitchFamily="49" charset="-122"/>
                <a:ea typeface="楷体_GB2312" pitchFamily="49" charset="-122"/>
              </a:rPr>
              <a:t>作业许可证的取消</a:t>
            </a:r>
            <a:endParaRPr lang="en-US" altLang="zh-CN" sz="2800" dirty="0">
              <a:solidFill>
                <a:srgbClr val="1136EF"/>
              </a:solidFill>
              <a:latin typeface="楷体_GB2312" pitchFamily="49" charset="-122"/>
              <a:ea typeface="楷体_GB2312" pitchFamily="49" charset="-122"/>
            </a:endParaRPr>
          </a:p>
        </p:txBody>
      </p:sp>
      <p:sp>
        <p:nvSpPr>
          <p:cNvPr id="70659" name="Rectangle 5"/>
          <p:cNvSpPr>
            <a:spLocks noGrp="1"/>
          </p:cNvSpPr>
          <p:nvPr>
            <p:ph idx="1"/>
          </p:nvPr>
        </p:nvSpPr>
        <p:spPr>
          <a:xfrm>
            <a:off x="792163" y="2022475"/>
            <a:ext cx="9217025" cy="4710113"/>
          </a:xfrm>
          <a:ln w="28575">
            <a:solidFill>
              <a:srgbClr val="800080"/>
            </a:solidFill>
            <a:miter/>
          </a:ln>
        </p:spPr>
        <p:txBody>
          <a:bodyPr vert="horz" wrap="square" lIns="103718" tIns="51860" rIns="103718" bIns="51860" anchor="t"/>
          <a:p>
            <a:pPr marL="266700" lvl="1" indent="0" algn="just" defTabSz="914400" eaLnBrk="1" hangingPunct="1">
              <a:lnSpc>
                <a:spcPct val="120000"/>
              </a:lnSpc>
              <a:buFont typeface="Wingdings" panose="05000000000000000000" pitchFamily="2" charset="2"/>
              <a:buNone/>
            </a:pPr>
            <a:r>
              <a:rPr lang="zh-CN" altLang="en-US" sz="26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当发生下列任何一种情况时，生产单位和作业单位的现场监督人员应立即取消作业，终止相关作业许可证，并通知批准人。若要继续作业，应重新办理许可证。</a:t>
            </a:r>
            <a:endParaRPr lang="zh-CN" altLang="en-US" sz="2400" b="1" dirty="0">
              <a:latin typeface="楷体_GB2312" pitchFamily="49" charset="-122"/>
              <a:ea typeface="楷体_GB2312" pitchFamily="49" charset="-122"/>
            </a:endParaRPr>
          </a:p>
          <a:p>
            <a:pPr marL="624205" lvl="2" indent="520700" algn="just" defTabSz="914400" eaLnBrk="1" hangingPunct="1">
              <a:lnSpc>
                <a:spcPct val="120000"/>
              </a:lnSpc>
              <a:buFont typeface="Wingdings" panose="05000000000000000000" pitchFamily="2" charset="2"/>
              <a:buChar char="p"/>
            </a:pPr>
            <a:r>
              <a:rPr lang="zh-CN" altLang="en-US" sz="2400" b="1" dirty="0">
                <a:latin typeface="楷体_GB2312" pitchFamily="49" charset="-122"/>
                <a:ea typeface="楷体_GB2312" pitchFamily="49" charset="-122"/>
              </a:rPr>
              <a:t>作业环境和条件发生变化； </a:t>
            </a:r>
            <a:endParaRPr lang="zh-CN" altLang="en-US" sz="2400" b="1" dirty="0">
              <a:latin typeface="楷体_GB2312" pitchFamily="49" charset="-122"/>
              <a:ea typeface="楷体_GB2312" pitchFamily="49" charset="-122"/>
            </a:endParaRPr>
          </a:p>
          <a:p>
            <a:pPr marL="624205" lvl="2" indent="520700" algn="just" defTabSz="914400" eaLnBrk="1" hangingPunct="1">
              <a:lnSpc>
                <a:spcPct val="120000"/>
              </a:lnSpc>
              <a:buFont typeface="Wingdings" panose="05000000000000000000" pitchFamily="2" charset="2"/>
              <a:buChar char="p"/>
            </a:pPr>
            <a:r>
              <a:rPr lang="zh-CN" altLang="en-US" sz="2400" b="1" dirty="0">
                <a:latin typeface="楷体_GB2312" pitchFamily="49" charset="-122"/>
                <a:ea typeface="楷体_GB2312" pitchFamily="49" charset="-122"/>
              </a:rPr>
              <a:t>作业内容发生改变；</a:t>
            </a:r>
            <a:endParaRPr lang="zh-CN" altLang="en-US" sz="2400" b="1" dirty="0">
              <a:latin typeface="楷体_GB2312" pitchFamily="49" charset="-122"/>
              <a:ea typeface="楷体_GB2312" pitchFamily="49" charset="-122"/>
            </a:endParaRPr>
          </a:p>
          <a:p>
            <a:pPr marL="624205" lvl="2" indent="520700" algn="just" defTabSz="914400" eaLnBrk="1" hangingPunct="1">
              <a:lnSpc>
                <a:spcPct val="120000"/>
              </a:lnSpc>
              <a:buFont typeface="Wingdings" panose="05000000000000000000" pitchFamily="2" charset="2"/>
              <a:buChar char="p"/>
            </a:pPr>
            <a:r>
              <a:rPr lang="zh-CN" altLang="en-US" sz="2400" b="1" dirty="0">
                <a:latin typeface="楷体_GB2312" pitchFamily="49" charset="-122"/>
                <a:ea typeface="楷体_GB2312" pitchFamily="49" charset="-122"/>
              </a:rPr>
              <a:t>高处作业与作业计划的要求发生重大偏离；</a:t>
            </a:r>
            <a:endParaRPr lang="zh-CN" altLang="en-US" sz="2400" b="1" dirty="0">
              <a:latin typeface="楷体_GB2312" pitchFamily="49" charset="-122"/>
              <a:ea typeface="楷体_GB2312" pitchFamily="49" charset="-122"/>
            </a:endParaRPr>
          </a:p>
          <a:p>
            <a:pPr marL="624205" lvl="2" indent="520700" algn="just" defTabSz="914400" eaLnBrk="1" hangingPunct="1">
              <a:lnSpc>
                <a:spcPct val="120000"/>
              </a:lnSpc>
              <a:buFont typeface="Wingdings" panose="05000000000000000000" pitchFamily="2" charset="2"/>
              <a:buChar char="p"/>
            </a:pPr>
            <a:r>
              <a:rPr lang="zh-CN" altLang="en-US" sz="2400" b="1" dirty="0">
                <a:latin typeface="楷体_GB2312" pitchFamily="49" charset="-122"/>
                <a:ea typeface="楷体_GB2312" pitchFamily="49" charset="-122"/>
              </a:rPr>
              <a:t>发现有可能造成人身伤害的违章行为；</a:t>
            </a:r>
            <a:endParaRPr lang="zh-CN" altLang="en-US" sz="2400" b="1" dirty="0">
              <a:latin typeface="楷体_GB2312" pitchFamily="49" charset="-122"/>
              <a:ea typeface="楷体_GB2312" pitchFamily="49" charset="-122"/>
            </a:endParaRPr>
          </a:p>
          <a:p>
            <a:pPr marL="624205" lvl="2" indent="520700" algn="just" defTabSz="914400" eaLnBrk="1" hangingPunct="1">
              <a:lnSpc>
                <a:spcPct val="120000"/>
              </a:lnSpc>
              <a:buFont typeface="Wingdings" panose="05000000000000000000" pitchFamily="2" charset="2"/>
              <a:buChar char="p"/>
            </a:pPr>
            <a:r>
              <a:rPr lang="zh-CN" altLang="en-US" sz="2400" b="1" dirty="0">
                <a:latin typeface="楷体_GB2312" pitchFamily="49" charset="-122"/>
                <a:ea typeface="楷体_GB2312" pitchFamily="49" charset="-122"/>
              </a:rPr>
              <a:t>现场作业人员发现重大安全隐患；</a:t>
            </a:r>
            <a:endParaRPr lang="zh-CN" altLang="en-US" sz="2400" b="1" dirty="0">
              <a:latin typeface="楷体_GB2312" pitchFamily="49" charset="-122"/>
              <a:ea typeface="楷体_GB2312" pitchFamily="49" charset="-122"/>
            </a:endParaRPr>
          </a:p>
          <a:p>
            <a:pPr marL="624205" lvl="2" indent="520700" algn="just" defTabSz="914400" eaLnBrk="1" hangingPunct="1">
              <a:lnSpc>
                <a:spcPct val="120000"/>
              </a:lnSpc>
              <a:buFont typeface="Wingdings" panose="05000000000000000000" pitchFamily="2" charset="2"/>
              <a:buChar char="p"/>
            </a:pPr>
            <a:r>
              <a:rPr lang="zh-CN" altLang="en-US" sz="2400" b="1" dirty="0">
                <a:latin typeface="楷体_GB2312" pitchFamily="49" charset="-122"/>
                <a:ea typeface="楷体_GB2312" pitchFamily="49" charset="-122"/>
              </a:rPr>
              <a:t>事故状态下。</a:t>
            </a:r>
            <a:endParaRPr lang="zh-CN" altLang="en-US" sz="2400" b="1" dirty="0">
              <a:latin typeface="楷体_GB2312" pitchFamily="49" charset="-122"/>
              <a:ea typeface="楷体_GB2312" pitchFamily="49" charset="-122"/>
            </a:endParaRPr>
          </a:p>
        </p:txBody>
      </p:sp>
      <p:pic>
        <p:nvPicPr>
          <p:cNvPr id="70660" name="Picture 8" descr="Pic3"/>
          <p:cNvPicPr>
            <a:picLocks noChangeAspect="1"/>
          </p:cNvPicPr>
          <p:nvPr/>
        </p:nvPicPr>
        <p:blipFill>
          <a:blip r:embed="rId1"/>
          <a:stretch>
            <a:fillRect/>
          </a:stretch>
        </p:blipFill>
        <p:spPr>
          <a:xfrm>
            <a:off x="8280400" y="4984750"/>
            <a:ext cx="2016125" cy="1892300"/>
          </a:xfrm>
          <a:prstGeom prst="rect">
            <a:avLst/>
          </a:prstGeom>
          <a:noFill/>
          <a:ln w="9525" cap="flat" cmpd="sng">
            <a:solidFill>
              <a:schemeClr val="tx1"/>
            </a:solidFill>
            <a:prstDash val="solid"/>
            <a:miter/>
            <a:headEnd type="none" w="med" len="med"/>
            <a:tailEnd type="none" w="med" len="med"/>
          </a:ln>
        </p:spPr>
      </p:pic>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0662" name="Rectangle 10"/>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71682" name="Rectangle 4"/>
          <p:cNvSpPr/>
          <p:nvPr/>
        </p:nvSpPr>
        <p:spPr>
          <a:xfrm>
            <a:off x="887413" y="1189038"/>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8.</a:t>
            </a:r>
            <a:r>
              <a:rPr lang="zh-CN" altLang="en-US" sz="2800" dirty="0">
                <a:solidFill>
                  <a:srgbClr val="1136EF"/>
                </a:solidFill>
                <a:latin typeface="楷体_GB2312" pitchFamily="49" charset="-122"/>
                <a:ea typeface="楷体_GB2312" pitchFamily="49" charset="-122"/>
              </a:rPr>
              <a:t>作业许可证的管理</a:t>
            </a:r>
            <a:endParaRPr lang="en-US" altLang="zh-CN" sz="2800" dirty="0">
              <a:solidFill>
                <a:srgbClr val="1136EF"/>
              </a:solidFill>
              <a:latin typeface="楷体_GB2312" pitchFamily="49" charset="-122"/>
              <a:ea typeface="楷体_GB2312" pitchFamily="49" charset="-122"/>
            </a:endParaRPr>
          </a:p>
        </p:txBody>
      </p:sp>
      <p:sp>
        <p:nvSpPr>
          <p:cNvPr id="71683" name="Rectangle 5"/>
          <p:cNvSpPr>
            <a:spLocks noGrp="1"/>
          </p:cNvSpPr>
          <p:nvPr>
            <p:ph idx="1"/>
          </p:nvPr>
        </p:nvSpPr>
        <p:spPr>
          <a:xfrm>
            <a:off x="792163" y="2022475"/>
            <a:ext cx="9217025" cy="4710113"/>
          </a:xfrm>
          <a:ln w="28575">
            <a:solidFill>
              <a:srgbClr val="800080"/>
            </a:solidFill>
            <a:miter/>
          </a:ln>
        </p:spPr>
        <p:txBody>
          <a:bodyPr vert="horz" wrap="square" lIns="103718" tIns="51860" rIns="103718" bIns="51860" anchor="t"/>
          <a:p>
            <a:pPr marL="266700" lvl="1" indent="0" algn="just" defTabSz="914400" eaLnBrk="1" hangingPunct="1">
              <a:lnSpc>
                <a:spcPct val="110000"/>
              </a:lnSpc>
              <a:buFont typeface="Wingdings" panose="05000000000000000000" pitchFamily="2" charset="2"/>
              <a:buChar char="p"/>
            </a:pPr>
            <a:r>
              <a:rPr lang="zh-CN" altLang="en-US" sz="2600" b="1" dirty="0">
                <a:latin typeface="楷体_GB2312" pitchFamily="49" charset="-122"/>
                <a:ea typeface="楷体_GB2312" pitchFamily="49" charset="-122"/>
              </a:rPr>
              <a:t> 作业许可证应包含作业活动的基本信息，包括：</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zh-CN" altLang="en-US"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作业单位；</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作业区域；</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作业范围、内容；</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作业时间；</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作业危害及相应的控制措施；</a:t>
            </a:r>
            <a:endParaRPr lang="zh-CN" altLang="en-US" sz="2600" b="1" dirty="0">
              <a:solidFill>
                <a:srgbClr val="FF0000"/>
              </a:solidFill>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作业申请；</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作业批准；</a:t>
            </a:r>
            <a:endParaRPr lang="zh-CN" altLang="en-US" sz="2600" b="1" dirty="0">
              <a:latin typeface="楷体_GB2312" pitchFamily="49" charset="-122"/>
              <a:ea typeface="楷体_GB2312" pitchFamily="49" charset="-122"/>
            </a:endParaRPr>
          </a:p>
          <a:p>
            <a:pPr marL="266700" lvl="1" indent="0" algn="just" defTabSz="914400" eaLnBrk="1" hangingPunct="1">
              <a:lnSpc>
                <a:spcPct val="110000"/>
              </a:lnSpc>
              <a:buFont typeface="Wingdings" panose="05000000000000000000" pitchFamily="2" charset="2"/>
              <a:buNone/>
            </a:pPr>
            <a:r>
              <a:rPr lang="en-US" altLang="zh-CN" sz="2600" b="1" dirty="0">
                <a:latin typeface="楷体_GB2312" pitchFamily="49" charset="-122"/>
                <a:ea typeface="楷体_GB2312" pitchFamily="49" charset="-122"/>
              </a:rPr>
              <a:t>   </a:t>
            </a:r>
            <a:r>
              <a:rPr lang="en-US" altLang="zh-CN" sz="2600" b="1" dirty="0">
                <a:ea typeface="楷体_GB2312" pitchFamily="49" charset="-122"/>
              </a:rPr>
              <a:t>—</a:t>
            </a: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作业关闭。    </a:t>
            </a:r>
            <a:r>
              <a:rPr lang="zh-CN" altLang="en-US" sz="2600" b="1" dirty="0">
                <a:solidFill>
                  <a:srgbClr val="FF0000"/>
                </a:solidFill>
                <a:latin typeface="楷体_GB2312" pitchFamily="49" charset="-122"/>
                <a:ea typeface="楷体_GB2312" pitchFamily="49" charset="-122"/>
              </a:rPr>
              <a:t>注：作业许可证还应编号。</a:t>
            </a:r>
            <a:endParaRPr lang="zh-CN" altLang="en-US" sz="2600" b="1" dirty="0">
              <a:solidFill>
                <a:srgbClr val="FF0000"/>
              </a:solidFill>
              <a:latin typeface="楷体_GB2312" pitchFamily="49" charset="-122"/>
              <a:ea typeface="楷体_GB2312" pitchFamily="49" charset="-122"/>
            </a:endParaRPr>
          </a:p>
        </p:txBody>
      </p:sp>
      <p:graphicFrame>
        <p:nvGraphicFramePr>
          <p:cNvPr id="71684" name="Object 10"/>
          <p:cNvGraphicFramePr/>
          <p:nvPr/>
        </p:nvGraphicFramePr>
        <p:xfrm>
          <a:off x="7272338" y="4645025"/>
          <a:ext cx="1609725" cy="1208088"/>
        </p:xfrm>
        <a:graphic>
          <a:graphicData uri="http://schemas.openxmlformats.org/presentationml/2006/ole">
            <mc:AlternateContent xmlns:mc="http://schemas.openxmlformats.org/markup-compatibility/2006">
              <mc:Choice xmlns:v="urn:schemas-microsoft-com:vml" Requires="v">
                <p:oleObj spid="_x0000_s3078" name="" showAsIcon="1" r:id="rId1" imgW="914400" imgH="685800" progId="Word.Document.8">
                  <p:embed/>
                </p:oleObj>
              </mc:Choice>
              <mc:Fallback>
                <p:oleObj name="" showAsIcon="1" r:id="rId1" imgW="914400" imgH="685800" progId="Word.Document.8">
                  <p:embed/>
                  <p:pic>
                    <p:nvPicPr>
                      <p:cNvPr id="0" name="图片 3077"/>
                      <p:cNvPicPr/>
                      <p:nvPr/>
                    </p:nvPicPr>
                    <p:blipFill>
                      <a:blip r:embed="rId2"/>
                      <a:stretch>
                        <a:fillRect/>
                      </a:stretch>
                    </p:blipFill>
                    <p:spPr>
                      <a:xfrm>
                        <a:off x="7272338" y="4645025"/>
                        <a:ext cx="1609725" cy="1208088"/>
                      </a:xfrm>
                      <a:prstGeom prst="rect">
                        <a:avLst/>
                      </a:prstGeom>
                      <a:noFill/>
                      <a:ln w="38100">
                        <a:noFill/>
                        <a:miter/>
                      </a:ln>
                    </p:spPr>
                  </p:pic>
                </p:oleObj>
              </mc:Fallback>
            </mc:AlternateContent>
          </a:graphicData>
        </a:graphic>
      </p:graphicFrame>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1686" name="Rectangle 12"/>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72706" name="Rectangle 4"/>
          <p:cNvSpPr/>
          <p:nvPr/>
        </p:nvSpPr>
        <p:spPr>
          <a:xfrm>
            <a:off x="887413" y="1189038"/>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8.</a:t>
            </a:r>
            <a:r>
              <a:rPr lang="zh-CN" altLang="en-US" sz="2800" dirty="0">
                <a:solidFill>
                  <a:srgbClr val="1136EF"/>
                </a:solidFill>
                <a:latin typeface="楷体_GB2312" pitchFamily="49" charset="-122"/>
                <a:ea typeface="楷体_GB2312" pitchFamily="49" charset="-122"/>
              </a:rPr>
              <a:t>作业许可证的管理</a:t>
            </a:r>
            <a:endParaRPr lang="en-US" altLang="zh-CN" sz="2800" dirty="0">
              <a:solidFill>
                <a:srgbClr val="1136EF"/>
              </a:solidFill>
              <a:latin typeface="楷体_GB2312" pitchFamily="49" charset="-122"/>
              <a:ea typeface="楷体_GB2312" pitchFamily="49" charset="-122"/>
            </a:endParaRPr>
          </a:p>
        </p:txBody>
      </p:sp>
      <p:sp>
        <p:nvSpPr>
          <p:cNvPr id="72707" name="Rectangle 5"/>
          <p:cNvSpPr>
            <a:spLocks noGrp="1"/>
          </p:cNvSpPr>
          <p:nvPr>
            <p:ph idx="1"/>
          </p:nvPr>
        </p:nvSpPr>
        <p:spPr>
          <a:xfrm>
            <a:off x="792163" y="2022475"/>
            <a:ext cx="9217025" cy="4422775"/>
          </a:xfrm>
          <a:ln w="28575">
            <a:solidFill>
              <a:srgbClr val="800080"/>
            </a:solidFill>
            <a:miter/>
          </a:ln>
        </p:spPr>
        <p:txBody>
          <a:bodyPr vert="horz" wrap="square" lIns="103718" tIns="51860" rIns="103718" bIns="51860" anchor="t"/>
          <a:p>
            <a:pPr marL="266700" lvl="1" indent="0" algn="just" defTabSz="914400" eaLnBrk="1" hangingPunct="1">
              <a:lnSpc>
                <a:spcPct val="140000"/>
              </a:lnSpc>
              <a:buFont typeface="Wingdings" panose="05000000000000000000" pitchFamily="2" charset="2"/>
              <a:buChar char="p"/>
            </a:pPr>
            <a:r>
              <a:rPr lang="zh-CN" altLang="en-US" sz="2400" b="1" dirty="0">
                <a:latin typeface="楷体_GB2312" pitchFamily="49" charset="-122"/>
                <a:ea typeface="楷体_GB2312" pitchFamily="49" charset="-122"/>
              </a:rPr>
              <a:t> 高处作业许可证</a:t>
            </a:r>
            <a:r>
              <a:rPr lang="zh-CN" altLang="en-US" sz="2400" b="1" dirty="0">
                <a:solidFill>
                  <a:srgbClr val="FF0000"/>
                </a:solidFill>
                <a:latin typeface="楷体_GB2312" pitchFamily="49" charset="-122"/>
                <a:ea typeface="楷体_GB2312" pitchFamily="49" charset="-122"/>
              </a:rPr>
              <a:t>一式四联：</a:t>
            </a:r>
            <a:endParaRPr lang="zh-CN" altLang="en-US" sz="2400" b="1" dirty="0">
              <a:solidFill>
                <a:srgbClr val="FF0000"/>
              </a:solidFill>
              <a:latin typeface="楷体_GB2312" pitchFamily="49" charset="-122"/>
              <a:ea typeface="楷体_GB2312" pitchFamily="49" charset="-122"/>
            </a:endParaRPr>
          </a:p>
          <a:p>
            <a:pPr marL="446405" lvl="2" indent="366395" algn="just" defTabSz="914400" eaLnBrk="1" hangingPunct="1">
              <a:lnSpc>
                <a:spcPct val="120000"/>
              </a:lnSpc>
              <a:buFont typeface="Wingdings" panose="05000000000000000000" pitchFamily="2" charset="2"/>
              <a:buNone/>
            </a:pPr>
            <a:r>
              <a:rPr lang="en-US" altLang="zh-CN" sz="2400" b="1" dirty="0">
                <a:solidFill>
                  <a:srgbClr val="FF0000"/>
                </a:solidFill>
                <a:ea typeface="楷体_GB2312" pitchFamily="49" charset="-122"/>
              </a:rPr>
              <a:t>—</a:t>
            </a:r>
            <a:r>
              <a:rPr lang="en-US" altLang="zh-CN" sz="2400" b="1" dirty="0">
                <a:solidFill>
                  <a:srgbClr val="FF0000"/>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第一联：悬挂在作业现场；</a:t>
            </a:r>
            <a:endParaRPr lang="zh-CN" altLang="en-US" sz="2400" b="1" dirty="0">
              <a:solidFill>
                <a:srgbClr val="FF0000"/>
              </a:solidFill>
              <a:latin typeface="楷体_GB2312" pitchFamily="49" charset="-122"/>
              <a:ea typeface="楷体_GB2312" pitchFamily="49" charset="-122"/>
            </a:endParaRPr>
          </a:p>
          <a:p>
            <a:pPr marL="446405" lvl="2" indent="366395" algn="just" defTabSz="914400" eaLnBrk="1" hangingPunct="1">
              <a:lnSpc>
                <a:spcPct val="120000"/>
              </a:lnSpc>
              <a:buFont typeface="Wingdings" panose="05000000000000000000" pitchFamily="2" charset="2"/>
              <a:buNone/>
            </a:pPr>
            <a:r>
              <a:rPr lang="en-US" altLang="zh-CN" sz="2400" b="1" dirty="0">
                <a:solidFill>
                  <a:srgbClr val="FF0000"/>
                </a:solidFill>
                <a:ea typeface="楷体_GB2312" pitchFamily="49" charset="-122"/>
              </a:rPr>
              <a:t>—</a:t>
            </a:r>
            <a:r>
              <a:rPr lang="en-US" altLang="zh-CN" sz="2400" b="1" dirty="0">
                <a:solidFill>
                  <a:srgbClr val="FF0000"/>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第二联：张贴在控制室或值班室等公开处，以示沟通；</a:t>
            </a:r>
            <a:endParaRPr lang="zh-CN" altLang="en-US" sz="2400" b="1" dirty="0">
              <a:solidFill>
                <a:srgbClr val="FF0000"/>
              </a:solidFill>
              <a:latin typeface="楷体_GB2312" pitchFamily="49" charset="-122"/>
              <a:ea typeface="楷体_GB2312" pitchFamily="49" charset="-122"/>
            </a:endParaRPr>
          </a:p>
          <a:p>
            <a:pPr marL="446405" lvl="2" indent="366395" algn="just" defTabSz="914400" eaLnBrk="1" hangingPunct="1">
              <a:lnSpc>
                <a:spcPct val="120000"/>
              </a:lnSpc>
              <a:buFont typeface="Wingdings" panose="05000000000000000000" pitchFamily="2" charset="2"/>
              <a:buNone/>
            </a:pPr>
            <a:r>
              <a:rPr lang="en-US" altLang="zh-CN" sz="2400" b="1" dirty="0">
                <a:solidFill>
                  <a:srgbClr val="FF0000"/>
                </a:solidFill>
                <a:ea typeface="楷体_GB2312" pitchFamily="49" charset="-122"/>
              </a:rPr>
              <a:t>—</a:t>
            </a:r>
            <a:r>
              <a:rPr lang="en-US" altLang="zh-CN" sz="2400" b="1" dirty="0">
                <a:solidFill>
                  <a:srgbClr val="FF0000"/>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第三联：送给相关方，以示沟通；</a:t>
            </a:r>
            <a:endParaRPr lang="zh-CN" altLang="en-US" sz="2400" b="1" dirty="0">
              <a:solidFill>
                <a:srgbClr val="FF0000"/>
              </a:solidFill>
              <a:latin typeface="楷体_GB2312" pitchFamily="49" charset="-122"/>
              <a:ea typeface="楷体_GB2312" pitchFamily="49" charset="-122"/>
            </a:endParaRPr>
          </a:p>
          <a:p>
            <a:pPr marL="446405" lvl="2" indent="366395" algn="just" defTabSz="914400" eaLnBrk="1" hangingPunct="1">
              <a:lnSpc>
                <a:spcPct val="120000"/>
              </a:lnSpc>
              <a:buFont typeface="Wingdings" panose="05000000000000000000" pitchFamily="2" charset="2"/>
              <a:buNone/>
            </a:pPr>
            <a:r>
              <a:rPr lang="en-US" altLang="zh-CN" sz="2400" b="1" dirty="0">
                <a:solidFill>
                  <a:srgbClr val="FF0000"/>
                </a:solidFill>
                <a:ea typeface="楷体_GB2312" pitchFamily="49" charset="-122"/>
              </a:rPr>
              <a:t>—</a:t>
            </a:r>
            <a:r>
              <a:rPr lang="en-US" altLang="zh-CN" sz="2400" b="1" dirty="0">
                <a:solidFill>
                  <a:srgbClr val="FF0000"/>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第四联：保存在批准人处。</a:t>
            </a:r>
            <a:endParaRPr lang="zh-CN" altLang="en-US" sz="2400" b="1" dirty="0">
              <a:latin typeface="楷体_GB2312" pitchFamily="49" charset="-122"/>
              <a:ea typeface="楷体_GB2312" pitchFamily="49" charset="-122"/>
            </a:endParaRPr>
          </a:p>
          <a:p>
            <a:pPr marL="266700" lvl="1" indent="0" algn="just" defTabSz="914400" eaLnBrk="1" hangingPunct="1">
              <a:lnSpc>
                <a:spcPct val="140000"/>
              </a:lnSpc>
              <a:buFont typeface="Wingdings" panose="05000000000000000000" pitchFamily="2" charset="2"/>
              <a:buChar char="p"/>
            </a:pPr>
            <a:r>
              <a:rPr lang="zh-CN" altLang="en-US" sz="2400" b="1" dirty="0">
                <a:latin typeface="楷体_GB2312" pitchFamily="49" charset="-122"/>
                <a:ea typeface="楷体_GB2312" pitchFamily="49" charset="-122"/>
              </a:rPr>
              <a:t> 当作业许可证分发后，不得再作任何修改。工作完成后，许可证第一联由申请人、批准方签字关闭后交批准方存档。许可证存档并保存一年（包括已取消作废的许可证）。</a:t>
            </a:r>
            <a:endParaRPr lang="zh-CN" altLang="en-US" sz="2400" b="1" dirty="0">
              <a:latin typeface="楷体_GB2312" pitchFamily="49" charset="-122"/>
              <a:ea typeface="楷体_GB2312" pitchFamily="49" charset="-122"/>
            </a:endParaRPr>
          </a:p>
        </p:txBody>
      </p:sp>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2709" name="Rectangle 7"/>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73730" name="Rectangle 4"/>
          <p:cNvSpPr/>
          <p:nvPr/>
        </p:nvSpPr>
        <p:spPr>
          <a:xfrm>
            <a:off x="887413" y="1189038"/>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9.</a:t>
            </a:r>
            <a:r>
              <a:rPr lang="zh-CN" altLang="en-US" sz="2800" dirty="0">
                <a:solidFill>
                  <a:srgbClr val="1136EF"/>
                </a:solidFill>
                <a:latin typeface="楷体_GB2312" pitchFamily="49" charset="-122"/>
                <a:ea typeface="楷体_GB2312" pitchFamily="49" charset="-122"/>
              </a:rPr>
              <a:t>作业许可证的管理</a:t>
            </a:r>
            <a:endParaRPr lang="en-US" altLang="zh-CN" sz="2800" dirty="0">
              <a:solidFill>
                <a:srgbClr val="1136EF"/>
              </a:solidFill>
              <a:latin typeface="楷体_GB2312" pitchFamily="49" charset="-122"/>
              <a:ea typeface="楷体_GB2312" pitchFamily="49" charset="-122"/>
            </a:endParaRPr>
          </a:p>
        </p:txBody>
      </p:sp>
      <p:sp>
        <p:nvSpPr>
          <p:cNvPr id="73731" name="Rectangle 5"/>
          <p:cNvSpPr>
            <a:spLocks noGrp="1"/>
          </p:cNvSpPr>
          <p:nvPr>
            <p:ph idx="1"/>
          </p:nvPr>
        </p:nvSpPr>
        <p:spPr>
          <a:xfrm>
            <a:off x="790575" y="1879600"/>
            <a:ext cx="4537075" cy="4852988"/>
          </a:xfrm>
          <a:ln w="28575">
            <a:solidFill>
              <a:srgbClr val="800080"/>
            </a:solidFill>
            <a:miter/>
          </a:ln>
        </p:spPr>
        <p:txBody>
          <a:bodyPr vert="horz" wrap="square" lIns="103718" tIns="51860" rIns="103718" bIns="51860" anchor="t"/>
          <a:p>
            <a:pPr marL="266700" lvl="1" indent="0" algn="just" defTabSz="914400" eaLnBrk="1" hangingPunct="1">
              <a:lnSpc>
                <a:spcPct val="140000"/>
              </a:lnSpc>
              <a:buFont typeface="Wingdings" panose="05000000000000000000" pitchFamily="2" charset="2"/>
              <a:buChar char="p"/>
            </a:pPr>
            <a:r>
              <a:rPr lang="zh-CN" altLang="en-US" sz="2600" b="1" dirty="0">
                <a:latin typeface="楷体_GB2312" pitchFamily="49" charset="-122"/>
                <a:ea typeface="楷体_GB2312" pitchFamily="49" charset="-122"/>
              </a:rPr>
              <a:t> 在高处作业期间，申请方应持有作业许可证的第一联，并将其和安全工作方案放置于工作现场的醒目处；</a:t>
            </a:r>
            <a:endParaRPr lang="zh-CN" altLang="en-US" sz="2600" b="1" dirty="0">
              <a:latin typeface="楷体_GB2312" pitchFamily="49" charset="-122"/>
              <a:ea typeface="楷体_GB2312" pitchFamily="49" charset="-122"/>
            </a:endParaRPr>
          </a:p>
          <a:p>
            <a:pPr marL="266700" lvl="1" indent="0" algn="just" defTabSz="914400" eaLnBrk="1" hangingPunct="1">
              <a:lnSpc>
                <a:spcPct val="140000"/>
              </a:lnSpc>
              <a:buFont typeface="Wingdings" panose="05000000000000000000" pitchFamily="2" charset="2"/>
              <a:buChar char="p"/>
            </a:pPr>
            <a:r>
              <a:rPr lang="zh-CN" altLang="en-US" sz="2600" b="1" dirty="0">
                <a:latin typeface="楷体_GB2312" pitchFamily="49" charset="-122"/>
                <a:ea typeface="楷体_GB2312" pitchFamily="49" charset="-122"/>
              </a:rPr>
              <a:t> 当多个施工单位参与时，每个施工单位都应有一份作业许可证（或其复印件）。</a:t>
            </a:r>
            <a:endParaRPr lang="zh-CN" altLang="en-US" sz="2800" b="1" dirty="0">
              <a:latin typeface="楷体_GB2312" pitchFamily="49" charset="-122"/>
              <a:ea typeface="楷体_GB2312" pitchFamily="49" charset="-122"/>
            </a:endParaRPr>
          </a:p>
        </p:txBody>
      </p:sp>
      <p:pic>
        <p:nvPicPr>
          <p:cNvPr id="73732" name="Picture 12"/>
          <p:cNvPicPr>
            <a:picLocks noChangeAspect="1"/>
          </p:cNvPicPr>
          <p:nvPr/>
        </p:nvPicPr>
        <p:blipFill>
          <a:blip r:embed="rId1"/>
          <a:stretch>
            <a:fillRect/>
          </a:stretch>
        </p:blipFill>
        <p:spPr>
          <a:xfrm>
            <a:off x="5976938" y="1879600"/>
            <a:ext cx="3302000" cy="3317875"/>
          </a:xfrm>
          <a:prstGeom prst="rect">
            <a:avLst/>
          </a:prstGeom>
          <a:noFill/>
          <a:ln w="9525">
            <a:noFill/>
          </a:ln>
        </p:spPr>
      </p:pic>
      <p:sp>
        <p:nvSpPr>
          <p:cNvPr id="479246" name="AutoShape 14"/>
          <p:cNvSpPr>
            <a:spLocks noChangeArrowheads="1"/>
          </p:cNvSpPr>
          <p:nvPr/>
        </p:nvSpPr>
        <p:spPr bwMode="auto">
          <a:xfrm>
            <a:off x="5976938" y="5724525"/>
            <a:ext cx="3095625" cy="1008063"/>
          </a:xfrm>
          <a:prstGeom prst="wedgeRectCallout">
            <a:avLst>
              <a:gd name="adj1" fmla="val -1639"/>
              <a:gd name="adj2" fmla="val -100079"/>
            </a:avLst>
          </a:prstGeom>
          <a:noFill/>
          <a:ln w="9525">
            <a:solidFill>
              <a:srgbClr val="800080"/>
            </a:solidFill>
            <a:miter lim="800000"/>
          </a:ln>
          <a:effectLst/>
        </p:spPr>
        <p:txBody>
          <a:bodyPr anchor="ctr"/>
          <a:lstStyle/>
          <a:p>
            <a:pPr marL="0" marR="0" lvl="0" indent="0" algn="ctr" defTabSz="1075055" rtl="0" eaLnBrk="1" fontAlgn="ctr" latinLnBrk="0" hangingPunct="1">
              <a:lnSpc>
                <a:spcPct val="100000"/>
              </a:lnSpc>
              <a:spcBef>
                <a:spcPct val="0"/>
              </a:spcBef>
              <a:spcAft>
                <a:spcPct val="0"/>
              </a:spcAft>
              <a:buClrTx/>
              <a:buSzTx/>
              <a:buFontTx/>
              <a:buNone/>
              <a:defRPr/>
            </a:pPr>
            <a:r>
              <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rPr>
              <a:t>悬挂在现场的</a:t>
            </a:r>
            <a:endPar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endParaRPr>
          </a:p>
          <a:p>
            <a:pPr marL="0" marR="0" lvl="0" indent="0" algn="ctr" defTabSz="1075055" rtl="0" eaLnBrk="1" fontAlgn="ctr" latinLnBrk="0" hangingPunct="1">
              <a:lnSpc>
                <a:spcPct val="100000"/>
              </a:lnSpc>
              <a:spcBef>
                <a:spcPct val="0"/>
              </a:spcBef>
              <a:spcAft>
                <a:spcPct val="0"/>
              </a:spcAft>
              <a:buClrTx/>
              <a:buSzTx/>
              <a:buFontTx/>
              <a:buNone/>
              <a:defRPr/>
            </a:pPr>
            <a:r>
              <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rPr>
              <a:t>作业许可证</a:t>
            </a:r>
            <a:endPar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3735" name="Rectangle 16"/>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74754" name="Rectangle 4"/>
          <p:cNvSpPr/>
          <p:nvPr/>
        </p:nvSpPr>
        <p:spPr>
          <a:xfrm>
            <a:off x="887413" y="1189038"/>
            <a:ext cx="3562350" cy="690562"/>
          </a:xfrm>
          <a:prstGeom prst="rect">
            <a:avLst/>
          </a:prstGeom>
          <a:noFill/>
          <a:ln w="9525">
            <a:noFill/>
          </a:ln>
        </p:spPr>
        <p:txBody>
          <a:bodyPr wrap="none"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9.</a:t>
            </a:r>
            <a:r>
              <a:rPr lang="zh-CN" altLang="en-US" sz="2800" dirty="0">
                <a:solidFill>
                  <a:srgbClr val="1136EF"/>
                </a:solidFill>
                <a:latin typeface="楷体_GB2312" pitchFamily="49" charset="-122"/>
                <a:ea typeface="楷体_GB2312" pitchFamily="49" charset="-122"/>
              </a:rPr>
              <a:t>作业许可证的管理</a:t>
            </a:r>
            <a:endParaRPr lang="en-US" altLang="zh-CN" sz="2800" dirty="0">
              <a:solidFill>
                <a:srgbClr val="1136EF"/>
              </a:solidFill>
              <a:latin typeface="楷体_GB2312" pitchFamily="49" charset="-122"/>
              <a:ea typeface="楷体_GB2312" pitchFamily="49" charset="-122"/>
            </a:endParaRPr>
          </a:p>
        </p:txBody>
      </p:sp>
      <p:sp>
        <p:nvSpPr>
          <p:cNvPr id="481287" name="AutoShape 7"/>
          <p:cNvSpPr>
            <a:spLocks noChangeArrowheads="1"/>
          </p:cNvSpPr>
          <p:nvPr/>
        </p:nvSpPr>
        <p:spPr bwMode="auto">
          <a:xfrm>
            <a:off x="5976938" y="1879600"/>
            <a:ext cx="3095625" cy="1008063"/>
          </a:xfrm>
          <a:prstGeom prst="wedgeRectCallout">
            <a:avLst>
              <a:gd name="adj1" fmla="val 45231"/>
              <a:gd name="adj2" fmla="val 141810"/>
            </a:avLst>
          </a:prstGeom>
          <a:noFill/>
          <a:ln w="9525">
            <a:solidFill>
              <a:srgbClr val="800080"/>
            </a:solidFill>
            <a:miter lim="800000"/>
          </a:ln>
          <a:effectLst/>
        </p:spPr>
        <p:txBody>
          <a:bodyPr anchor="ctr"/>
          <a:lstStyle/>
          <a:p>
            <a:pPr marL="0" marR="0" lvl="0" indent="0" algn="ctr" defTabSz="1075055" rtl="0" eaLnBrk="1" fontAlgn="ctr" latinLnBrk="0" hangingPunct="1">
              <a:lnSpc>
                <a:spcPct val="100000"/>
              </a:lnSpc>
              <a:spcBef>
                <a:spcPct val="0"/>
              </a:spcBef>
              <a:spcAft>
                <a:spcPct val="0"/>
              </a:spcAft>
              <a:buClrTx/>
              <a:buSzTx/>
              <a:buFontTx/>
              <a:buNone/>
              <a:defRPr/>
            </a:pPr>
            <a:r>
              <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rPr>
              <a:t>集中管理的</a:t>
            </a:r>
            <a:endPar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endParaRPr>
          </a:p>
          <a:p>
            <a:pPr marL="0" marR="0" lvl="0" indent="0" algn="ctr" defTabSz="1075055" rtl="0" eaLnBrk="1" fontAlgn="ctr" latinLnBrk="0" hangingPunct="1">
              <a:lnSpc>
                <a:spcPct val="100000"/>
              </a:lnSpc>
              <a:spcBef>
                <a:spcPct val="0"/>
              </a:spcBef>
              <a:spcAft>
                <a:spcPct val="0"/>
              </a:spcAft>
              <a:buClrTx/>
              <a:buSzTx/>
              <a:buFontTx/>
              <a:buNone/>
              <a:defRPr/>
            </a:pPr>
            <a:r>
              <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rPr>
              <a:t>作业许可证</a:t>
            </a:r>
            <a:endParaRPr kumimoji="0" lang="zh-CN" altLang="en-US" sz="27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pic>
        <p:nvPicPr>
          <p:cNvPr id="74756" name="Picture 9" descr="照片 035"/>
          <p:cNvPicPr>
            <a:picLocks noChangeAspect="1"/>
          </p:cNvPicPr>
          <p:nvPr/>
        </p:nvPicPr>
        <p:blipFill>
          <a:blip r:embed="rId1"/>
          <a:stretch>
            <a:fillRect/>
          </a:stretch>
        </p:blipFill>
        <p:spPr>
          <a:xfrm>
            <a:off x="790575" y="2051050"/>
            <a:ext cx="4364038" cy="2981325"/>
          </a:xfrm>
          <a:prstGeom prst="rect">
            <a:avLst/>
          </a:prstGeom>
          <a:noFill/>
          <a:ln w="9525">
            <a:noFill/>
          </a:ln>
        </p:spPr>
      </p:pic>
      <p:sp>
        <p:nvSpPr>
          <p:cNvPr id="74757" name="AutoShape 10"/>
          <p:cNvSpPr/>
          <p:nvPr/>
        </p:nvSpPr>
        <p:spPr>
          <a:xfrm>
            <a:off x="790575" y="5508625"/>
            <a:ext cx="3386138" cy="1223963"/>
          </a:xfrm>
          <a:prstGeom prst="wedgeRoundRectCallout">
            <a:avLst>
              <a:gd name="adj1" fmla="val -8463"/>
              <a:gd name="adj2" fmla="val -87616"/>
              <a:gd name="adj3" fmla="val 16667"/>
            </a:avLst>
          </a:prstGeom>
          <a:noFill/>
          <a:ln w="9525" cap="flat" cmpd="sng">
            <a:solidFill>
              <a:srgbClr val="800080"/>
            </a:solidFill>
            <a:prstDash val="solid"/>
            <a:miter/>
            <a:headEnd type="none" w="med" len="med"/>
            <a:tailEnd type="none" w="med" len="med"/>
          </a:ln>
        </p:spPr>
        <p:txBody>
          <a:bodyPr anchor="ctr"/>
          <a:p>
            <a:pPr algn="ctr" defTabSz="1075055"/>
            <a:r>
              <a:rPr lang="zh-CN" altLang="en-US" dirty="0">
                <a:solidFill>
                  <a:srgbClr val="9900FF"/>
                </a:solidFill>
                <a:latin typeface="Arial" panose="020B0604020202090204" pitchFamily="34" charset="0"/>
                <a:ea typeface="黑体" pitchFamily="2" charset="-122"/>
              </a:rPr>
              <a:t>张贴在控制室的</a:t>
            </a:r>
            <a:endParaRPr lang="zh-CN" altLang="en-US" dirty="0">
              <a:solidFill>
                <a:srgbClr val="9900FF"/>
              </a:solidFill>
              <a:latin typeface="Arial" panose="020B0604020202090204" pitchFamily="34" charset="0"/>
              <a:ea typeface="黑体" pitchFamily="2" charset="-122"/>
            </a:endParaRPr>
          </a:p>
          <a:p>
            <a:pPr algn="ctr" defTabSz="1075055"/>
            <a:r>
              <a:rPr lang="zh-CN" altLang="en-US" dirty="0">
                <a:solidFill>
                  <a:srgbClr val="9900FF"/>
                </a:solidFill>
                <a:latin typeface="Arial" panose="020B0604020202090204" pitchFamily="34" charset="0"/>
                <a:ea typeface="黑体" pitchFamily="2" charset="-122"/>
              </a:rPr>
              <a:t>作业许可证</a:t>
            </a:r>
            <a:endParaRPr lang="zh-CN" altLang="en-US" dirty="0">
              <a:solidFill>
                <a:srgbClr val="9900FF"/>
              </a:solidFill>
              <a:latin typeface="Arial" panose="020B0604020202090204" pitchFamily="34" charset="0"/>
              <a:ea typeface="黑体" pitchFamily="2" charset="-122"/>
            </a:endParaRPr>
          </a:p>
        </p:txBody>
      </p:sp>
      <p:pic>
        <p:nvPicPr>
          <p:cNvPr id="74758" name="Picture 11" descr="照片 033"/>
          <p:cNvPicPr>
            <a:picLocks noChangeAspect="1"/>
          </p:cNvPicPr>
          <p:nvPr/>
        </p:nvPicPr>
        <p:blipFill>
          <a:blip r:embed="rId2"/>
          <a:stretch>
            <a:fillRect/>
          </a:stretch>
        </p:blipFill>
        <p:spPr>
          <a:xfrm>
            <a:off x="5976938" y="3852863"/>
            <a:ext cx="4032250" cy="2981325"/>
          </a:xfrm>
          <a:prstGeom prst="rect">
            <a:avLst/>
          </a:prstGeom>
          <a:noFill/>
          <a:ln w="9525">
            <a:noFill/>
          </a:ln>
        </p:spPr>
      </p:pic>
      <p:sp>
        <p:nvSpPr>
          <p:cNvPr id="2472966" name="Rectangle 6"/>
          <p:cNvSpPr>
            <a:spLocks noChangeArrowheads="1"/>
          </p:cNvSpPr>
          <p:nvPr/>
        </p:nvSpPr>
        <p:spPr bwMode="auto">
          <a:xfrm>
            <a:off x="0" y="539750"/>
            <a:ext cx="4464050" cy="636588"/>
          </a:xfrm>
          <a:prstGeom prst="rect">
            <a:avLst/>
          </a:prstGeom>
          <a:solidFill>
            <a:srgbClr val="CC99FF">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4760" name="Rectangle 1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五、高处作业许可流程</a:t>
            </a:r>
            <a:endParaRPr lang="zh-CN" altLang="en-US" sz="3000" dirty="0">
              <a:solidFill>
                <a:schemeClr val="tx1"/>
              </a:solidFill>
              <a:latin typeface="黑体" pitchFamily="2" charset="-122"/>
              <a:ea typeface="黑体" pitchFamily="2" charset="-122"/>
            </a:endParaRP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27362" name="Rectangle 2"/>
          <p:cNvSpPr>
            <a:spLocks noChangeArrowheads="1"/>
          </p:cNvSpPr>
          <p:nvPr/>
        </p:nvSpPr>
        <p:spPr bwMode="auto">
          <a:xfrm>
            <a:off x="2101850" y="396875"/>
            <a:ext cx="5891213" cy="766763"/>
          </a:xfrm>
          <a:prstGeom prst="rect">
            <a:avLst/>
          </a:prstGeom>
          <a:noFill/>
          <a:ln w="9525" algn="ctr">
            <a:noFill/>
            <a:miter lim="800000"/>
          </a:ln>
          <a:effectLst/>
        </p:spPr>
        <p:txBody>
          <a:bodyPr lIns="103718" tIns="51860" rIns="103718" bIns="51860" anchor="b"/>
          <a:lstStyle/>
          <a:p>
            <a:pPr marL="0" marR="0" lvl="0" indent="0" algn="ctr" defTabSz="1036955"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rPr>
              <a:t>提 纲</a:t>
            </a:r>
            <a:endParaRPr kumimoji="0" lang="zh-CN" altLang="en-US" sz="5400" b="1" i="0" u="none" strike="noStrike" kern="1200" cap="none" spc="0" normalizeH="0" baseline="0" noProof="0" smtClean="0">
              <a:ln>
                <a:noFill/>
              </a:ln>
              <a:solidFill>
                <a:srgbClr val="993366"/>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527363" name="AutoShape 3"/>
          <p:cNvSpPr>
            <a:spLocks noChangeArrowheads="1"/>
          </p:cNvSpPr>
          <p:nvPr/>
        </p:nvSpPr>
        <p:spPr bwMode="auto">
          <a:xfrm>
            <a:off x="2808288" y="1454150"/>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7364" name="Rectangle 4"/>
          <p:cNvSpPr>
            <a:spLocks noChangeArrowheads="1"/>
          </p:cNvSpPr>
          <p:nvPr/>
        </p:nvSpPr>
        <p:spPr bwMode="auto">
          <a:xfrm>
            <a:off x="3094038" y="1404938"/>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一、目的和应用领域</a:t>
            </a:r>
            <a:r>
              <a:rPr kumimoji="1" lang="en-US" altLang="zh-CN"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7365" name="AutoShape 5"/>
          <p:cNvSpPr>
            <a:spLocks noChangeArrowheads="1"/>
          </p:cNvSpPr>
          <p:nvPr/>
        </p:nvSpPr>
        <p:spPr bwMode="auto">
          <a:xfrm>
            <a:off x="2808288" y="23193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75782" name="Rectangle 6"/>
          <p:cNvSpPr/>
          <p:nvPr/>
        </p:nvSpPr>
        <p:spPr>
          <a:xfrm>
            <a:off x="3094038" y="2316163"/>
            <a:ext cx="6194425" cy="528637"/>
          </a:xfrm>
          <a:prstGeom prst="rect">
            <a:avLst/>
          </a:prstGeom>
          <a:noFill/>
          <a:ln w="9525">
            <a:noFill/>
          </a:ln>
        </p:spPr>
        <p:txBody>
          <a:bodyPr lIns="102495" tIns="51248" rIns="102495" bIns="51248" anchor="t">
            <a:spAutoFit/>
          </a:bodyPr>
          <a:p>
            <a:pPr defTabSz="1075055" fontAlgn="base" latinLnBrk="1"/>
            <a:r>
              <a:rPr lang="zh-CN" altLang="en-US" sz="2800" dirty="0">
                <a:solidFill>
                  <a:schemeClr val="tx1"/>
                </a:solidFill>
                <a:latin typeface="黑体" pitchFamily="2" charset="-122"/>
                <a:ea typeface="黑体" pitchFamily="2" charset="-122"/>
              </a:rPr>
              <a:t>二、</a:t>
            </a:r>
            <a:r>
              <a:rPr lang="zh-CN" altLang="ko-KR" sz="2800" dirty="0">
                <a:solidFill>
                  <a:schemeClr val="tx1"/>
                </a:solidFill>
                <a:latin typeface="黑体" pitchFamily="2" charset="-122"/>
                <a:ea typeface="黑体" pitchFamily="2" charset="-122"/>
              </a:rPr>
              <a:t>术语与定义</a:t>
            </a:r>
            <a:endParaRPr lang="en-US" altLang="ko-KR" sz="2800" dirty="0">
              <a:solidFill>
                <a:schemeClr val="tx1"/>
              </a:solidFill>
              <a:latin typeface="黑体" pitchFamily="2" charset="-122"/>
              <a:ea typeface="黑体" pitchFamily="2" charset="-122"/>
            </a:endParaRPr>
          </a:p>
        </p:txBody>
      </p:sp>
      <p:sp>
        <p:nvSpPr>
          <p:cNvPr id="527367" name="AutoShape 7"/>
          <p:cNvSpPr>
            <a:spLocks noChangeArrowheads="1"/>
          </p:cNvSpPr>
          <p:nvPr/>
        </p:nvSpPr>
        <p:spPr bwMode="auto">
          <a:xfrm>
            <a:off x="2808288" y="3182938"/>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7368" name="Rectangle 8"/>
          <p:cNvSpPr>
            <a:spLocks noChangeArrowheads="1"/>
          </p:cNvSpPr>
          <p:nvPr/>
        </p:nvSpPr>
        <p:spPr bwMode="auto">
          <a:xfrm>
            <a:off x="3094038" y="3179763"/>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Arial" panose="020B0604020202090204" pitchFamily="34" charset="0"/>
                <a:ea typeface="黑体" pitchFamily="2" charset="-122"/>
                <a:cs typeface="+mn-cs"/>
              </a:rPr>
              <a:t>三、</a:t>
            </a: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高处</a:t>
            </a:r>
            <a:r>
              <a:rPr kumimoji="1" lang="zh-CN"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rPr>
              <a:t>作业的危险</a:t>
            </a:r>
            <a:endParaRPr kumimoji="1" lang="en-US"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7369" name="AutoShape 9"/>
          <p:cNvSpPr>
            <a:spLocks noChangeArrowheads="1"/>
          </p:cNvSpPr>
          <p:nvPr/>
        </p:nvSpPr>
        <p:spPr bwMode="auto">
          <a:xfrm>
            <a:off x="2808288" y="41195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7370" name="Rectangle 10"/>
          <p:cNvSpPr>
            <a:spLocks noChangeArrowheads="1"/>
          </p:cNvSpPr>
          <p:nvPr/>
        </p:nvSpPr>
        <p:spPr bwMode="auto">
          <a:xfrm>
            <a:off x="3094038" y="40703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四、高处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管理</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要求</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7371" name="AutoShape 11"/>
          <p:cNvSpPr>
            <a:spLocks noChangeArrowheads="1"/>
          </p:cNvSpPr>
          <p:nvPr/>
        </p:nvSpPr>
        <p:spPr bwMode="auto">
          <a:xfrm>
            <a:off x="2808288" y="49831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7372" name="Rectangle 12"/>
          <p:cNvSpPr>
            <a:spLocks noChangeArrowheads="1"/>
          </p:cNvSpPr>
          <p:nvPr/>
        </p:nvSpPr>
        <p:spPr bwMode="auto">
          <a:xfrm>
            <a:off x="3094038" y="4979988"/>
            <a:ext cx="6194425" cy="528638"/>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五、高处</a:t>
            </a:r>
            <a:r>
              <a:rPr kumimoji="1" lang="zh-CN" altLang="ko-KR"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作业</a:t>
            </a:r>
            <a:r>
              <a:rPr kumimoji="1" lang="zh-CN" altLang="en-US" sz="2800" b="1" i="0" u="none" strike="noStrike" kern="1200" cap="none" spc="0" normalizeH="0" baseline="0" noProof="0" smtClean="0">
                <a:ln>
                  <a:noFill/>
                </a:ln>
                <a:solidFill>
                  <a:schemeClr val="tx1"/>
                </a:solidFill>
                <a:effectLst/>
                <a:uLnTx/>
                <a:uFillTx/>
                <a:latin typeface="黑体" pitchFamily="2" charset="-122"/>
                <a:ea typeface="黑体" pitchFamily="2" charset="-122"/>
                <a:cs typeface="+mn-cs"/>
              </a:rPr>
              <a:t>许可流程</a:t>
            </a:r>
            <a:endParaRPr kumimoji="1" lang="en-US" altLang="ko-KR"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
        <p:nvSpPr>
          <p:cNvPr id="527373" name="AutoShape 13"/>
          <p:cNvSpPr>
            <a:spLocks noChangeArrowheads="1"/>
          </p:cNvSpPr>
          <p:nvPr/>
        </p:nvSpPr>
        <p:spPr bwMode="auto">
          <a:xfrm>
            <a:off x="2808288" y="5846763"/>
            <a:ext cx="4608513" cy="600075"/>
          </a:xfrm>
          <a:prstGeom prst="roundRect">
            <a:avLst>
              <a:gd name="adj" fmla="val 16667"/>
            </a:avLst>
          </a:prstGeom>
          <a:gradFill rotWithShape="1">
            <a:gsLst>
              <a:gs pos="0">
                <a:srgbClr val="CCFFFF"/>
              </a:gs>
              <a:gs pos="50000">
                <a:srgbClr val="FFFFFF"/>
              </a:gs>
              <a:gs pos="100000">
                <a:srgbClr val="CCFFFF"/>
              </a:gs>
            </a:gsLst>
            <a:lin ang="5400000" scaled="1"/>
          </a:gradFill>
          <a:ln w="22225">
            <a:solidFill>
              <a:srgbClr val="99CCFF"/>
            </a:solidFill>
            <a:round/>
          </a:ln>
          <a:effectLst>
            <a:outerShdw dist="107763" dir="2700000" algn="ctr" rotWithShape="0">
              <a:schemeClr val="bg2">
                <a:alpha val="50000"/>
              </a:schemeClr>
            </a:outerShdw>
          </a:effectLst>
        </p:spPr>
        <p:txBody>
          <a:bodyPr wrap="none" lIns="107507" tIns="53754" rIns="107507" bIns="53754" anchor="ct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chemeClr val="bg1"/>
                </a:solidFill>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CC3300"/>
              </a:solidFill>
              <a:effectLst/>
              <a:uLnTx/>
              <a:uFillTx/>
              <a:latin typeface="Arial" panose="020B0604020202090204" pitchFamily="34" charset="0"/>
              <a:ea typeface="黑体" pitchFamily="2" charset="-122"/>
              <a:cs typeface="+mn-cs"/>
            </a:endParaRPr>
          </a:p>
        </p:txBody>
      </p:sp>
      <p:sp>
        <p:nvSpPr>
          <p:cNvPr id="527374" name="Rectangle 14"/>
          <p:cNvSpPr>
            <a:spLocks noChangeArrowheads="1"/>
          </p:cNvSpPr>
          <p:nvPr/>
        </p:nvSpPr>
        <p:spPr bwMode="auto">
          <a:xfrm>
            <a:off x="3097213" y="5797550"/>
            <a:ext cx="6194425" cy="650875"/>
          </a:xfrm>
          <a:prstGeom prst="rect">
            <a:avLst/>
          </a:prstGeom>
          <a:noFill/>
          <a:ln w="9525">
            <a:noFill/>
            <a:miter lim="800000"/>
          </a:ln>
          <a:effectLst/>
        </p:spPr>
        <p:txBody>
          <a:bodyPr lIns="102495" tIns="51248" rIns="102495" bIns="51248">
            <a:spAutoFit/>
          </a:bodyPr>
          <a:lstStyle/>
          <a:p>
            <a:pPr marL="0" marR="0" lvl="0" indent="0" algn="l" defTabSz="1075055" rtl="0" eaLnBrk="1" fontAlgn="base" latinLnBrk="1" hangingPunct="1">
              <a:lnSpc>
                <a:spcPct val="10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FF0000"/>
                </a:solidFill>
                <a:effectLst/>
                <a:uLnTx/>
                <a:uFillTx/>
                <a:latin typeface="黑体" pitchFamily="2" charset="-122"/>
                <a:ea typeface="黑体" pitchFamily="2" charset="-122"/>
                <a:cs typeface="+mn-cs"/>
              </a:rPr>
              <a:t>六、工作职责</a:t>
            </a:r>
            <a:r>
              <a:rPr kumimoji="1" lang="zh-CN" altLang="en-US"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rPr>
              <a:t> </a:t>
            </a:r>
            <a:endParaRPr kumimoji="1" lang="en-US" altLang="ko-KR" sz="36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90204" pitchFamily="34" charset="0"/>
              <a:ea typeface="黑体" pitchFamily="2" charset="-122"/>
              <a:cs typeface="+mn-cs"/>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176713" cy="636588"/>
          </a:xfrm>
          <a:prstGeom prst="rect">
            <a:avLst/>
          </a:prstGeom>
          <a:solidFill>
            <a:srgbClr val="CCFFCC">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6803"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六、工作职责</a:t>
            </a:r>
            <a:endParaRPr lang="zh-CN" altLang="en-US" sz="3000" dirty="0">
              <a:solidFill>
                <a:schemeClr val="tx1"/>
              </a:solidFill>
              <a:latin typeface="黑体" pitchFamily="2" charset="-122"/>
              <a:ea typeface="黑体" pitchFamily="2" charset="-122"/>
            </a:endParaRPr>
          </a:p>
        </p:txBody>
      </p:sp>
      <p:sp>
        <p:nvSpPr>
          <p:cNvPr id="76804" name="Rectangle 4"/>
          <p:cNvSpPr/>
          <p:nvPr/>
        </p:nvSpPr>
        <p:spPr>
          <a:xfrm>
            <a:off x="758825" y="1331913"/>
            <a:ext cx="6442075" cy="690562"/>
          </a:xfrm>
          <a:prstGeom prst="rect">
            <a:avLst/>
          </a:prstGeom>
          <a:noFill/>
          <a:ln w="9525">
            <a:noFill/>
          </a:ln>
        </p:spPr>
        <p:txBody>
          <a:bodyPr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1.</a:t>
            </a:r>
            <a:r>
              <a:rPr lang="zh-CN" altLang="en-US" sz="2800" dirty="0">
                <a:solidFill>
                  <a:srgbClr val="1136EF"/>
                </a:solidFill>
                <a:latin typeface="楷体_GB2312" pitchFamily="49" charset="-122"/>
                <a:ea typeface="楷体_GB2312" pitchFamily="49" charset="-122"/>
              </a:rPr>
              <a:t>作业申请人（作业现场负责人）</a:t>
            </a:r>
            <a:endParaRPr lang="zh-CN" altLang="en-US" sz="2800" dirty="0">
              <a:solidFill>
                <a:srgbClr val="1136EF"/>
              </a:solidFill>
              <a:latin typeface="楷体_GB2312" pitchFamily="49" charset="-122"/>
              <a:ea typeface="楷体_GB2312" pitchFamily="49" charset="-122"/>
            </a:endParaRPr>
          </a:p>
        </p:txBody>
      </p:sp>
      <p:sp>
        <p:nvSpPr>
          <p:cNvPr id="76805" name="Rectangle 5"/>
          <p:cNvSpPr>
            <a:spLocks noGrp="1"/>
          </p:cNvSpPr>
          <p:nvPr>
            <p:ph idx="1"/>
          </p:nvPr>
        </p:nvSpPr>
        <p:spPr>
          <a:xfrm>
            <a:off x="936625" y="2197100"/>
            <a:ext cx="8424863" cy="4319588"/>
          </a:xfrm>
          <a:ln w="28575">
            <a:solidFill>
              <a:srgbClr val="339966"/>
            </a:solidFill>
            <a:miter/>
          </a:ln>
        </p:spPr>
        <p:txBody>
          <a:bodyPr vert="horz" wrap="square" lIns="103718" tIns="51860" rIns="103718" bIns="51860" anchor="t"/>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提出作业申请；</a:t>
            </a:r>
            <a:endParaRPr lang="zh-CN" altLang="en-US" b="1" dirty="0">
              <a:latin typeface="楷体_GB2312" pitchFamily="49" charset="-122"/>
              <a:ea typeface="楷体_GB2312" pitchFamily="49" charset="-122"/>
            </a:endParaRPr>
          </a:p>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办理作业许可证；</a:t>
            </a:r>
            <a:endParaRPr lang="zh-CN" altLang="en-US" b="1" dirty="0">
              <a:latin typeface="楷体_GB2312" pitchFamily="49" charset="-122"/>
              <a:ea typeface="楷体_GB2312" pitchFamily="49" charset="-122"/>
            </a:endParaRPr>
          </a:p>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熟悉作业内容和作业风险；</a:t>
            </a:r>
            <a:endParaRPr lang="zh-CN" altLang="en-US" b="1" dirty="0">
              <a:latin typeface="楷体_GB2312" pitchFamily="49" charset="-122"/>
              <a:ea typeface="楷体_GB2312" pitchFamily="49" charset="-122"/>
            </a:endParaRPr>
          </a:p>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协调落实作业安全措施；</a:t>
            </a:r>
            <a:endParaRPr lang="zh-CN" altLang="en-US" b="1" dirty="0">
              <a:latin typeface="楷体_GB2312" pitchFamily="49" charset="-122"/>
              <a:ea typeface="楷体_GB2312" pitchFamily="49" charset="-122"/>
            </a:endParaRPr>
          </a:p>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组织现场安全交底和安全培训；</a:t>
            </a:r>
            <a:endParaRPr lang="zh-CN" altLang="en-US" b="1" dirty="0">
              <a:latin typeface="楷体_GB2312" pitchFamily="49" charset="-122"/>
              <a:ea typeface="楷体_GB2312" pitchFamily="49" charset="-122"/>
            </a:endParaRPr>
          </a:p>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组织实施作业；</a:t>
            </a:r>
            <a:endParaRPr lang="zh-CN" altLang="en-US" b="1" dirty="0">
              <a:latin typeface="楷体_GB2312" pitchFamily="49" charset="-122"/>
              <a:ea typeface="楷体_GB2312" pitchFamily="49" charset="-122"/>
            </a:endParaRPr>
          </a:p>
          <a:p>
            <a:pPr marL="624205" lvl="2" indent="520700" algn="just" defTabSz="914400" eaLnBrk="1" hangingPunct="1">
              <a:lnSpc>
                <a:spcPct val="130000"/>
              </a:lnSpc>
              <a:buFont typeface="Wingdings" panose="05000000000000000000" pitchFamily="2" charset="2"/>
              <a:buChar char="p"/>
            </a:pPr>
            <a:r>
              <a:rPr lang="zh-CN" altLang="en-US" b="1" dirty="0">
                <a:latin typeface="楷体_GB2312" pitchFamily="49" charset="-122"/>
                <a:ea typeface="楷体_GB2312" pitchFamily="49" charset="-122"/>
              </a:rPr>
              <a:t>对作业安全措施的有效性和可靠性负责。</a:t>
            </a:r>
            <a:endParaRPr lang="zh-CN" altLang="en-US" b="1" dirty="0">
              <a:latin typeface="楷体_GB2312" pitchFamily="49" charset="-122"/>
              <a:ea typeface="楷体_GB2312" pitchFamily="49" charset="-122"/>
            </a:endParaRPr>
          </a:p>
        </p:txBody>
      </p:sp>
      <p:pic>
        <p:nvPicPr>
          <p:cNvPr id="76806" name="Picture 7" descr="cartoon14"/>
          <p:cNvPicPr>
            <a:picLocks noChangeAspect="1"/>
          </p:cNvPicPr>
          <p:nvPr/>
        </p:nvPicPr>
        <p:blipFill>
          <a:blip r:embed="rId1"/>
          <a:stretch>
            <a:fillRect/>
          </a:stretch>
        </p:blipFill>
        <p:spPr>
          <a:xfrm>
            <a:off x="6958013" y="2209800"/>
            <a:ext cx="2403475" cy="2003425"/>
          </a:xfrm>
          <a:prstGeom prst="rect">
            <a:avLst/>
          </a:prstGeom>
          <a:noFill/>
          <a:ln w="9525">
            <a:noFill/>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49275"/>
            <a:ext cx="4321175" cy="636588"/>
          </a:xfrm>
          <a:prstGeom prst="rect">
            <a:avLst/>
          </a:prstGeom>
          <a:solidFill>
            <a:srgbClr val="00CCFF">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3315" name="Rectangle 3"/>
          <p:cNvSpPr/>
          <p:nvPr/>
        </p:nvSpPr>
        <p:spPr>
          <a:xfrm>
            <a:off x="719138" y="2052638"/>
            <a:ext cx="3817937" cy="2032000"/>
          </a:xfrm>
          <a:prstGeom prst="rect">
            <a:avLst/>
          </a:prstGeom>
          <a:noFill/>
          <a:ln w="9525">
            <a:noFill/>
          </a:ln>
        </p:spPr>
        <p:txBody>
          <a:bodyPr lIns="107507" tIns="53754" rIns="107507" bIns="53754" anchor="ctr">
            <a:spAutoFit/>
          </a:bodyPr>
          <a:p>
            <a:pPr algn="just" defTabSz="1075055" fontAlgn="base">
              <a:lnSpc>
                <a:spcPct val="150000"/>
              </a:lnSpc>
            </a:pPr>
            <a:r>
              <a:rPr lang="zh-CN" altLang="en-US" sz="2800" dirty="0">
                <a:solidFill>
                  <a:srgbClr val="000000"/>
                </a:solidFill>
                <a:latin typeface="楷体_GB2312" pitchFamily="49" charset="-122"/>
                <a:ea typeface="楷体_GB2312" pitchFamily="49" charset="-122"/>
              </a:rPr>
              <a:t>  在坠落高度基准面</a:t>
            </a:r>
            <a:endParaRPr lang="zh-CN" altLang="en-US" sz="2800" dirty="0">
              <a:solidFill>
                <a:srgbClr val="000000"/>
              </a:solidFill>
              <a:latin typeface="楷体_GB2312" pitchFamily="49" charset="-122"/>
              <a:ea typeface="楷体_GB2312" pitchFamily="49" charset="-122"/>
            </a:endParaRPr>
          </a:p>
          <a:p>
            <a:pPr algn="just" defTabSz="1075055" fontAlgn="base">
              <a:lnSpc>
                <a:spcPct val="150000"/>
              </a:lnSpc>
            </a:pPr>
            <a:r>
              <a:rPr lang="en-US" altLang="zh-CN" sz="2800" dirty="0">
                <a:solidFill>
                  <a:srgbClr val="000000"/>
                </a:solidFill>
                <a:latin typeface="楷体_GB2312" pitchFamily="49" charset="-122"/>
                <a:ea typeface="楷体_GB2312" pitchFamily="49" charset="-122"/>
              </a:rPr>
              <a:t>2m</a:t>
            </a:r>
            <a:r>
              <a:rPr lang="zh-CN" altLang="en-US" sz="2800" dirty="0">
                <a:solidFill>
                  <a:srgbClr val="000000"/>
                </a:solidFill>
                <a:latin typeface="楷体_GB2312" pitchFamily="49" charset="-122"/>
                <a:ea typeface="楷体_GB2312" pitchFamily="49" charset="-122"/>
              </a:rPr>
              <a:t>以上（含</a:t>
            </a:r>
            <a:r>
              <a:rPr lang="en-US" altLang="zh-CN" sz="2800" dirty="0">
                <a:solidFill>
                  <a:srgbClr val="000000"/>
                </a:solidFill>
                <a:latin typeface="楷体_GB2312" pitchFamily="49" charset="-122"/>
                <a:ea typeface="楷体_GB2312" pitchFamily="49" charset="-122"/>
              </a:rPr>
              <a:t>2m</a:t>
            </a:r>
            <a:r>
              <a:rPr lang="zh-CN" altLang="en-US" sz="2800" dirty="0">
                <a:solidFill>
                  <a:srgbClr val="000000"/>
                </a:solidFill>
                <a:latin typeface="楷体_GB2312" pitchFamily="49" charset="-122"/>
                <a:ea typeface="楷体_GB2312" pitchFamily="49" charset="-122"/>
              </a:rPr>
              <a:t>）位置</a:t>
            </a:r>
            <a:endParaRPr lang="zh-CN" altLang="en-US" sz="2800" dirty="0">
              <a:solidFill>
                <a:srgbClr val="000000"/>
              </a:solidFill>
              <a:latin typeface="楷体_GB2312" pitchFamily="49" charset="-122"/>
              <a:ea typeface="楷体_GB2312" pitchFamily="49" charset="-122"/>
            </a:endParaRPr>
          </a:p>
          <a:p>
            <a:pPr algn="just" defTabSz="1075055" fontAlgn="base">
              <a:lnSpc>
                <a:spcPct val="150000"/>
              </a:lnSpc>
            </a:pPr>
            <a:r>
              <a:rPr lang="zh-CN" altLang="en-US" sz="2800" dirty="0">
                <a:solidFill>
                  <a:srgbClr val="000000"/>
                </a:solidFill>
                <a:latin typeface="楷体_GB2312" pitchFamily="49" charset="-122"/>
                <a:ea typeface="楷体_GB2312" pitchFamily="49" charset="-122"/>
              </a:rPr>
              <a:t>进行的作业。</a:t>
            </a:r>
            <a:r>
              <a:rPr lang="zh-CN" altLang="en-US" sz="2600" dirty="0">
                <a:solidFill>
                  <a:srgbClr val="000000"/>
                </a:solidFill>
                <a:latin typeface="楷体_GB2312" pitchFamily="49" charset="-122"/>
                <a:ea typeface="楷体_GB2312" pitchFamily="49" charset="-122"/>
              </a:rPr>
              <a:t>     </a:t>
            </a:r>
            <a:endParaRPr lang="zh-CN" altLang="en-US" sz="2600" dirty="0">
              <a:solidFill>
                <a:srgbClr val="000000"/>
              </a:solidFill>
              <a:latin typeface="楷体_GB2312" pitchFamily="49" charset="-122"/>
              <a:ea typeface="楷体_GB2312" pitchFamily="49" charset="-122"/>
            </a:endParaRPr>
          </a:p>
        </p:txBody>
      </p:sp>
      <p:sp>
        <p:nvSpPr>
          <p:cNvPr id="13316" name="Rectangle 4"/>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二、术语和定义</a:t>
            </a:r>
            <a:endParaRPr lang="zh-CN" altLang="en-US" sz="3000" dirty="0">
              <a:solidFill>
                <a:schemeClr val="tx1"/>
              </a:solidFill>
              <a:latin typeface="黑体" pitchFamily="2" charset="-122"/>
              <a:ea typeface="黑体" pitchFamily="2" charset="-122"/>
            </a:endParaRPr>
          </a:p>
        </p:txBody>
      </p:sp>
      <p:sp>
        <p:nvSpPr>
          <p:cNvPr id="376837" name="AutoShape 5"/>
          <p:cNvSpPr>
            <a:spLocks noChangeArrowheads="1"/>
          </p:cNvSpPr>
          <p:nvPr/>
        </p:nvSpPr>
        <p:spPr bwMode="gray">
          <a:xfrm>
            <a:off x="936625" y="1404938"/>
            <a:ext cx="2952750"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高处作业</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pic>
        <p:nvPicPr>
          <p:cNvPr id="13318" name="Picture 1026" descr="npo000006"/>
          <p:cNvPicPr>
            <a:picLocks noChangeAspect="1"/>
          </p:cNvPicPr>
          <p:nvPr/>
        </p:nvPicPr>
        <p:blipFill>
          <a:blip r:embed="rId1"/>
          <a:stretch>
            <a:fillRect/>
          </a:stretch>
        </p:blipFill>
        <p:spPr>
          <a:xfrm>
            <a:off x="7416800" y="1763713"/>
            <a:ext cx="2520950" cy="4876800"/>
          </a:xfrm>
          <a:prstGeom prst="rect">
            <a:avLst/>
          </a:prstGeom>
          <a:noFill/>
          <a:ln w="9525" cap="flat" cmpd="sng">
            <a:solidFill>
              <a:srgbClr val="FF3300"/>
            </a:solidFill>
            <a:prstDash val="solid"/>
            <a:miter/>
            <a:headEnd type="none" w="med" len="med"/>
            <a:tailEnd type="none" w="med" len="med"/>
          </a:ln>
        </p:spPr>
      </p:pic>
      <p:pic>
        <p:nvPicPr>
          <p:cNvPr id="13319" name="Picture 1029" descr="npo00000c"/>
          <p:cNvPicPr>
            <a:picLocks noChangeAspect="1"/>
          </p:cNvPicPr>
          <p:nvPr/>
        </p:nvPicPr>
        <p:blipFill>
          <a:blip r:embed="rId2"/>
          <a:stretch>
            <a:fillRect/>
          </a:stretch>
        </p:blipFill>
        <p:spPr>
          <a:xfrm>
            <a:off x="4648200" y="1763713"/>
            <a:ext cx="2374900" cy="4876800"/>
          </a:xfrm>
          <a:prstGeom prst="rect">
            <a:avLst/>
          </a:prstGeom>
          <a:noFill/>
          <a:ln w="9525" cap="flat" cmpd="sng">
            <a:solidFill>
              <a:srgbClr val="FF3300"/>
            </a:solidFill>
            <a:prstDash val="solid"/>
            <a:miter/>
            <a:headEnd type="none" w="med" len="med"/>
            <a:tailEnd type="none" w="med" len="med"/>
          </a:ln>
        </p:spPr>
      </p:pic>
      <p:sp>
        <p:nvSpPr>
          <p:cNvPr id="376842" name="AutoShape 10"/>
          <p:cNvSpPr>
            <a:spLocks noChangeArrowheads="1"/>
          </p:cNvSpPr>
          <p:nvPr/>
        </p:nvSpPr>
        <p:spPr bwMode="gray">
          <a:xfrm>
            <a:off x="936625" y="4229100"/>
            <a:ext cx="2952750"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坠落高度基准面</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13321" name="Rectangle 13"/>
          <p:cNvSpPr/>
          <p:nvPr/>
        </p:nvSpPr>
        <p:spPr>
          <a:xfrm>
            <a:off x="719138" y="5087938"/>
            <a:ext cx="3602037" cy="1203325"/>
          </a:xfrm>
          <a:prstGeom prst="rect">
            <a:avLst/>
          </a:prstGeom>
          <a:noFill/>
          <a:ln w="9525">
            <a:noFill/>
          </a:ln>
        </p:spPr>
        <p:txBody>
          <a:bodyPr anchor="ctr">
            <a:spAutoFit/>
          </a:bodyPr>
          <a:p>
            <a:pPr fontAlgn="base">
              <a:lnSpc>
                <a:spcPct val="130000"/>
              </a:lnSpc>
            </a:pPr>
            <a:r>
              <a:rPr lang="zh-CN" altLang="en-US" sz="2800" dirty="0">
                <a:solidFill>
                  <a:srgbClr val="000000"/>
                </a:solidFill>
                <a:latin typeface="楷体_GB2312" pitchFamily="49" charset="-122"/>
                <a:ea typeface="楷体_GB2312" pitchFamily="49" charset="-122"/>
              </a:rPr>
              <a:t>   可能坠落范围内最低处的水平面。</a:t>
            </a:r>
            <a:endParaRPr lang="zh-CN" altLang="en-US" sz="2800" dirty="0">
              <a:solidFill>
                <a:srgbClr val="000000"/>
              </a:solidFill>
              <a:latin typeface="楷体_GB2312" pitchFamily="49" charset="-122"/>
              <a:ea typeface="楷体_GB2312" pitchFamily="49" charset="-122"/>
            </a:endParaRPr>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176713" cy="636588"/>
          </a:xfrm>
          <a:prstGeom prst="rect">
            <a:avLst/>
          </a:prstGeom>
          <a:solidFill>
            <a:srgbClr val="CCFFCC">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7827"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六、工作职责</a:t>
            </a:r>
            <a:endParaRPr lang="zh-CN" altLang="en-US" sz="3000" dirty="0">
              <a:solidFill>
                <a:schemeClr val="tx1"/>
              </a:solidFill>
              <a:latin typeface="黑体" pitchFamily="2" charset="-122"/>
              <a:ea typeface="黑体" pitchFamily="2" charset="-122"/>
            </a:endParaRPr>
          </a:p>
        </p:txBody>
      </p:sp>
      <p:sp>
        <p:nvSpPr>
          <p:cNvPr id="77828" name="Rectangle 4"/>
          <p:cNvSpPr/>
          <p:nvPr/>
        </p:nvSpPr>
        <p:spPr>
          <a:xfrm>
            <a:off x="758825" y="1331913"/>
            <a:ext cx="2697163" cy="690562"/>
          </a:xfrm>
          <a:prstGeom prst="rect">
            <a:avLst/>
          </a:prstGeom>
          <a:noFill/>
          <a:ln w="9525">
            <a:noFill/>
          </a:ln>
        </p:spPr>
        <p:txBody>
          <a:bodyPr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2.</a:t>
            </a:r>
            <a:r>
              <a:rPr lang="zh-CN" altLang="en-US" sz="2800" dirty="0">
                <a:solidFill>
                  <a:srgbClr val="1136EF"/>
                </a:solidFill>
                <a:latin typeface="楷体_GB2312" pitchFamily="49" charset="-122"/>
                <a:ea typeface="楷体_GB2312" pitchFamily="49" charset="-122"/>
              </a:rPr>
              <a:t>作业批准人</a:t>
            </a:r>
            <a:endParaRPr lang="zh-CN" altLang="en-US" sz="2800" dirty="0">
              <a:solidFill>
                <a:srgbClr val="1136EF"/>
              </a:solidFill>
              <a:latin typeface="楷体_GB2312" pitchFamily="49" charset="-122"/>
              <a:ea typeface="楷体_GB2312" pitchFamily="49" charset="-122"/>
            </a:endParaRPr>
          </a:p>
        </p:txBody>
      </p:sp>
      <p:sp>
        <p:nvSpPr>
          <p:cNvPr id="77829" name="Rectangle 5"/>
          <p:cNvSpPr>
            <a:spLocks noGrp="1"/>
          </p:cNvSpPr>
          <p:nvPr>
            <p:ph idx="1"/>
          </p:nvPr>
        </p:nvSpPr>
        <p:spPr>
          <a:xfrm>
            <a:off x="936625" y="2197100"/>
            <a:ext cx="8424863" cy="3887788"/>
          </a:xfrm>
          <a:ln w="28575">
            <a:solidFill>
              <a:srgbClr val="339966"/>
            </a:solidFill>
            <a:miter/>
          </a:ln>
        </p:spPr>
        <p:txBody>
          <a:bodyPr vert="horz" wrap="square" lIns="103718" tIns="51860" rIns="103718" bIns="51860" anchor="t"/>
          <a:p>
            <a:pPr marL="624205" lvl="2" indent="520700" algn="just" defTabSz="914400" eaLnBrk="1" hangingPunct="1">
              <a:lnSpc>
                <a:spcPct val="150000"/>
              </a:lnSpc>
              <a:buFont typeface="Wingdings" panose="05000000000000000000" pitchFamily="2" charset="2"/>
              <a:buChar char="p"/>
            </a:pPr>
            <a:r>
              <a:rPr lang="zh-CN" altLang="en-US" sz="2800" b="1" dirty="0">
                <a:latin typeface="楷体_GB2312" pitchFamily="49" charset="-122"/>
                <a:ea typeface="楷体_GB2312" pitchFamily="49" charset="-122"/>
              </a:rPr>
              <a:t>清楚作业过程中可能存在的危害； </a:t>
            </a:r>
            <a:endParaRPr lang="zh-CN" altLang="en-US" sz="28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800" b="1" dirty="0">
                <a:latin typeface="楷体_GB2312" pitchFamily="49" charset="-122"/>
                <a:ea typeface="楷体_GB2312" pitchFamily="49" charset="-122"/>
              </a:rPr>
              <a:t>评估作业过程中可能发生的条件变化；</a:t>
            </a:r>
            <a:endParaRPr lang="zh-CN" altLang="en-US" sz="28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800" b="1" dirty="0">
                <a:latin typeface="楷体_GB2312" pitchFamily="49" charset="-122"/>
                <a:ea typeface="楷体_GB2312" pitchFamily="49" charset="-122"/>
              </a:rPr>
              <a:t>清楚安全控制措施； </a:t>
            </a:r>
            <a:endParaRPr lang="zh-CN" altLang="en-US" sz="28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800" b="1" dirty="0">
                <a:latin typeface="楷体_GB2312" pitchFamily="49" charset="-122"/>
                <a:ea typeface="楷体_GB2312" pitchFamily="49" charset="-122"/>
              </a:rPr>
              <a:t>确认安全措施落实情况； </a:t>
            </a:r>
            <a:endParaRPr lang="zh-CN" altLang="en-US" sz="28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800" b="1" dirty="0">
                <a:latin typeface="楷体_GB2312" pitchFamily="49" charset="-122"/>
                <a:ea typeface="楷体_GB2312" pitchFamily="49" charset="-122"/>
              </a:rPr>
              <a:t>批准和取消作业。</a:t>
            </a:r>
            <a:endParaRPr lang="zh-CN" altLang="en-US" sz="2800" b="1" dirty="0">
              <a:latin typeface="楷体_GB2312" pitchFamily="49" charset="-122"/>
              <a:ea typeface="楷体_GB2312" pitchFamily="49" charset="-122"/>
            </a:endParaRPr>
          </a:p>
        </p:txBody>
      </p:sp>
      <p:graphicFrame>
        <p:nvGraphicFramePr>
          <p:cNvPr id="77830" name="Object 9"/>
          <p:cNvGraphicFramePr/>
          <p:nvPr/>
        </p:nvGraphicFramePr>
        <p:xfrm>
          <a:off x="6337300" y="4202113"/>
          <a:ext cx="3860800" cy="1882775"/>
        </p:xfrm>
        <a:graphic>
          <a:graphicData uri="http://schemas.openxmlformats.org/presentationml/2006/ole">
            <mc:AlternateContent xmlns:mc="http://schemas.openxmlformats.org/markup-compatibility/2006">
              <mc:Choice xmlns:v="urn:schemas-microsoft-com:vml" Requires="v">
                <p:oleObj spid="_x0000_s3085" name="" r:id="rId1" imgW="5374005" imgH="2621280" progId="MS_ClipArt_Gallery.2">
                  <p:embed/>
                </p:oleObj>
              </mc:Choice>
              <mc:Fallback>
                <p:oleObj name="" r:id="rId1" imgW="5374005" imgH="2621280" progId="MS_ClipArt_Gallery.2">
                  <p:embed/>
                  <p:pic>
                    <p:nvPicPr>
                      <p:cNvPr id="0" name="图片 3084"/>
                      <p:cNvPicPr/>
                      <p:nvPr/>
                    </p:nvPicPr>
                    <p:blipFill>
                      <a:blip r:embed="rId2"/>
                      <a:stretch>
                        <a:fillRect/>
                      </a:stretch>
                    </p:blipFill>
                    <p:spPr>
                      <a:xfrm>
                        <a:off x="6337300" y="4202113"/>
                        <a:ext cx="3860800" cy="1882775"/>
                      </a:xfrm>
                      <a:prstGeom prst="rect">
                        <a:avLst/>
                      </a:prstGeom>
                      <a:noFill/>
                      <a:ln w="38100">
                        <a:noFill/>
                        <a:miter/>
                      </a:ln>
                    </p:spPr>
                  </p:pic>
                </p:oleObj>
              </mc:Fallback>
            </mc:AlternateContent>
          </a:graphicData>
        </a:graphic>
      </p:graphicFrame>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176713" cy="636588"/>
          </a:xfrm>
          <a:prstGeom prst="rect">
            <a:avLst/>
          </a:prstGeom>
          <a:solidFill>
            <a:srgbClr val="CCFFCC">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8851"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六、工作职责</a:t>
            </a:r>
            <a:endParaRPr lang="zh-CN" altLang="en-US" sz="3000" dirty="0">
              <a:solidFill>
                <a:schemeClr val="tx1"/>
              </a:solidFill>
              <a:latin typeface="黑体" pitchFamily="2" charset="-122"/>
              <a:ea typeface="黑体" pitchFamily="2" charset="-122"/>
            </a:endParaRPr>
          </a:p>
        </p:txBody>
      </p:sp>
      <p:sp>
        <p:nvSpPr>
          <p:cNvPr id="78852" name="Rectangle 4"/>
          <p:cNvSpPr/>
          <p:nvPr/>
        </p:nvSpPr>
        <p:spPr>
          <a:xfrm>
            <a:off x="758825" y="1331913"/>
            <a:ext cx="2697163" cy="690562"/>
          </a:xfrm>
          <a:prstGeom prst="rect">
            <a:avLst/>
          </a:prstGeom>
          <a:noFill/>
          <a:ln w="9525">
            <a:noFill/>
          </a:ln>
        </p:spPr>
        <p:txBody>
          <a:bodyPr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3.</a:t>
            </a:r>
            <a:r>
              <a:rPr lang="zh-CN" altLang="en-US" sz="2800" dirty="0">
                <a:solidFill>
                  <a:srgbClr val="1136EF"/>
                </a:solidFill>
                <a:latin typeface="楷体_GB2312" pitchFamily="49" charset="-122"/>
                <a:ea typeface="楷体_GB2312" pitchFamily="49" charset="-122"/>
              </a:rPr>
              <a:t>作业人员</a:t>
            </a:r>
            <a:endParaRPr lang="zh-CN" altLang="en-US" sz="2800" dirty="0">
              <a:solidFill>
                <a:srgbClr val="1136EF"/>
              </a:solidFill>
              <a:latin typeface="楷体_GB2312" pitchFamily="49" charset="-122"/>
              <a:ea typeface="楷体_GB2312" pitchFamily="49" charset="-122"/>
            </a:endParaRPr>
          </a:p>
        </p:txBody>
      </p:sp>
      <p:sp>
        <p:nvSpPr>
          <p:cNvPr id="78853" name="Rectangle 5"/>
          <p:cNvSpPr>
            <a:spLocks noGrp="1"/>
          </p:cNvSpPr>
          <p:nvPr>
            <p:ph idx="1"/>
          </p:nvPr>
        </p:nvSpPr>
        <p:spPr>
          <a:xfrm>
            <a:off x="936625" y="2197100"/>
            <a:ext cx="8785225" cy="4319588"/>
          </a:xfrm>
          <a:ln w="28575">
            <a:solidFill>
              <a:srgbClr val="339966"/>
            </a:solidFill>
            <a:miter/>
          </a:ln>
        </p:spPr>
        <p:txBody>
          <a:bodyPr vert="horz" wrap="square" lIns="103718" tIns="51860" rIns="103718" bIns="51860" anchor="t"/>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持有经审批有效的高处作业许可证进行高处作业；</a:t>
            </a:r>
            <a:endParaRPr lang="zh-CN" altLang="en-US" sz="24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了解作业的内容、地点、时间、要求，熟知作业过程中的危害及控制措施，严格按照许可证规定的内容进行作业；</a:t>
            </a:r>
            <a:endParaRPr lang="zh-CN" altLang="en-US" sz="24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在安全措施未落实时，有权拒绝作业；</a:t>
            </a:r>
            <a:endParaRPr lang="zh-CN" altLang="en-US" sz="2400" b="1" dirty="0">
              <a:latin typeface="楷体_GB2312" pitchFamily="49" charset="-122"/>
              <a:ea typeface="楷体_GB2312" pitchFamily="49" charset="-122"/>
            </a:endParaRPr>
          </a:p>
          <a:p>
            <a:pPr marL="624205" lvl="2" indent="520700" algn="just" defTabSz="914400" eaLnBrk="1" hangingPunct="1">
              <a:lnSpc>
                <a:spcPct val="150000"/>
              </a:lnSpc>
              <a:buFont typeface="Wingdings" panose="05000000000000000000" pitchFamily="2" charset="2"/>
              <a:buChar char="p"/>
            </a:pPr>
            <a:r>
              <a:rPr lang="zh-CN" altLang="en-US" sz="2400" b="1" dirty="0">
                <a:latin typeface="楷体_GB2312" pitchFamily="49" charset="-122"/>
                <a:ea typeface="楷体_GB2312" pitchFamily="49" charset="-122"/>
              </a:rPr>
              <a:t>作业过程中如发现情况异常或感到身体不适，应告知作业负责人，并迅速撤离现场。</a:t>
            </a:r>
            <a:endParaRPr lang="zh-CN" altLang="en-US" sz="2400" b="1" dirty="0">
              <a:latin typeface="楷体_GB2312" pitchFamily="49" charset="-122"/>
              <a:ea typeface="楷体_GB2312" pitchFamily="49" charset="-122"/>
            </a:endParaRPr>
          </a:p>
        </p:txBody>
      </p:sp>
      <p:pic>
        <p:nvPicPr>
          <p:cNvPr id="78854" name="Picture 7" descr="PE01838_"/>
          <p:cNvPicPr>
            <a:picLocks noChangeAspect="1"/>
          </p:cNvPicPr>
          <p:nvPr/>
        </p:nvPicPr>
        <p:blipFill>
          <a:blip r:embed="rId1"/>
          <a:stretch>
            <a:fillRect/>
          </a:stretch>
        </p:blipFill>
        <p:spPr>
          <a:xfrm>
            <a:off x="6985000" y="539750"/>
            <a:ext cx="1909763" cy="1831975"/>
          </a:xfrm>
          <a:prstGeom prst="rect">
            <a:avLst/>
          </a:prstGeom>
          <a:noFill/>
          <a:ln w="9525">
            <a:noFill/>
          </a:ln>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4176713" cy="636588"/>
          </a:xfrm>
          <a:prstGeom prst="rect">
            <a:avLst/>
          </a:prstGeom>
          <a:solidFill>
            <a:srgbClr val="CCFFCC">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79875"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六、工作职责</a:t>
            </a:r>
            <a:endParaRPr lang="zh-CN" altLang="en-US" sz="3000" dirty="0">
              <a:solidFill>
                <a:schemeClr val="tx1"/>
              </a:solidFill>
              <a:latin typeface="黑体" pitchFamily="2" charset="-122"/>
              <a:ea typeface="黑体" pitchFamily="2" charset="-122"/>
            </a:endParaRPr>
          </a:p>
        </p:txBody>
      </p:sp>
      <p:sp>
        <p:nvSpPr>
          <p:cNvPr id="79876" name="Rectangle 4"/>
          <p:cNvSpPr/>
          <p:nvPr/>
        </p:nvSpPr>
        <p:spPr>
          <a:xfrm>
            <a:off x="758825" y="1331913"/>
            <a:ext cx="2697163" cy="690562"/>
          </a:xfrm>
          <a:prstGeom prst="rect">
            <a:avLst/>
          </a:prstGeom>
          <a:noFill/>
          <a:ln w="9525">
            <a:noFill/>
          </a:ln>
        </p:spPr>
        <p:txBody>
          <a:bodyPr anchor="t">
            <a:spAutoFit/>
          </a:bodyPr>
          <a:p>
            <a:pPr algn="ctr" defTabSz="1075055" fontAlgn="base">
              <a:lnSpc>
                <a:spcPct val="140000"/>
              </a:lnSpc>
            </a:pPr>
            <a:r>
              <a:rPr lang="zh-CN" altLang="en-US" sz="2800" dirty="0">
                <a:solidFill>
                  <a:srgbClr val="FF3399"/>
                </a:solidFill>
                <a:latin typeface="楷体_GB2312" pitchFamily="49" charset="-122"/>
                <a:ea typeface="楷体_GB2312" pitchFamily="49" charset="-122"/>
              </a:rPr>
              <a:t> </a:t>
            </a:r>
            <a:r>
              <a:rPr lang="en-US" altLang="zh-CN" sz="2800" dirty="0">
                <a:solidFill>
                  <a:srgbClr val="1136EF"/>
                </a:solidFill>
                <a:latin typeface="楷体_GB2312" pitchFamily="49" charset="-122"/>
                <a:ea typeface="楷体_GB2312" pitchFamily="49" charset="-122"/>
              </a:rPr>
              <a:t>4.</a:t>
            </a:r>
            <a:r>
              <a:rPr lang="zh-CN" altLang="en-US" sz="2800" dirty="0">
                <a:solidFill>
                  <a:srgbClr val="1136EF"/>
                </a:solidFill>
                <a:latin typeface="楷体_GB2312" pitchFamily="49" charset="-122"/>
                <a:ea typeface="楷体_GB2312" pitchFamily="49" charset="-122"/>
              </a:rPr>
              <a:t>作业监护人</a:t>
            </a:r>
            <a:endParaRPr lang="zh-CN" altLang="en-US" sz="2800" dirty="0">
              <a:solidFill>
                <a:srgbClr val="1136EF"/>
              </a:solidFill>
              <a:latin typeface="楷体_GB2312" pitchFamily="49" charset="-122"/>
              <a:ea typeface="楷体_GB2312" pitchFamily="49" charset="-122"/>
            </a:endParaRPr>
          </a:p>
        </p:txBody>
      </p:sp>
      <p:sp>
        <p:nvSpPr>
          <p:cNvPr id="79877" name="Rectangle 5"/>
          <p:cNvSpPr>
            <a:spLocks noGrp="1"/>
          </p:cNvSpPr>
          <p:nvPr>
            <p:ph idx="1"/>
          </p:nvPr>
        </p:nvSpPr>
        <p:spPr>
          <a:xfrm>
            <a:off x="936625" y="2197100"/>
            <a:ext cx="8785225" cy="4103688"/>
          </a:xfrm>
          <a:ln w="28575">
            <a:solidFill>
              <a:srgbClr val="339966"/>
            </a:solidFill>
            <a:miter/>
          </a:ln>
        </p:spPr>
        <p:txBody>
          <a:bodyPr vert="horz" wrap="square" lIns="103718" tIns="51860" rIns="103718" bIns="51860" anchor="t"/>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熟悉作业区域的环境、工艺情况，可以处理异常情况；</a:t>
            </a:r>
            <a:endParaRPr lang="zh-CN" altLang="en-US"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核实安全措施落实情况，进行监督检查，发现安全措施不完善，可暂停作业；</a:t>
            </a:r>
            <a:endParaRPr lang="zh-CN" altLang="en-US"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制止作业人员的违章行为；</a:t>
            </a:r>
            <a:endParaRPr lang="zh-CN" altLang="en-US"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发生紧急情况，启动应急救援预案。</a:t>
            </a:r>
            <a:endParaRPr lang="zh-CN" altLang="en-US" sz="2800" b="1" dirty="0">
              <a:latin typeface="楷体_GB2312" pitchFamily="49" charset="-122"/>
              <a:ea typeface="楷体_GB2312" pitchFamily="49" charset="-122"/>
            </a:endParaRPr>
          </a:p>
        </p:txBody>
      </p:sp>
      <p:pic>
        <p:nvPicPr>
          <p:cNvPr id="79878" name="Picture 6" descr="检查2"/>
          <p:cNvPicPr>
            <a:picLocks noChangeAspect="1"/>
          </p:cNvPicPr>
          <p:nvPr/>
        </p:nvPicPr>
        <p:blipFill>
          <a:blip r:embed="rId1"/>
          <a:stretch>
            <a:fillRect/>
          </a:stretch>
        </p:blipFill>
        <p:spPr>
          <a:xfrm>
            <a:off x="7848600" y="4860925"/>
            <a:ext cx="2590800" cy="1793875"/>
          </a:xfrm>
          <a:prstGeom prst="rect">
            <a:avLst/>
          </a:prstGeom>
          <a:noFill/>
          <a:ln w="9525">
            <a:noFill/>
          </a:ln>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39750"/>
            <a:ext cx="5113338" cy="636588"/>
          </a:xfrm>
          <a:prstGeom prst="rect">
            <a:avLst/>
          </a:prstGeom>
          <a:solidFill>
            <a:srgbClr val="CCFFCC">
              <a:alpha val="5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80899" name="Rectangle 3"/>
          <p:cNvSpPr/>
          <p:nvPr/>
        </p:nvSpPr>
        <p:spPr>
          <a:xfrm>
            <a:off x="355600" y="539750"/>
            <a:ext cx="5332413"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高处作业许可证填写练习</a:t>
            </a:r>
            <a:endParaRPr lang="zh-CN" altLang="en-US" sz="3000" dirty="0">
              <a:solidFill>
                <a:schemeClr val="tx1"/>
              </a:solidFill>
              <a:latin typeface="黑体" pitchFamily="2" charset="-122"/>
              <a:ea typeface="黑体" pitchFamily="2" charset="-122"/>
            </a:endParaRPr>
          </a:p>
        </p:txBody>
      </p:sp>
      <p:sp>
        <p:nvSpPr>
          <p:cNvPr id="80900" name="Rectangle 5"/>
          <p:cNvSpPr>
            <a:spLocks noGrp="1"/>
          </p:cNvSpPr>
          <p:nvPr>
            <p:ph idx="1"/>
          </p:nvPr>
        </p:nvSpPr>
        <p:spPr>
          <a:xfrm>
            <a:off x="936625" y="2197100"/>
            <a:ext cx="8785225" cy="3600450"/>
          </a:xfrm>
          <a:ln w="28575">
            <a:solidFill>
              <a:srgbClr val="339966"/>
            </a:solidFill>
            <a:miter/>
          </a:ln>
        </p:spPr>
        <p:txBody>
          <a:bodyPr vert="horz" wrap="square" lIns="103718" tIns="51860" rIns="103718" bIns="51860" anchor="t"/>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作业单位</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作业地点</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作业内容</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作业中的风险：</a:t>
            </a:r>
            <a:endParaRPr lang="zh-CN" altLang="en-US"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安全措施和个人防护装备：</a:t>
            </a:r>
            <a:endParaRPr lang="zh-CN" altLang="en-US" sz="2800" b="1" dirty="0">
              <a:latin typeface="楷体_GB2312" pitchFamily="49" charset="-122"/>
              <a:ea typeface="楷体_GB2312" pitchFamily="49" charset="-122"/>
            </a:endParaRPr>
          </a:p>
        </p:txBody>
      </p:sp>
      <p:sp>
        <p:nvSpPr>
          <p:cNvPr id="80901" name="Rectangle 7"/>
          <p:cNvSpPr/>
          <p:nvPr/>
        </p:nvSpPr>
        <p:spPr>
          <a:xfrm>
            <a:off x="5905500" y="6084888"/>
            <a:ext cx="3457575"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rgbClr val="FF0000"/>
                </a:solidFill>
                <a:latin typeface="黑体" pitchFamily="2" charset="-122"/>
                <a:ea typeface="黑体" pitchFamily="2" charset="-122"/>
              </a:rPr>
              <a:t>分小组练习</a:t>
            </a:r>
            <a:r>
              <a:rPr lang="en-US" altLang="zh-CN" sz="3000" dirty="0">
                <a:solidFill>
                  <a:srgbClr val="FF0000"/>
                </a:solidFill>
                <a:latin typeface="黑体" pitchFamily="2" charset="-122"/>
                <a:ea typeface="黑体" pitchFamily="2" charset="-122"/>
              </a:rPr>
              <a:t>20</a:t>
            </a:r>
            <a:r>
              <a:rPr lang="zh-CN" altLang="en-US" sz="3000" dirty="0">
                <a:solidFill>
                  <a:srgbClr val="FF0000"/>
                </a:solidFill>
                <a:latin typeface="黑体" pitchFamily="2" charset="-122"/>
                <a:ea typeface="黑体" pitchFamily="2" charset="-122"/>
              </a:rPr>
              <a:t>分钟</a:t>
            </a:r>
            <a:endParaRPr lang="zh-CN" altLang="en-US" sz="3000" dirty="0">
              <a:solidFill>
                <a:srgbClr val="FF0000"/>
              </a:solidFill>
              <a:latin typeface="黑体" pitchFamily="2" charset="-122"/>
              <a:ea typeface="黑体" pitchFamily="2" charset="-122"/>
            </a:endParaRPr>
          </a:p>
        </p:txBody>
      </p:sp>
      <p:sp>
        <p:nvSpPr>
          <p:cNvPr id="80902" name="Rectangle 8"/>
          <p:cNvSpPr/>
          <p:nvPr/>
        </p:nvSpPr>
        <p:spPr>
          <a:xfrm>
            <a:off x="2843213" y="1468438"/>
            <a:ext cx="4113212" cy="519112"/>
          </a:xfrm>
          <a:prstGeom prst="rect">
            <a:avLst/>
          </a:prstGeom>
          <a:noFill/>
          <a:ln w="9525">
            <a:noFill/>
          </a:ln>
        </p:spPr>
        <p:txBody>
          <a:bodyPr wrap="none" anchor="t">
            <a:spAutoFit/>
          </a:bodyPr>
          <a:p>
            <a:pPr algn="ctr" defTabSz="1075055"/>
            <a:r>
              <a:rPr lang="zh-CN" altLang="en-US" sz="2800" dirty="0">
                <a:solidFill>
                  <a:schemeClr val="accent2"/>
                </a:solidFill>
                <a:latin typeface="Arial" panose="020B0604020202090204" pitchFamily="34" charset="0"/>
                <a:ea typeface="黑体" pitchFamily="2" charset="-122"/>
              </a:rPr>
              <a:t>高处作业许可证（示例）</a:t>
            </a:r>
            <a:endParaRPr lang="en-US" altLang="zh-CN" sz="2800" dirty="0">
              <a:solidFill>
                <a:schemeClr val="accent2"/>
              </a:solidFill>
              <a:latin typeface="Arial" panose="020B0604020202090204" pitchFamily="34" charset="0"/>
              <a:ea typeface="黑体" pitchFamily="2" charset="-122"/>
            </a:endParaRPr>
          </a:p>
        </p:txBody>
      </p:sp>
      <p:pic>
        <p:nvPicPr>
          <p:cNvPr id="80903" name="Picture 10"/>
          <p:cNvPicPr>
            <a:picLocks noChangeAspect="1"/>
          </p:cNvPicPr>
          <p:nvPr/>
        </p:nvPicPr>
        <p:blipFill>
          <a:blip r:embed="rId1"/>
          <a:stretch>
            <a:fillRect/>
          </a:stretch>
        </p:blipFill>
        <p:spPr>
          <a:xfrm>
            <a:off x="6337300" y="2555875"/>
            <a:ext cx="3816350" cy="2541588"/>
          </a:xfrm>
          <a:prstGeom prst="rect">
            <a:avLst/>
          </a:prstGeom>
          <a:noFill/>
          <a:ln w="9525">
            <a:noFill/>
          </a:ln>
        </p:spPr>
      </p:pic>
      <p:graphicFrame>
        <p:nvGraphicFramePr>
          <p:cNvPr id="80904" name="Object 12"/>
          <p:cNvGraphicFramePr/>
          <p:nvPr/>
        </p:nvGraphicFramePr>
        <p:xfrm>
          <a:off x="6815138" y="1312863"/>
          <a:ext cx="1177925" cy="884237"/>
        </p:xfrm>
        <a:graphic>
          <a:graphicData uri="http://schemas.openxmlformats.org/presentationml/2006/ole">
            <mc:AlternateContent xmlns:mc="http://schemas.openxmlformats.org/markup-compatibility/2006">
              <mc:Choice xmlns:v="urn:schemas-microsoft-com:vml" Requires="v">
                <p:oleObj spid="_x0000_s3079" name="" showAsIcon="1" r:id="rId2" imgW="914400" imgH="685800" progId="Word.Document.8">
                  <p:embed/>
                </p:oleObj>
              </mc:Choice>
              <mc:Fallback>
                <p:oleObj name="" showAsIcon="1" r:id="rId2" imgW="914400" imgH="685800" progId="Word.Document.8">
                  <p:embed/>
                  <p:pic>
                    <p:nvPicPr>
                      <p:cNvPr id="0" name="图片 3078"/>
                      <p:cNvPicPr/>
                      <p:nvPr/>
                    </p:nvPicPr>
                    <p:blipFill>
                      <a:blip r:embed="rId3"/>
                      <a:stretch>
                        <a:fillRect/>
                      </a:stretch>
                    </p:blipFill>
                    <p:spPr>
                      <a:xfrm>
                        <a:off x="6815138" y="1312863"/>
                        <a:ext cx="1177925" cy="884237"/>
                      </a:xfrm>
                      <a:prstGeom prst="rect">
                        <a:avLst/>
                      </a:prstGeom>
                      <a:noFill/>
                      <a:ln w="38100">
                        <a:noFill/>
                        <a:miter/>
                      </a:ln>
                    </p:spPr>
                  </p:pic>
                </p:oleObj>
              </mc:Fallback>
            </mc:AlternateContent>
          </a:graphicData>
        </a:graphic>
      </p:graphicFrame>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509956" name="AutoShape 4"/>
          <p:cNvSpPr>
            <a:spLocks noChangeArrowheads="1"/>
          </p:cNvSpPr>
          <p:nvPr/>
        </p:nvSpPr>
        <p:spPr bwMode="auto">
          <a:xfrm>
            <a:off x="3240088" y="1116013"/>
            <a:ext cx="4249738" cy="720725"/>
          </a:xfrm>
          <a:prstGeom prst="homePlate">
            <a:avLst>
              <a:gd name="adj" fmla="val 147412"/>
            </a:avLst>
          </a:prstGeom>
          <a:solidFill>
            <a:srgbClr val="FFFF99"/>
          </a:solidFill>
          <a:ln w="9525">
            <a:solidFill>
              <a:srgbClr val="993366"/>
            </a:solidFill>
            <a:miter lim="800000"/>
          </a:ln>
          <a:effectLst/>
        </p:spPr>
        <p:txBody>
          <a:bodyPr lIns="102495" tIns="51248" rIns="102495" bIns="51248" anchor="ctr">
            <a:spAutoFit/>
          </a:bodyPr>
          <a:lstStyle/>
          <a:p>
            <a:pPr marL="0" marR="0" lvl="0" indent="0" algn="ctr" defTabSz="1075055" rtl="0" eaLnBrk="1" fontAlgn="ctr"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rPr>
              <a:t>问题和讨论</a:t>
            </a:r>
            <a:endParaRPr kumimoji="0" lang="zh-CN" altLang="en-US" sz="4000" b="1"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81923" name="Rectangle 6"/>
          <p:cNvSpPr>
            <a:spLocks noGrp="1"/>
          </p:cNvSpPr>
          <p:nvPr>
            <p:ph idx="1"/>
          </p:nvPr>
        </p:nvSpPr>
        <p:spPr>
          <a:xfrm>
            <a:off x="2663825" y="2484438"/>
            <a:ext cx="5400675" cy="3600450"/>
          </a:xfrm>
          <a:ln w="28575">
            <a:solidFill>
              <a:srgbClr val="339966"/>
            </a:solidFill>
            <a:miter/>
          </a:ln>
        </p:spPr>
        <p:txBody>
          <a:bodyPr vert="horz" wrap="square" lIns="103718" tIns="51860" rIns="103718" bIns="51860" anchor="t"/>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作业中的风险</a:t>
            </a:r>
            <a:endParaRPr lang="zh-CN" altLang="en-US"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作业许可证管理</a:t>
            </a:r>
            <a:endParaRPr lang="en-US" altLang="zh-CN"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注意事项</a:t>
            </a:r>
            <a:endParaRPr lang="en-US" altLang="zh-CN" sz="2800" b="1" dirty="0">
              <a:latin typeface="楷体_GB2312" pitchFamily="49" charset="-122"/>
              <a:ea typeface="楷体_GB2312" pitchFamily="49" charset="-122"/>
            </a:endParaRPr>
          </a:p>
          <a:p>
            <a:pPr marL="624205" lvl="2" indent="520700" algn="just" defTabSz="914400" eaLnBrk="1" hangingPunct="1">
              <a:lnSpc>
                <a:spcPct val="140000"/>
              </a:lnSpc>
              <a:buFont typeface="Wingdings" panose="05000000000000000000" pitchFamily="2" charset="2"/>
              <a:buChar char="p"/>
            </a:pPr>
            <a:r>
              <a:rPr lang="zh-CN" altLang="en-US" sz="2800" b="1" dirty="0">
                <a:latin typeface="楷体_GB2312" pitchFamily="49" charset="-122"/>
                <a:ea typeface="楷体_GB2312" pitchFamily="49" charset="-122"/>
              </a:rPr>
              <a:t>其他</a:t>
            </a:r>
            <a:endParaRPr lang="zh-CN" altLang="en-US" sz="2800" b="1" dirty="0">
              <a:latin typeface="楷体_GB2312" pitchFamily="49" charset="-122"/>
              <a:ea typeface="楷体_GB2312" pitchFamily="49" charset="-122"/>
            </a:endParaRP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pic>
        <p:nvPicPr>
          <p:cNvPr id="82946" name="Picture 2" descr="^_^1"/>
          <p:cNvPicPr>
            <a:picLocks noChangeAspect="1"/>
          </p:cNvPicPr>
          <p:nvPr/>
        </p:nvPicPr>
        <p:blipFill>
          <a:blip r:embed="rId1"/>
          <a:stretch>
            <a:fillRect/>
          </a:stretch>
        </p:blipFill>
        <p:spPr>
          <a:xfrm>
            <a:off x="576263" y="1331913"/>
            <a:ext cx="4608512" cy="5113337"/>
          </a:xfrm>
          <a:prstGeom prst="rect">
            <a:avLst/>
          </a:prstGeom>
          <a:noFill/>
          <a:ln w="9525">
            <a:noFill/>
          </a:ln>
        </p:spPr>
      </p:pic>
      <p:pic>
        <p:nvPicPr>
          <p:cNvPr id="82947" name="Picture 3" descr="7"/>
          <p:cNvPicPr>
            <a:picLocks noChangeAspect="1"/>
          </p:cNvPicPr>
          <p:nvPr/>
        </p:nvPicPr>
        <p:blipFill>
          <a:blip r:embed="rId2"/>
          <a:stretch>
            <a:fillRect/>
          </a:stretch>
        </p:blipFill>
        <p:spPr>
          <a:xfrm>
            <a:off x="5761038" y="1331913"/>
            <a:ext cx="4195762" cy="5537200"/>
          </a:xfrm>
          <a:prstGeom prst="rect">
            <a:avLst/>
          </a:prstGeom>
          <a:noFill/>
          <a:ln w="9525">
            <a:noFill/>
          </a:ln>
        </p:spPr>
      </p:pic>
      <p:sp>
        <p:nvSpPr>
          <p:cNvPr id="82948" name="Text Box 4"/>
          <p:cNvSpPr txBox="1"/>
          <p:nvPr/>
        </p:nvSpPr>
        <p:spPr>
          <a:xfrm>
            <a:off x="3529013" y="449263"/>
            <a:ext cx="3825875" cy="739775"/>
          </a:xfrm>
          <a:prstGeom prst="rect">
            <a:avLst/>
          </a:prstGeom>
          <a:noFill/>
          <a:ln w="9525">
            <a:noFill/>
          </a:ln>
        </p:spPr>
        <p:txBody>
          <a:bodyPr anchor="b"/>
          <a:p>
            <a:pPr eaLnBrk="0" fontAlgn="base" hangingPunct="0"/>
            <a:r>
              <a:rPr lang="zh-CN" altLang="en-US" sz="3600" dirty="0">
                <a:solidFill>
                  <a:srgbClr val="FF3300"/>
                </a:solidFill>
                <a:latin typeface="Arial Black" panose="020B0A04020102020204" pitchFamily="34" charset="0"/>
                <a:ea typeface="楷体_GB2312" pitchFamily="49" charset="-122"/>
              </a:rPr>
              <a:t>安全不能事后学</a:t>
            </a:r>
            <a:endParaRPr lang="en-US" altLang="zh-CN" sz="3600" dirty="0">
              <a:solidFill>
                <a:srgbClr val="FF3300"/>
              </a:solidFill>
              <a:latin typeface="Arial Black" panose="020B0A04020102020204" pitchFamily="34" charset="0"/>
              <a:ea typeface="楷体_GB2312" pitchFamily="49" charset="-122"/>
            </a:endParaRPr>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pic>
        <p:nvPicPr>
          <p:cNvPr id="83970" name="Picture 5"/>
          <p:cNvPicPr>
            <a:picLocks noChangeAspect="1"/>
          </p:cNvPicPr>
          <p:nvPr/>
        </p:nvPicPr>
        <p:blipFill>
          <a:blip r:embed="rId1">
            <a:lum bright="4001" contrast="8000"/>
          </a:blip>
          <a:stretch>
            <a:fillRect/>
          </a:stretch>
        </p:blipFill>
        <p:spPr>
          <a:xfrm>
            <a:off x="1514475" y="4422775"/>
            <a:ext cx="7486650" cy="955675"/>
          </a:xfrm>
          <a:prstGeom prst="rect">
            <a:avLst/>
          </a:prstGeom>
          <a:noFill/>
          <a:ln w="9525">
            <a:noFill/>
          </a:ln>
        </p:spPr>
      </p:pic>
      <p:sp>
        <p:nvSpPr>
          <p:cNvPr id="183304" name="Text Box 8"/>
          <p:cNvSpPr txBox="1">
            <a:spLocks noChangeArrowheads="1"/>
          </p:cNvSpPr>
          <p:nvPr/>
        </p:nvSpPr>
        <p:spPr bwMode="auto">
          <a:xfrm>
            <a:off x="1238250" y="2052638"/>
            <a:ext cx="8266113" cy="2220913"/>
          </a:xfrm>
          <a:prstGeom prst="rect">
            <a:avLst/>
          </a:prstGeom>
          <a:noFill/>
          <a:ln w="9525" algn="ctr">
            <a:noFill/>
            <a:miter lim="800000"/>
          </a:ln>
          <a:effectLst/>
        </p:spPr>
        <p:txBody>
          <a:bodyPr lIns="94613" tIns="47308" rIns="94613" bIns="47308" anchor="ctr"/>
          <a:lstStyle/>
          <a:p>
            <a:pPr marL="487680" marR="0" indent="-487680" algn="ctr" defTabSz="946150" fontAlgn="base">
              <a:spcBef>
                <a:spcPct val="20000"/>
              </a:spcBef>
              <a:spcAft>
                <a:spcPct val="20000"/>
              </a:spcAft>
              <a:buClr>
                <a:schemeClr val="accent2"/>
              </a:buClr>
              <a:buSzTx/>
              <a:buFont typeface="Wingdings" panose="05000000000000000000" pitchFamily="2" charset="2"/>
              <a:defRPr/>
            </a:pPr>
            <a:r>
              <a:rPr kumimoji="0" lang="zh-CN" altLang="en-US" sz="6000" b="0" kern="1200" cap="none" spc="0" normalizeH="0" baseline="0" noProof="0" smtClean="0">
                <a:solidFill>
                  <a:schemeClr val="tx1"/>
                </a:solidFill>
                <a:effectLst>
                  <a:outerShdw blurRad="38100" dist="38100" dir="2700000" algn="tl">
                    <a:srgbClr val="C0C0C0"/>
                  </a:outerShdw>
                </a:effectLst>
                <a:latin typeface="华文中宋" pitchFamily="2" charset="-122"/>
                <a:ea typeface="华文中宋" pitchFamily="2" charset="-122"/>
                <a:cs typeface="+mn-cs"/>
              </a:rPr>
              <a:t>谢谢大家！</a:t>
            </a:r>
            <a:r>
              <a:rPr kumimoji="0" lang="zh-CN" altLang="en-US" sz="6000" b="0" kern="1200" cap="none" spc="0" normalizeH="0" baseline="0" noProof="0" smtClean="0">
                <a:solidFill>
                  <a:srgbClr val="FF0000"/>
                </a:solidFill>
                <a:effectLst>
                  <a:outerShdw blurRad="38100" dist="38100" dir="2700000" algn="tl">
                    <a:srgbClr val="C0C0C0"/>
                  </a:outerShdw>
                </a:effectLst>
                <a:latin typeface="华文中宋" pitchFamily="2" charset="-122"/>
                <a:ea typeface="华文中宋" pitchFamily="2" charset="-122"/>
                <a:cs typeface="+mn-cs"/>
              </a:rPr>
              <a:t> </a:t>
            </a:r>
            <a:endParaRPr kumimoji="0" lang="zh-CN" altLang="en-US" sz="6000" b="0" kern="1200" cap="none" spc="0" normalizeH="0" baseline="0" noProof="0" smtClean="0">
              <a:solidFill>
                <a:srgbClr val="FF0000"/>
              </a:solidFill>
              <a:effectLst>
                <a:outerShdw blurRad="38100" dist="38100" dir="2700000" algn="tl">
                  <a:srgbClr val="C0C0C0"/>
                </a:outerShdw>
              </a:effectLst>
              <a:latin typeface="华文中宋" pitchFamily="2" charset="-122"/>
              <a:ea typeface="华文中宋" pitchFamily="2"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wd">
                                    <p:tmPct val="50000"/>
                                  </p:iterate>
                                  <p:childTnLst>
                                    <p:set>
                                      <p:cBhvr>
                                        <p:cTn id="6" dur="1" fill="hold">
                                          <p:stCondLst>
                                            <p:cond delay="0"/>
                                          </p:stCondLst>
                                        </p:cTn>
                                        <p:tgtEl>
                                          <p:spTgt spid="183304"/>
                                        </p:tgtEl>
                                        <p:attrNameLst>
                                          <p:attrName>style.visibility</p:attrName>
                                        </p:attrNameLst>
                                      </p:cBhvr>
                                      <p:to>
                                        <p:strVal val="visible"/>
                                      </p:to>
                                    </p:set>
                                    <p:anim calcmode="discrete" valueType="clr">
                                      <p:cBhvr override="childStyle">
                                        <p:cTn id="7" dur="500"/>
                                        <p:tgtEl>
                                          <p:spTgt spid="183304"/>
                                        </p:tgtEl>
                                        <p:attrNameLst>
                                          <p:attrName>style.color</p:attrName>
                                        </p:attrNameLst>
                                      </p:cBhvr>
                                      <p:tavLst>
                                        <p:tav tm="0">
                                          <p:val>
                                            <p:clrVal>
                                              <a:schemeClr val="accent2"/>
                                            </p:clrVal>
                                          </p:val>
                                        </p:tav>
                                        <p:tav tm="50000">
                                          <p:val>
                                            <p:clrVal>
                                              <a:srgbClr val="ff0000"/>
                                            </p:clrVal>
                                          </p:val>
                                        </p:tav>
                                      </p:tavLst>
                                    </p:anim>
                                    <p:anim calcmode="discrete" valueType="clr">
                                      <p:cBhvr>
                                        <p:cTn id="8" dur="500"/>
                                        <p:tgtEl>
                                          <p:spTgt spid="183304"/>
                                        </p:tgtEl>
                                        <p:attrNameLst>
                                          <p:attrName>fillcolor</p:attrName>
                                        </p:attrNameLst>
                                      </p:cBhvr>
                                      <p:tavLst>
                                        <p:tav tm="0">
                                          <p:val>
                                            <p:clrVal>
                                              <a:schemeClr val="accent2"/>
                                            </p:clrVal>
                                          </p:val>
                                        </p:tav>
                                        <p:tav tm="50000">
                                          <p:val>
                                            <p:clrVal>
                                              <a:schemeClr val="hlink"/>
                                            </p:clrVal>
                                          </p:val>
                                        </p:tav>
                                      </p:tavLst>
                                    </p:anim>
                                    <p:set>
                                      <p:cBhvr>
                                        <p:cTn id="9" dur="500"/>
                                        <p:tgtEl>
                                          <p:spTgt spid="1833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49275"/>
            <a:ext cx="4248150" cy="636588"/>
          </a:xfrm>
          <a:prstGeom prst="rect">
            <a:avLst/>
          </a:prstGeom>
          <a:solidFill>
            <a:srgbClr val="00CCFF">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4339" name="Rectangle 4"/>
          <p:cNvSpPr/>
          <p:nvPr/>
        </p:nvSpPr>
        <p:spPr>
          <a:xfrm>
            <a:off x="720725" y="2209800"/>
            <a:ext cx="5616575" cy="2032000"/>
          </a:xfrm>
          <a:prstGeom prst="rect">
            <a:avLst/>
          </a:prstGeom>
          <a:noFill/>
          <a:ln w="9525">
            <a:noFill/>
          </a:ln>
        </p:spPr>
        <p:txBody>
          <a:bodyPr lIns="107507" tIns="53754" rIns="107507" bIns="53754" anchor="ctr">
            <a:spAutoFit/>
          </a:bodyPr>
          <a:p>
            <a:pPr algn="just" defTabSz="1075055" fontAlgn="base">
              <a:lnSpc>
                <a:spcPct val="150000"/>
              </a:lnSpc>
            </a:pPr>
            <a:r>
              <a:rPr lang="zh-CN" altLang="en-US" sz="2800" dirty="0">
                <a:solidFill>
                  <a:srgbClr val="000000"/>
                </a:solidFill>
                <a:latin typeface="楷体_GB2312" pitchFamily="49" charset="-122"/>
                <a:ea typeface="楷体_GB2312" pitchFamily="49" charset="-122"/>
              </a:rPr>
              <a:t>    一根垂直或水平的绳，固定到一个锚固点上或两个锚固点之间，可以在其上面挂系索或安全带。</a:t>
            </a:r>
            <a:endParaRPr lang="zh-CN" altLang="en-US" sz="2800" dirty="0">
              <a:solidFill>
                <a:srgbClr val="000000"/>
              </a:solidFill>
              <a:latin typeface="楷体_GB2312" pitchFamily="49" charset="-122"/>
              <a:ea typeface="楷体_GB2312" pitchFamily="49" charset="-122"/>
            </a:endParaRPr>
          </a:p>
        </p:txBody>
      </p:sp>
      <p:sp>
        <p:nvSpPr>
          <p:cNvPr id="14340" name="Rectangle 5"/>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二、术语和定义</a:t>
            </a:r>
            <a:endParaRPr lang="zh-CN" altLang="en-US" sz="3000" dirty="0">
              <a:solidFill>
                <a:schemeClr val="tx1"/>
              </a:solidFill>
              <a:latin typeface="黑体" pitchFamily="2" charset="-122"/>
              <a:ea typeface="黑体" pitchFamily="2" charset="-122"/>
            </a:endParaRPr>
          </a:p>
        </p:txBody>
      </p:sp>
      <p:sp>
        <p:nvSpPr>
          <p:cNvPr id="375820" name="AutoShape 12"/>
          <p:cNvSpPr>
            <a:spLocks noChangeArrowheads="1"/>
          </p:cNvSpPr>
          <p:nvPr/>
        </p:nvSpPr>
        <p:spPr bwMode="gray">
          <a:xfrm>
            <a:off x="936625" y="1511300"/>
            <a:ext cx="2232025"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生命线</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375821" name="AutoShape 13"/>
          <p:cNvSpPr>
            <a:spLocks noChangeArrowheads="1"/>
          </p:cNvSpPr>
          <p:nvPr/>
        </p:nvSpPr>
        <p:spPr bwMode="gray">
          <a:xfrm>
            <a:off x="936625" y="4429125"/>
            <a:ext cx="2447925"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锚固点</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14343" name="Rectangle 15"/>
          <p:cNvSpPr/>
          <p:nvPr/>
        </p:nvSpPr>
        <p:spPr>
          <a:xfrm>
            <a:off x="647700" y="5073650"/>
            <a:ext cx="5903913" cy="1374775"/>
          </a:xfrm>
          <a:prstGeom prst="rect">
            <a:avLst/>
          </a:prstGeom>
          <a:noFill/>
          <a:ln w="9525">
            <a:noFill/>
          </a:ln>
        </p:spPr>
        <p:txBody>
          <a:bodyPr anchor="ctr">
            <a:spAutoFit/>
          </a:bodyPr>
          <a:p>
            <a:pPr fontAlgn="base">
              <a:lnSpc>
                <a:spcPct val="150000"/>
              </a:lnSpc>
            </a:pPr>
            <a:r>
              <a:rPr lang="zh-CN" altLang="en-US" sz="2800" dirty="0">
                <a:solidFill>
                  <a:srgbClr val="000000"/>
                </a:solidFill>
                <a:latin typeface="楷体_GB2312" pitchFamily="49" charset="-122"/>
                <a:ea typeface="楷体_GB2312" pitchFamily="49" charset="-122"/>
              </a:rPr>
              <a:t>    用于其上固定生命线、引入线或系索的固定点。</a:t>
            </a:r>
            <a:endParaRPr lang="zh-CN" altLang="en-US" sz="2800" dirty="0">
              <a:solidFill>
                <a:srgbClr val="000000"/>
              </a:solidFill>
              <a:latin typeface="楷体_GB2312" pitchFamily="49" charset="-122"/>
              <a:ea typeface="楷体_GB2312" pitchFamily="49" charset="-122"/>
            </a:endParaRPr>
          </a:p>
        </p:txBody>
      </p:sp>
      <p:pic>
        <p:nvPicPr>
          <p:cNvPr id="14344" name="Picture 16"/>
          <p:cNvPicPr>
            <a:picLocks noChangeAspect="1"/>
          </p:cNvPicPr>
          <p:nvPr/>
        </p:nvPicPr>
        <p:blipFill>
          <a:blip r:embed="rId1"/>
          <a:stretch>
            <a:fillRect/>
          </a:stretch>
        </p:blipFill>
        <p:spPr>
          <a:xfrm>
            <a:off x="6815138" y="1738313"/>
            <a:ext cx="3409950" cy="4710112"/>
          </a:xfrm>
          <a:prstGeom prst="rect">
            <a:avLst/>
          </a:prstGeom>
          <a:noFill/>
          <a:ln w="28575" cap="flat" cmpd="sng">
            <a:solidFill>
              <a:srgbClr val="FF0000"/>
            </a:solidFill>
            <a:prstDash val="solid"/>
            <a:miter/>
            <a:headEnd type="none" w="med" len="med"/>
            <a:tailEnd type="none" w="med" len="med"/>
          </a:ln>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5"/>
          <p:cNvSpPr>
            <a:spLocks noGrp="1"/>
          </p:cNvSpPr>
          <p:nvPr>
            <p:ph type="sldNum" sz="quarter" idx="12"/>
          </p:nvPr>
        </p:nvSpPr>
        <p:spPr>
          <a:xfrm>
            <a:off x="7740650" y="6884988"/>
            <a:ext cx="2519363" cy="525462"/>
          </a:xfrm>
          <a:ln/>
        </p:spPr>
        <p:txBody>
          <a:bodyPr vert="horz" wrap="square" lIns="103718" tIns="51860" rIns="103718" bIns="51860" anchor="t"/>
          <a:lstStyle>
            <a:lvl1pPr marL="0" lvl="0"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defRPr>
            </a:lvl1pPr>
            <a:lvl2pPr marL="457200" lvl="1"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2pPr>
            <a:lvl3pPr marL="914400" lvl="2"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3pPr>
            <a:lvl4pPr marL="1371600" lvl="3"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4pPr>
            <a:lvl5pPr marL="1828800" lvl="4" indent="0" algn="l" defTabSz="914400" rtl="0" eaLnBrk="1" fontAlgn="ctr" latinLnBrk="0" hangingPunct="1">
              <a:lnSpc>
                <a:spcPct val="100000"/>
              </a:lnSpc>
              <a:spcBef>
                <a:spcPct val="0"/>
              </a:spcBef>
              <a:spcAft>
                <a:spcPct val="0"/>
              </a:spcAft>
              <a:buNone/>
              <a:defRPr sz="2700" b="1" i="0" u="none" kern="1200" baseline="0">
                <a:solidFill>
                  <a:schemeClr val="tx2"/>
                </a:solidFill>
                <a:latin typeface="Arial" panose="020B0604020202090204" pitchFamily="34" charset="0"/>
                <a:ea typeface="黑体" pitchFamily="2" charset="-122"/>
                <a:cs typeface="+mn-cs"/>
              </a:defRPr>
            </a:lvl5pPr>
          </a:lstStyle>
          <a:p>
            <a:pPr lvl="0" algn="r" defTabSz="1036955" fontAlgn="base"/>
            <a:r>
              <a:rPr lang="zh-CN" altLang="en-US" sz="1700" dirty="0">
                <a:solidFill>
                  <a:schemeClr val="tx1"/>
                </a:solidFill>
                <a:latin typeface="Arial" panose="020B0604020202090204" pitchFamily="34" charset="0"/>
                <a:ea typeface="宋体" pitchFamily="2" charset="-122"/>
              </a:rPr>
              <a:t>第 </a:t>
            </a:r>
            <a:fld id="{9A0DB2DC-4C9A-4742-B13C-FB6460FD3503}" type="slidenum">
              <a:rPr lang="zh-CN" altLang="en-US" sz="1700" dirty="0">
                <a:solidFill>
                  <a:srgbClr val="FF0000"/>
                </a:solidFill>
                <a:latin typeface="Arial" panose="020B0604020202090204" pitchFamily="34" charset="0"/>
                <a:ea typeface="宋体" pitchFamily="2" charset="-122"/>
              </a:rPr>
            </a:fld>
            <a:r>
              <a:rPr lang="en-US" altLang="zh-CN" sz="1700" dirty="0">
                <a:solidFill>
                  <a:srgbClr val="569EE0"/>
                </a:solidFill>
                <a:latin typeface="Arial" panose="020B0604020202090204" pitchFamily="34" charset="0"/>
                <a:ea typeface="宋体" pitchFamily="2" charset="-122"/>
              </a:rPr>
              <a:t> </a:t>
            </a:r>
            <a:r>
              <a:rPr lang="zh-CN" altLang="en-US" sz="1700" dirty="0">
                <a:solidFill>
                  <a:schemeClr val="tx1"/>
                </a:solidFill>
                <a:latin typeface="Arial" panose="020B0604020202090204" pitchFamily="34" charset="0"/>
                <a:ea typeface="宋体" pitchFamily="2" charset="-122"/>
              </a:rPr>
              <a:t>页</a:t>
            </a:r>
            <a:endParaRPr lang="zh-CN" altLang="en-US" sz="1700" dirty="0">
              <a:solidFill>
                <a:schemeClr val="tx1"/>
              </a:solidFill>
              <a:latin typeface="Arial" panose="020B0604020202090204" pitchFamily="34" charset="0"/>
              <a:ea typeface="宋体" pitchFamily="2" charset="-122"/>
            </a:endParaRPr>
          </a:p>
        </p:txBody>
      </p:sp>
      <p:sp>
        <p:nvSpPr>
          <p:cNvPr id="2472966" name="Rectangle 6"/>
          <p:cNvSpPr>
            <a:spLocks noChangeArrowheads="1"/>
          </p:cNvSpPr>
          <p:nvPr/>
        </p:nvSpPr>
        <p:spPr bwMode="auto">
          <a:xfrm>
            <a:off x="0" y="549275"/>
            <a:ext cx="4537075" cy="636588"/>
          </a:xfrm>
          <a:prstGeom prst="rect">
            <a:avLst/>
          </a:prstGeom>
          <a:solidFill>
            <a:srgbClr val="00CCFF">
              <a:alpha val="95000"/>
            </a:srgbClr>
          </a:solidFill>
          <a:ln w="9525">
            <a:noFill/>
            <a:miter lim="800000"/>
          </a:ln>
        </p:spPr>
        <p:txBody>
          <a:bodyPr wrap="none" lIns="102483" tIns="51241" rIns="102483" bIns="51241" anchor="ctr"/>
          <a:lstStyle/>
          <a:p>
            <a:pPr marL="0" marR="0" lvl="0" indent="0" algn="ctr" defTabSz="1025525" rtl="0" eaLnBrk="1" fontAlgn="ctr"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0" smtClean="0">
              <a:ln>
                <a:noFill/>
              </a:ln>
              <a:solidFill>
                <a:schemeClr val="tx2"/>
              </a:solidFill>
              <a:effectLst>
                <a:outerShdw blurRad="38100" dist="38100" dir="2700000" algn="tl">
                  <a:srgbClr val="FFFFFF"/>
                </a:outerShdw>
              </a:effectLst>
              <a:uLnTx/>
              <a:uFillTx/>
              <a:latin typeface="Arial" panose="020B0604020202090204" pitchFamily="34" charset="0"/>
              <a:ea typeface="黑体" pitchFamily="2" charset="-122"/>
              <a:cs typeface="+mn-cs"/>
            </a:endParaRPr>
          </a:p>
        </p:txBody>
      </p:sp>
      <p:sp>
        <p:nvSpPr>
          <p:cNvPr id="15363" name="Rectangle 3"/>
          <p:cNvSpPr/>
          <p:nvPr/>
        </p:nvSpPr>
        <p:spPr>
          <a:xfrm>
            <a:off x="503238" y="2279650"/>
            <a:ext cx="4968875" cy="3949700"/>
          </a:xfrm>
          <a:prstGeom prst="rect">
            <a:avLst/>
          </a:prstGeom>
          <a:noFill/>
          <a:ln w="9525">
            <a:noFill/>
          </a:ln>
        </p:spPr>
        <p:txBody>
          <a:bodyPr lIns="107507" tIns="53754" rIns="107507" bIns="53754" anchor="ctr">
            <a:spAutoFit/>
          </a:bodyPr>
          <a:p>
            <a:pPr algn="just" defTabSz="1075055" fontAlgn="base">
              <a:lnSpc>
                <a:spcPct val="180000"/>
              </a:lnSpc>
            </a:pPr>
            <a:r>
              <a:rPr lang="zh-CN" altLang="en-US" sz="2600" dirty="0">
                <a:solidFill>
                  <a:srgbClr val="000000"/>
                </a:solidFill>
                <a:latin typeface="楷体_GB2312" pitchFamily="49" charset="-122"/>
                <a:ea typeface="楷体_GB2312" pitchFamily="49" charset="-122"/>
              </a:rPr>
              <a:t>    </a:t>
            </a:r>
            <a:r>
              <a:rPr lang="zh-CN" altLang="en-US" sz="2800" dirty="0">
                <a:solidFill>
                  <a:srgbClr val="000000"/>
                </a:solidFill>
                <a:latin typeface="楷体_GB2312" pitchFamily="49" charset="-122"/>
                <a:ea typeface="楷体_GB2312" pitchFamily="49" charset="-122"/>
              </a:rPr>
              <a:t>用于阻止从工作高度坠落的一种系统，包括有锚固点、连接器、全身安全带，还可能包括带有自锁钩的系索、减速装置、生命线或它们的组合。</a:t>
            </a:r>
            <a:endParaRPr lang="zh-CN" altLang="en-US" sz="2800" dirty="0">
              <a:solidFill>
                <a:srgbClr val="000000"/>
              </a:solidFill>
              <a:latin typeface="楷体_GB2312" pitchFamily="49" charset="-122"/>
              <a:ea typeface="楷体_GB2312" pitchFamily="49" charset="-122"/>
            </a:endParaRPr>
          </a:p>
        </p:txBody>
      </p:sp>
      <p:sp>
        <p:nvSpPr>
          <p:cNvPr id="15364" name="Rectangle 4"/>
          <p:cNvSpPr/>
          <p:nvPr/>
        </p:nvSpPr>
        <p:spPr>
          <a:xfrm>
            <a:off x="503238" y="539750"/>
            <a:ext cx="5332412" cy="565150"/>
          </a:xfrm>
          <a:prstGeom prst="rect">
            <a:avLst/>
          </a:prstGeom>
          <a:noFill/>
          <a:ln w="9525">
            <a:noFill/>
          </a:ln>
        </p:spPr>
        <p:txBody>
          <a:bodyPr lIns="107507" tIns="53754" rIns="107507" bIns="53754" anchor="t">
            <a:spAutoFit/>
          </a:bodyPr>
          <a:p>
            <a:pPr defTabSz="1075055" fontAlgn="base">
              <a:spcBef>
                <a:spcPct val="50000"/>
              </a:spcBef>
              <a:buClr>
                <a:srgbClr val="1F3F5F"/>
              </a:buClr>
            </a:pPr>
            <a:r>
              <a:rPr lang="zh-CN" altLang="en-US" sz="3000" dirty="0">
                <a:solidFill>
                  <a:schemeClr val="tx1"/>
                </a:solidFill>
                <a:latin typeface="黑体" pitchFamily="2" charset="-122"/>
                <a:ea typeface="黑体" pitchFamily="2" charset="-122"/>
              </a:rPr>
              <a:t>二、术语和定义</a:t>
            </a:r>
            <a:endParaRPr lang="zh-CN" altLang="en-US" sz="3000" dirty="0">
              <a:solidFill>
                <a:schemeClr val="tx1"/>
              </a:solidFill>
              <a:latin typeface="黑体" pitchFamily="2" charset="-122"/>
              <a:ea typeface="黑体" pitchFamily="2" charset="-122"/>
            </a:endParaRPr>
          </a:p>
        </p:txBody>
      </p:sp>
      <p:sp>
        <p:nvSpPr>
          <p:cNvPr id="377862" name="AutoShape 6"/>
          <p:cNvSpPr>
            <a:spLocks noChangeArrowheads="1"/>
          </p:cNvSpPr>
          <p:nvPr/>
        </p:nvSpPr>
        <p:spPr bwMode="gray">
          <a:xfrm>
            <a:off x="936625" y="1511300"/>
            <a:ext cx="3311525" cy="612775"/>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ln>
          <a:effectLst>
            <a:outerShdw dist="63500" dir="3187806" algn="ctr" rotWithShape="0">
              <a:srgbClr val="001D3A"/>
            </a:outerShdw>
          </a:effectLst>
        </p:spPr>
        <p:txBody>
          <a:bodyPr wrap="none" lIns="107507" tIns="53754" rIns="107507" bIns="53754" anchor="ctr"/>
          <a:lstStyle/>
          <a:p>
            <a:pPr marL="0" marR="0" lvl="0" indent="0" algn="ctr" defTabSz="1075055"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个人坠落保护系统</a:t>
            </a:r>
            <a:endParaRPr kumimoji="0" lang="zh-CN" altLang="en-US" sz="28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grpSp>
        <p:nvGrpSpPr>
          <p:cNvPr id="15366" name="Group 14"/>
          <p:cNvGrpSpPr/>
          <p:nvPr/>
        </p:nvGrpSpPr>
        <p:grpSpPr>
          <a:xfrm>
            <a:off x="5835650" y="1511300"/>
            <a:ext cx="4462463" cy="5264150"/>
            <a:chOff x="478" y="336"/>
            <a:chExt cx="2664" cy="3664"/>
          </a:xfrm>
        </p:grpSpPr>
        <p:pic>
          <p:nvPicPr>
            <p:cNvPr id="15367" name="Picture 15"/>
            <p:cNvPicPr>
              <a:picLocks noChangeAspect="1"/>
            </p:cNvPicPr>
            <p:nvPr/>
          </p:nvPicPr>
          <p:blipFill>
            <a:blip r:embed="rId1"/>
            <a:stretch>
              <a:fillRect/>
            </a:stretch>
          </p:blipFill>
          <p:spPr>
            <a:xfrm>
              <a:off x="504" y="361"/>
              <a:ext cx="2594" cy="3590"/>
            </a:xfrm>
            <a:prstGeom prst="rect">
              <a:avLst/>
            </a:prstGeom>
            <a:noFill/>
            <a:ln w="9525">
              <a:noFill/>
            </a:ln>
          </p:spPr>
        </p:pic>
        <p:sp>
          <p:nvSpPr>
            <p:cNvPr id="377872" name="Rectangle 16"/>
            <p:cNvSpPr>
              <a:spLocks noChangeArrowheads="1"/>
            </p:cNvSpPr>
            <p:nvPr/>
          </p:nvSpPr>
          <p:spPr bwMode="auto">
            <a:xfrm>
              <a:off x="478" y="336"/>
              <a:ext cx="2664" cy="3664"/>
            </a:xfrm>
            <a:prstGeom prst="rect">
              <a:avLst/>
            </a:prstGeom>
            <a:noFill/>
            <a:ln w="30163" cap="rnd">
              <a:solidFill>
                <a:srgbClr val="FF0000"/>
              </a:solidFill>
              <a:miter lim="800000"/>
            </a:ln>
          </p:spPr>
          <p: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27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Arial" panose="020B0604020202090204" pitchFamily="34" charset="0"/>
                <a:ea typeface="黑体" pitchFamily="2" charset="-122"/>
                <a:cs typeface="+mn-cs"/>
              </a:endParaRPr>
            </a:p>
          </p:txBody>
        </p:sp>
      </p:grpSp>
    </p:spTree>
  </p:cSld>
  <p:clrMapOvr>
    <a:masterClrMapping/>
  </p:clrMapOvr>
  <p:transition>
    <p:random/>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1075055" rtl="0" eaLnBrk="1" fontAlgn="ctr" latinLnBrk="0" hangingPunct="1">
          <a:lnSpc>
            <a:spcPct val="100000"/>
          </a:lnSpc>
          <a:spcBef>
            <a:spcPct val="0"/>
          </a:spcBef>
          <a:spcAft>
            <a:spcPct val="0"/>
          </a:spcAft>
          <a:buClrTx/>
          <a:buSzTx/>
          <a:buFontTx/>
          <a:buNone/>
          <a:defRPr kumimoji="0" lang="zh-CN" sz="2700" b="1" i="0" u="none" strike="noStrike" cap="none" normalizeH="0" baseline="0" smtClean="0">
            <a:ln>
              <a:noFill/>
            </a:ln>
            <a:solidFill>
              <a:schemeClr val="tx2"/>
            </a:solidFill>
            <a:effectLst>
              <a:outerShdw blurRad="38100" dist="38100" dir="2700000" algn="tl">
                <a:srgbClr val="000000">
                  <a:alpha val="43137"/>
                </a:srgbClr>
              </a:outerShdw>
            </a:effectLst>
            <a:latin typeface="Arial" panose="020B0604020202090204"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1075055" rtl="0" eaLnBrk="1" fontAlgn="ctr" latinLnBrk="0" hangingPunct="1">
          <a:lnSpc>
            <a:spcPct val="100000"/>
          </a:lnSpc>
          <a:spcBef>
            <a:spcPct val="0"/>
          </a:spcBef>
          <a:spcAft>
            <a:spcPct val="0"/>
          </a:spcAft>
          <a:buClrTx/>
          <a:buSzTx/>
          <a:buFontTx/>
          <a:buNone/>
          <a:defRPr kumimoji="0" lang="zh-CN" sz="2700" b="1" i="0" u="none" strike="noStrike" cap="none" normalizeH="0" baseline="0" smtClean="0">
            <a:ln>
              <a:noFill/>
            </a:ln>
            <a:solidFill>
              <a:schemeClr val="tx2"/>
            </a:solidFill>
            <a:effectLst>
              <a:outerShdw blurRad="38100" dist="38100" dir="2700000" algn="tl">
                <a:srgbClr val="000000">
                  <a:alpha val="43137"/>
                </a:srgbClr>
              </a:outerShdw>
            </a:effectLst>
            <a:latin typeface="Arial" panose="020B0604020202090204" pitchFamily="34" charset="0"/>
            <a:ea typeface="黑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自定义设计方案">
  <a:themeElements>
    <a:clrScheme name="12_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1075055" rtl="0" eaLnBrk="1" fontAlgn="ctr" latinLnBrk="0" hangingPunct="1">
          <a:lnSpc>
            <a:spcPct val="100000"/>
          </a:lnSpc>
          <a:spcBef>
            <a:spcPct val="0"/>
          </a:spcBef>
          <a:spcAft>
            <a:spcPct val="0"/>
          </a:spcAft>
          <a:buClrTx/>
          <a:buSzTx/>
          <a:buFontTx/>
          <a:buNone/>
          <a:defRPr kumimoji="0" lang="zh-CN" sz="2700" b="1" i="0" u="none" strike="noStrike" cap="none" normalizeH="0" baseline="0" smtClean="0">
            <a:ln>
              <a:noFill/>
            </a:ln>
            <a:solidFill>
              <a:schemeClr val="tx2"/>
            </a:solidFill>
            <a:effectLst>
              <a:outerShdw blurRad="38100" dist="38100" dir="2700000" algn="tl">
                <a:srgbClr val="000000">
                  <a:alpha val="43137"/>
                </a:srgbClr>
              </a:outerShdw>
            </a:effectLst>
            <a:latin typeface="Arial" panose="020B0604020202090204"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1075055" rtl="0" eaLnBrk="1" fontAlgn="ctr" latinLnBrk="0" hangingPunct="1">
          <a:lnSpc>
            <a:spcPct val="100000"/>
          </a:lnSpc>
          <a:spcBef>
            <a:spcPct val="0"/>
          </a:spcBef>
          <a:spcAft>
            <a:spcPct val="0"/>
          </a:spcAft>
          <a:buClrTx/>
          <a:buSzTx/>
          <a:buFontTx/>
          <a:buNone/>
          <a:defRPr kumimoji="0" lang="zh-CN" sz="2700" b="1" i="0" u="none" strike="noStrike" cap="none" normalizeH="0" baseline="0" smtClean="0">
            <a:ln>
              <a:noFill/>
            </a:ln>
            <a:solidFill>
              <a:schemeClr val="tx2"/>
            </a:solidFill>
            <a:effectLst>
              <a:outerShdw blurRad="38100" dist="38100" dir="2700000" algn="tl">
                <a:srgbClr val="000000">
                  <a:alpha val="43137"/>
                </a:srgbClr>
              </a:outerShdw>
            </a:effectLst>
            <a:latin typeface="Arial" panose="020B0604020202090204" pitchFamily="34" charset="0"/>
            <a:ea typeface="黑体" pitchFamily="2" charset="-122"/>
          </a:defRPr>
        </a:defPPr>
      </a:lstStyle>
    </a:lnDef>
  </a:objectDefaults>
  <a:extraClrSchemeLst>
    <a:extraClrScheme>
      <a:clrScheme name="12_自定义设计方案 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自定义设计方案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自定义设计方案 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自定义设计方案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自定义设计方案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自定义设计方案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自定义设计方案 7">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自定义设计方案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自定义设计方案 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自定义设计方案 10">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自定义设计方案 1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自定义设计方案">
  <a:themeElements>
    <a:clrScheme name="13_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1075055" rtl="0" eaLnBrk="1" fontAlgn="ctr" latinLnBrk="0" hangingPunct="1">
          <a:lnSpc>
            <a:spcPct val="100000"/>
          </a:lnSpc>
          <a:spcBef>
            <a:spcPct val="0"/>
          </a:spcBef>
          <a:spcAft>
            <a:spcPct val="0"/>
          </a:spcAft>
          <a:buClrTx/>
          <a:buSzTx/>
          <a:buFontTx/>
          <a:buNone/>
          <a:defRPr kumimoji="0" lang="zh-CN" sz="2700" b="1" i="0" u="none" strike="noStrike" cap="none" normalizeH="0" baseline="0" smtClean="0">
            <a:ln>
              <a:noFill/>
            </a:ln>
            <a:solidFill>
              <a:schemeClr val="tx2"/>
            </a:solidFill>
            <a:effectLst>
              <a:outerShdw blurRad="38100" dist="38100" dir="2700000" algn="tl">
                <a:srgbClr val="000000">
                  <a:alpha val="43137"/>
                </a:srgbClr>
              </a:outerShdw>
            </a:effectLst>
            <a:latin typeface="Arial" panose="020B0604020202090204"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1075055" rtl="0" eaLnBrk="1" fontAlgn="ctr" latinLnBrk="0" hangingPunct="1">
          <a:lnSpc>
            <a:spcPct val="100000"/>
          </a:lnSpc>
          <a:spcBef>
            <a:spcPct val="0"/>
          </a:spcBef>
          <a:spcAft>
            <a:spcPct val="0"/>
          </a:spcAft>
          <a:buClrTx/>
          <a:buSzTx/>
          <a:buFontTx/>
          <a:buNone/>
          <a:defRPr kumimoji="0" lang="zh-CN" sz="2700" b="1" i="0" u="none" strike="noStrike" cap="none" normalizeH="0" baseline="0" smtClean="0">
            <a:ln>
              <a:noFill/>
            </a:ln>
            <a:solidFill>
              <a:schemeClr val="tx2"/>
            </a:solidFill>
            <a:effectLst>
              <a:outerShdw blurRad="38100" dist="38100" dir="2700000" algn="tl">
                <a:srgbClr val="000000">
                  <a:alpha val="43137"/>
                </a:srgbClr>
              </a:outerShdw>
            </a:effectLst>
            <a:latin typeface="Arial" panose="020B0604020202090204" pitchFamily="34" charset="0"/>
            <a:ea typeface="黑体" pitchFamily="2" charset="-122"/>
          </a:defRPr>
        </a:defPPr>
      </a:lstStyle>
    </a:lnDef>
  </a:objectDefaults>
  <a:extraClrSchemeLst>
    <a:extraClrScheme>
      <a:clrScheme name="13_自定义设计方案 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自定义设计方案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自定义设计方案 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自定义设计方案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自定义设计方案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自定义设计方案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自定义设计方案 7">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自定义设计方案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自定义设计方案 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自定义设计方案 10">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自定义设计方案 1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8155</Words>
  <Application>WPS 演示</Application>
  <PresentationFormat>自定义</PresentationFormat>
  <Paragraphs>935</Paragraphs>
  <Slides>76</Slides>
  <Notes>1</Notes>
  <HiddenSlides>0</HiddenSlides>
  <MMClips>0</MMClips>
  <ScaleCrop>false</ScaleCrop>
  <HeadingPairs>
    <vt:vector size="8" baseType="variant">
      <vt:variant>
        <vt:lpstr>已用的字体</vt:lpstr>
      </vt:variant>
      <vt:variant>
        <vt:i4>26</vt:i4>
      </vt:variant>
      <vt:variant>
        <vt:lpstr>主题</vt:lpstr>
      </vt:variant>
      <vt:variant>
        <vt:i4>3</vt:i4>
      </vt:variant>
      <vt:variant>
        <vt:lpstr>嵌入 OLE 服务器</vt:lpstr>
      </vt:variant>
      <vt:variant>
        <vt:i4>11</vt:i4>
      </vt:variant>
      <vt:variant>
        <vt:lpstr>幻灯片标题</vt:lpstr>
      </vt:variant>
      <vt:variant>
        <vt:i4>76</vt:i4>
      </vt:variant>
    </vt:vector>
  </HeadingPairs>
  <TitlesOfParts>
    <vt:vector size="116" baseType="lpstr">
      <vt:lpstr>Arial</vt:lpstr>
      <vt:lpstr>方正书宋_GBK</vt:lpstr>
      <vt:lpstr>Wingdings</vt:lpstr>
      <vt:lpstr>宋体</vt:lpstr>
      <vt:lpstr>黑体</vt:lpstr>
      <vt:lpstr>Verdana</vt:lpstr>
      <vt:lpstr>Arial Narrow</vt:lpstr>
      <vt:lpstr>华文中宋</vt:lpstr>
      <vt:lpstr>Times New Roman</vt:lpstr>
      <vt:lpstr>微软雅黑</vt:lpstr>
      <vt:lpstr>华文新魏</vt:lpstr>
      <vt:lpstr>楷体_GB2312</vt:lpstr>
      <vt:lpstr>新宋体</vt:lpstr>
      <vt:lpstr>Century Gothic</vt:lpstr>
      <vt:lpstr>Arial Black</vt:lpstr>
      <vt:lpstr>Arial Unicode MS</vt:lpstr>
      <vt:lpstr>Calibri</vt:lpstr>
      <vt:lpstr>汉仪书宋二KW</vt:lpstr>
      <vt:lpstr>汉仪中黑KW</vt:lpstr>
      <vt:lpstr>汉仪旗黑</vt:lpstr>
      <vt:lpstr>宋体-简</vt:lpstr>
      <vt:lpstr>汉仪楷体简</vt:lpstr>
      <vt:lpstr>华文宋体</vt:lpstr>
      <vt:lpstr>宋体</vt:lpstr>
      <vt:lpstr>苹方-简</vt:lpstr>
      <vt:lpstr>Helvetica Neue</vt:lpstr>
      <vt:lpstr>Profile</vt:lpstr>
      <vt:lpstr>12_自定义设计方案</vt:lpstr>
      <vt:lpstr>13_自定义设计方案</vt:lpstr>
      <vt:lpstr>MSGraph.Chart.8</vt:lpstr>
      <vt:lpstr>MS_ClipArt_Gallery.2</vt:lpstr>
      <vt:lpstr>Word.Document.8</vt:lpstr>
      <vt:lpstr>MS_ClipArt_Gallery.2</vt:lpstr>
      <vt:lpstr>MS_ClipArt_Gallery.2</vt:lpstr>
      <vt:lpstr>MS_ClipArt_Gallery.2</vt:lpstr>
      <vt:lpstr>MS_ClipArt_Gallery.2</vt:lpstr>
      <vt:lpstr>MS_ClipArt_Gallery.2</vt:lpstr>
      <vt:lpstr>MS_ClipArt_Gallery.5</vt:lpstr>
      <vt:lpstr>MS_ClipArt_Gallery.2</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高处作业安全管理规范</dc:title>
  <dc:creator>茹阿鹏</dc:creator>
  <cp:lastModifiedBy>ctkfyjdly</cp:lastModifiedBy>
  <cp:revision>3822</cp:revision>
  <dcterms:created xsi:type="dcterms:W3CDTF">2021-01-22T07:45:29Z</dcterms:created>
  <dcterms:modified xsi:type="dcterms:W3CDTF">2021-01-22T07:45:29Z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2052-3.1.1.4956</vt:lpwstr>
  </property>
</Properties>
</file>